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23" r:id="rId2"/>
    <p:sldId id="394" r:id="rId3"/>
    <p:sldId id="360" r:id="rId4"/>
    <p:sldId id="361" r:id="rId5"/>
    <p:sldId id="362" r:id="rId6"/>
    <p:sldId id="397" r:id="rId7"/>
    <p:sldId id="383" r:id="rId8"/>
    <p:sldId id="365" r:id="rId9"/>
    <p:sldId id="396" r:id="rId10"/>
    <p:sldId id="395" r:id="rId11"/>
    <p:sldId id="384" r:id="rId12"/>
    <p:sldId id="385" r:id="rId13"/>
    <p:sldId id="363" r:id="rId14"/>
    <p:sldId id="364" r:id="rId15"/>
    <p:sldId id="368" r:id="rId16"/>
    <p:sldId id="369" r:id="rId17"/>
    <p:sldId id="386" r:id="rId18"/>
    <p:sldId id="372" r:id="rId19"/>
    <p:sldId id="371" r:id="rId20"/>
    <p:sldId id="370" r:id="rId21"/>
    <p:sldId id="391" r:id="rId22"/>
    <p:sldId id="373" r:id="rId23"/>
    <p:sldId id="381" r:id="rId24"/>
  </p:sldIdLst>
  <p:sldSz cx="9144000" cy="5143500" type="screen16x9"/>
  <p:notesSz cx="9926638" cy="6797675"/>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D94F8F-5ABA-42E2-BF15-9A28692DE179}">
          <p14:sldIdLst>
            <p14:sldId id="323"/>
            <p14:sldId id="394"/>
            <p14:sldId id="360"/>
            <p14:sldId id="361"/>
            <p14:sldId id="362"/>
            <p14:sldId id="397"/>
            <p14:sldId id="383"/>
            <p14:sldId id="365"/>
            <p14:sldId id="396"/>
            <p14:sldId id="395"/>
            <p14:sldId id="384"/>
            <p14:sldId id="385"/>
            <p14:sldId id="363"/>
            <p14:sldId id="364"/>
            <p14:sldId id="368"/>
            <p14:sldId id="369"/>
            <p14:sldId id="386"/>
            <p14:sldId id="372"/>
            <p14:sldId id="371"/>
            <p14:sldId id="370"/>
            <p14:sldId id="391"/>
            <p14:sldId id="373"/>
            <p14:sldId id="381"/>
          </p14:sldIdLst>
        </p14:section>
        <p14:section name="Untitled Section" id="{DFB21667-9FD7-42BF-B8DE-92ACA397BF3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xmlns="">
        <p15:guide id="1" orient="horz" pos="2141" userDrawn="1">
          <p15:clr>
            <a:srgbClr val="A4A3A4"/>
          </p15:clr>
        </p15:guide>
        <p15:guide id="2"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can Cogswell" initials="D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96586" autoAdjust="0"/>
  </p:normalViewPr>
  <p:slideViewPr>
    <p:cSldViewPr>
      <p:cViewPr varScale="1">
        <p:scale>
          <a:sx n="95" d="100"/>
          <a:sy n="95" d="100"/>
        </p:scale>
        <p:origin x="-432" y="-90"/>
      </p:cViewPr>
      <p:guideLst>
        <p:guide orient="horz" pos="2160"/>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9" d="100"/>
          <a:sy n="89" d="100"/>
        </p:scale>
        <p:origin x="-1978" y="-77"/>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38" tIns="45719" rIns="91438" bIns="45719" rtlCol="0"/>
          <a:lstStyle>
            <a:lvl1pPr algn="l">
              <a:defRPr sz="1200"/>
            </a:lvl1pPr>
          </a:lstStyle>
          <a:p>
            <a:endParaRPr lang="en-AU"/>
          </a:p>
        </p:txBody>
      </p:sp>
      <p:sp>
        <p:nvSpPr>
          <p:cNvPr id="3" name="Date Placeholder 2"/>
          <p:cNvSpPr>
            <a:spLocks noGrp="1"/>
          </p:cNvSpPr>
          <p:nvPr>
            <p:ph type="dt" idx="1"/>
          </p:nvPr>
        </p:nvSpPr>
        <p:spPr>
          <a:xfrm>
            <a:off x="5622799" y="1"/>
            <a:ext cx="4301543" cy="341064"/>
          </a:xfrm>
          <a:prstGeom prst="rect">
            <a:avLst/>
          </a:prstGeom>
        </p:spPr>
        <p:txBody>
          <a:bodyPr vert="horz" lIns="91438" tIns="45719" rIns="91438" bIns="45719" rtlCol="0"/>
          <a:lstStyle>
            <a:lvl1pPr algn="r">
              <a:defRPr sz="1200"/>
            </a:lvl1pPr>
          </a:lstStyle>
          <a:p>
            <a:fld id="{AD91471B-C523-44FE-ACF8-E88EFA182B1E}" type="datetimeFigureOut">
              <a:rPr lang="en-AU" smtClean="0"/>
              <a:t>11/01/2021</a:t>
            </a:fld>
            <a:endParaRPr lang="en-AU"/>
          </a:p>
        </p:txBody>
      </p:sp>
      <p:sp>
        <p:nvSpPr>
          <p:cNvPr id="4" name="Slide Image Placeholder 3"/>
          <p:cNvSpPr>
            <a:spLocks noGrp="1" noRot="1" noChangeAspect="1"/>
          </p:cNvSpPr>
          <p:nvPr>
            <p:ph type="sldImg" idx="2"/>
          </p:nvPr>
        </p:nvSpPr>
        <p:spPr>
          <a:xfrm>
            <a:off x="2925763" y="849313"/>
            <a:ext cx="4075112" cy="2293937"/>
          </a:xfrm>
          <a:prstGeom prst="rect">
            <a:avLst/>
          </a:prstGeom>
          <a:noFill/>
          <a:ln w="12700">
            <a:solidFill>
              <a:prstClr val="black"/>
            </a:solidFill>
          </a:ln>
        </p:spPr>
        <p:txBody>
          <a:bodyPr vert="horz" lIns="91438" tIns="45719" rIns="91438" bIns="45719" rtlCol="0" anchor="ctr"/>
          <a:lstStyle/>
          <a:p>
            <a:endParaRPr lang="en-AU"/>
          </a:p>
        </p:txBody>
      </p:sp>
      <p:sp>
        <p:nvSpPr>
          <p:cNvPr id="5" name="Notes Placeholder 4"/>
          <p:cNvSpPr>
            <a:spLocks noGrp="1"/>
          </p:cNvSpPr>
          <p:nvPr>
            <p:ph type="body" sz="quarter" idx="3"/>
          </p:nvPr>
        </p:nvSpPr>
        <p:spPr>
          <a:xfrm>
            <a:off x="992664" y="3271382"/>
            <a:ext cx="7941310" cy="2676585"/>
          </a:xfrm>
          <a:prstGeom prst="rect">
            <a:avLst/>
          </a:prstGeom>
        </p:spPr>
        <p:txBody>
          <a:bodyPr vert="horz" lIns="91438" tIns="45719" rIns="91438" bIns="457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6456613"/>
            <a:ext cx="4301543" cy="341063"/>
          </a:xfrm>
          <a:prstGeom prst="rect">
            <a:avLst/>
          </a:prstGeom>
        </p:spPr>
        <p:txBody>
          <a:bodyPr vert="horz" lIns="91438" tIns="45719" rIns="91438" bIns="45719" rtlCol="0" anchor="b"/>
          <a:lstStyle>
            <a:lvl1pPr algn="l">
              <a:defRPr sz="1200"/>
            </a:lvl1pPr>
          </a:lstStyle>
          <a:p>
            <a:endParaRPr lang="en-AU"/>
          </a:p>
        </p:txBody>
      </p:sp>
      <p:sp>
        <p:nvSpPr>
          <p:cNvPr id="7" name="Slide Number Placeholder 6"/>
          <p:cNvSpPr>
            <a:spLocks noGrp="1"/>
          </p:cNvSpPr>
          <p:nvPr>
            <p:ph type="sldNum" sz="quarter" idx="5"/>
          </p:nvPr>
        </p:nvSpPr>
        <p:spPr>
          <a:xfrm>
            <a:off x="5622799" y="6456613"/>
            <a:ext cx="4301543" cy="341063"/>
          </a:xfrm>
          <a:prstGeom prst="rect">
            <a:avLst/>
          </a:prstGeom>
        </p:spPr>
        <p:txBody>
          <a:bodyPr vert="horz" lIns="91438" tIns="45719" rIns="91438" bIns="45719" rtlCol="0" anchor="b"/>
          <a:lstStyle>
            <a:lvl1pPr algn="r">
              <a:defRPr sz="1200"/>
            </a:lvl1pPr>
          </a:lstStyle>
          <a:p>
            <a:fld id="{77A99A5C-C484-4C11-9B77-697BACF603C3}" type="slidenum">
              <a:rPr lang="en-AU" smtClean="0"/>
              <a:t>‹#›</a:t>
            </a:fld>
            <a:endParaRPr lang="en-AU"/>
          </a:p>
        </p:txBody>
      </p:sp>
    </p:spTree>
    <p:extLst>
      <p:ext uri="{BB962C8B-B14F-4D97-AF65-F5344CB8AC3E}">
        <p14:creationId xmlns:p14="http://schemas.microsoft.com/office/powerpoint/2010/main" val="225461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1</a:t>
            </a:fld>
            <a:endParaRPr lang="en-AU"/>
          </a:p>
        </p:txBody>
      </p:sp>
    </p:spTree>
    <p:extLst>
      <p:ext uri="{BB962C8B-B14F-4D97-AF65-F5344CB8AC3E}">
        <p14:creationId xmlns:p14="http://schemas.microsoft.com/office/powerpoint/2010/main" val="999528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31AEF8D-B9CD-45D7-B896-6D62C9182BD9}" type="datetime1">
              <a:rPr lang="en-AU" smtClean="0"/>
              <a:t>11/01/2021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39929784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6F307DB-5B6B-43B8-9CD8-56159F1FF240}" type="datetime1">
              <a:rPr lang="en-AU" smtClean="0"/>
              <a:t>11/01/2021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23234570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A9299B9-5F0A-4716-B8BA-A65DF7EC3B4F}" type="datetime1">
              <a:rPr lang="en-AU" smtClean="0"/>
              <a:t>11/01/2021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31169277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FDCE8AA-B016-4519-8713-0F7E72C097B3}" type="datetime1">
              <a:rPr lang="en-AU" smtClean="0"/>
              <a:t>11/01/2021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7265499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A9887F-BEFE-413E-91A0-CAF41A977E30}" type="datetime1">
              <a:rPr lang="en-AU" smtClean="0"/>
              <a:t>11/01/2021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200974768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7309195-27D0-43F5-9358-3BD83C191958}" type="datetime1">
              <a:rPr lang="en-AU" smtClean="0"/>
              <a:t>11/01/2021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422750813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9039E82-19F8-468B-AA9A-94EA2A8B74B7}" type="datetime1">
              <a:rPr lang="en-AU" smtClean="0"/>
              <a:t>11/01/2021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21038723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DD2E754-FAAC-4739-866C-22EB389BB569}" type="datetime1">
              <a:rPr lang="en-AU" smtClean="0"/>
              <a:t>11/01/2021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34880398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9A3B9-AA49-480E-830D-A76FFC0B34B7}" type="datetime1">
              <a:rPr lang="en-AU" smtClean="0"/>
              <a:t>11/01/2021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388608649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6B41E-943F-4F36-9BD1-91994886108E}" type="datetime1">
              <a:rPr lang="en-AU" smtClean="0"/>
              <a:t>11/01/2021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20317210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915DA0-0828-4E7E-93D9-0B1112F59171}" type="datetime1">
              <a:rPr lang="en-AU" smtClean="0"/>
              <a:t>11/01/2021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14982940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7996AB4-4674-4994-98B7-3A16BB97A3A0}" type="datetime1">
              <a:rPr lang="en-AU" smtClean="0"/>
              <a:t>11/01/2021</a:t>
            </a:fld>
            <a:endParaRPr lang="en-AU"/>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FA06B5F-8608-4832-8EA5-BFF3903AE2B0}" type="slidenum">
              <a:rPr lang="en-AU" smtClean="0"/>
              <a:t>‹#›</a:t>
            </a:fld>
            <a:endParaRPr lang="en-AU"/>
          </a:p>
        </p:txBody>
      </p:sp>
    </p:spTree>
    <p:extLst>
      <p:ext uri="{BB962C8B-B14F-4D97-AF65-F5344CB8AC3E}">
        <p14:creationId xmlns:p14="http://schemas.microsoft.com/office/powerpoint/2010/main" val="1375822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19672" y="253765"/>
            <a:ext cx="6192688" cy="338554"/>
          </a:xfrm>
          <a:prstGeom prst="rect">
            <a:avLst/>
          </a:prstGeom>
          <a:noFill/>
        </p:spPr>
        <p:txBody>
          <a:bodyPr wrap="square" rtlCol="0">
            <a:spAutoFit/>
          </a:bodyPr>
          <a:lstStyle/>
          <a:p>
            <a:pPr algn="ctr"/>
            <a:r>
              <a:rPr lang="tr-TR" altLang="en-US" sz="1600" b="1" i="1" dirty="0" smtClean="0">
                <a:solidFill>
                  <a:srgbClr val="D03233"/>
                </a:solidFill>
                <a:latin typeface="Helvetica" charset="0"/>
                <a:cs typeface="Arial" pitchFamily="34" charset="0"/>
              </a:rPr>
              <a:t>KÖMÜR ARAMA JEOFİZİK YÖNTEMLER</a:t>
            </a:r>
            <a:r>
              <a:rPr lang="en-AU" sz="1600" dirty="0"/>
              <a:t>	</a:t>
            </a:r>
          </a:p>
        </p:txBody>
      </p:sp>
      <p:pic>
        <p:nvPicPr>
          <p:cNvPr id="6" name="Picture 5"/>
          <p:cNvPicPr>
            <a:picLocks noChangeAspect="1"/>
          </p:cNvPicPr>
          <p:nvPr/>
        </p:nvPicPr>
        <p:blipFill>
          <a:blip r:embed="rId3"/>
          <a:stretch>
            <a:fillRect/>
          </a:stretch>
        </p:blipFill>
        <p:spPr>
          <a:xfrm>
            <a:off x="7430720" y="2023105"/>
            <a:ext cx="1532142" cy="201216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2115" y="2859782"/>
            <a:ext cx="3840205" cy="201701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722902"/>
            <a:ext cx="8316416" cy="1039036"/>
          </a:xfrm>
          <a:prstGeom prst="rect">
            <a:avLst/>
          </a:prstGeom>
        </p:spPr>
      </p:pic>
      <p:pic>
        <p:nvPicPr>
          <p:cNvPr id="2" name="Resim 1"/>
          <p:cNvPicPr>
            <a:picLocks noChangeAspect="1"/>
          </p:cNvPicPr>
          <p:nvPr/>
        </p:nvPicPr>
        <p:blipFill>
          <a:blip r:embed="rId6"/>
          <a:stretch>
            <a:fillRect/>
          </a:stretch>
        </p:blipFill>
        <p:spPr>
          <a:xfrm>
            <a:off x="149288" y="1825329"/>
            <a:ext cx="3462827" cy="2209945"/>
          </a:xfrm>
          <a:prstGeom prst="rect">
            <a:avLst/>
          </a:prstGeom>
        </p:spPr>
      </p:pic>
    </p:spTree>
    <p:extLst>
      <p:ext uri="{BB962C8B-B14F-4D97-AF65-F5344CB8AC3E}">
        <p14:creationId xmlns:p14="http://schemas.microsoft.com/office/powerpoint/2010/main" val="12275271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pPr algn="just"/>
            <a:r>
              <a:rPr lang="tr-TR" dirty="0"/>
              <a:t>Böyle bir araştırma, temel kayaçlar ve üstteki tortul tabakalar arasındaki manyetik özelliklerde bir kontrastın varlığına bağlıdır</a:t>
            </a:r>
            <a:r>
              <a:rPr lang="tr-TR" dirty="0" smtClean="0"/>
              <a:t>.</a:t>
            </a:r>
          </a:p>
          <a:p>
            <a:pPr algn="just"/>
            <a:endParaRPr lang="tr-TR" dirty="0" smtClean="0"/>
          </a:p>
          <a:p>
            <a:pPr algn="just"/>
            <a:r>
              <a:rPr lang="tr-TR" dirty="0"/>
              <a:t>Eğer </a:t>
            </a:r>
            <a:r>
              <a:rPr lang="tr-TR" dirty="0" smtClean="0"/>
              <a:t>yoğunluklar eşitse</a:t>
            </a:r>
            <a:r>
              <a:rPr lang="tr-TR" dirty="0"/>
              <a:t>, sonuçlar genellikle </a:t>
            </a:r>
            <a:r>
              <a:rPr lang="tr-TR" dirty="0" smtClean="0"/>
              <a:t>temel birimle </a:t>
            </a:r>
            <a:r>
              <a:rPr lang="tr-TR" dirty="0"/>
              <a:t>olan derinlikteki değişiklikleri yansıtır. </a:t>
            </a:r>
            <a:r>
              <a:rPr lang="tr-TR" dirty="0" smtClean="0"/>
              <a:t>Bu durumda kömür </a:t>
            </a:r>
            <a:r>
              <a:rPr lang="tr-TR" dirty="0"/>
              <a:t>tespit </a:t>
            </a:r>
            <a:r>
              <a:rPr lang="tr-TR" dirty="0" smtClean="0"/>
              <a:t>edilmeyebilir</a:t>
            </a:r>
            <a:r>
              <a:rPr lang="tr-TR" dirty="0"/>
              <a:t>, ancak söz konusu sekansa bir tortul veya tektonik model uygulandığında, makul bir derinlikte önemli kömür birikimi olan sektörlerin tanımlanmasına yardımcı olabilir.</a:t>
            </a:r>
          </a:p>
        </p:txBody>
      </p:sp>
      <p:sp>
        <p:nvSpPr>
          <p:cNvPr id="4" name="Altbilgi Yer Tutucusu 3"/>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23952795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45984"/>
            <a:ext cx="8229600" cy="857250"/>
          </a:xfrm>
          <a:solidFill>
            <a:srgbClr val="FFC000"/>
          </a:solidFill>
        </p:spPr>
        <p:txBody>
          <a:bodyPr>
            <a:noAutofit/>
          </a:bodyPr>
          <a:lstStyle/>
          <a:p>
            <a:r>
              <a:rPr lang="tr-TR" sz="3200" b="1" dirty="0"/>
              <a:t>Manyetik </a:t>
            </a:r>
            <a:r>
              <a:rPr lang="tr-TR" sz="3200" b="1" dirty="0" smtClean="0"/>
              <a:t>Araştırmalar </a:t>
            </a:r>
            <a:br>
              <a:rPr lang="tr-TR" sz="3200" b="1" dirty="0" smtClean="0"/>
            </a:br>
            <a:r>
              <a:rPr lang="tr-TR" sz="3200" b="1" dirty="0" smtClean="0"/>
              <a:t>Yanmış kömür alanı belirlemede </a:t>
            </a:r>
            <a:endParaRPr lang="tr-TR" sz="3200" dirty="0"/>
          </a:p>
        </p:txBody>
      </p:sp>
      <p:sp>
        <p:nvSpPr>
          <p:cNvPr id="4" name="Altbilgi Yer Tutucusu 3"/>
          <p:cNvSpPr>
            <a:spLocks noGrp="1"/>
          </p:cNvSpPr>
          <p:nvPr>
            <p:ph type="ftr" sz="quarter" idx="11"/>
          </p:nvPr>
        </p:nvSpPr>
        <p:spPr>
          <a:xfrm>
            <a:off x="2411760" y="4731146"/>
            <a:ext cx="3960440" cy="273844"/>
          </a:xfrm>
        </p:spPr>
        <p:txBody>
          <a:bodyPr/>
          <a:lstStyle/>
          <a:p>
            <a:r>
              <a:rPr lang="tr-TR" dirty="0"/>
              <a:t>Doğu </a:t>
            </a:r>
            <a:r>
              <a:rPr lang="tr-TR" dirty="0" err="1"/>
              <a:t>Kalimantan</a:t>
            </a:r>
            <a:r>
              <a:rPr lang="tr-TR" dirty="0"/>
              <a:t>, Endonezya'daki bir yanmış kömür bölgesi üzerindeki manyetik profili göstermektedir.</a:t>
            </a:r>
            <a:endParaRPr lang="en-AU" dirty="0"/>
          </a:p>
        </p:txBody>
      </p:sp>
      <p:pic>
        <p:nvPicPr>
          <p:cNvPr id="5" name="İçerik Yer Tutucusu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915566"/>
            <a:ext cx="2592288" cy="3682107"/>
          </a:xfrm>
          <a:prstGeom prst="rect">
            <a:avLst/>
          </a:prstGeom>
          <a:noFill/>
          <a:ln>
            <a:noFill/>
          </a:ln>
        </p:spPr>
      </p:pic>
      <p:sp>
        <p:nvSpPr>
          <p:cNvPr id="6" name="Dikdörtgen 5"/>
          <p:cNvSpPr/>
          <p:nvPr/>
        </p:nvSpPr>
        <p:spPr>
          <a:xfrm>
            <a:off x="5724128" y="1563638"/>
            <a:ext cx="3240360" cy="2308324"/>
          </a:xfrm>
          <a:prstGeom prst="rect">
            <a:avLst/>
          </a:prstGeom>
        </p:spPr>
        <p:txBody>
          <a:bodyPr wrap="square">
            <a:spAutoFit/>
          </a:bodyPr>
          <a:lstStyle/>
          <a:p>
            <a:pPr algn="just"/>
            <a:r>
              <a:rPr lang="tr-TR" dirty="0">
                <a:latin typeface="Arial" panose="020B0604020202020204" pitchFamily="34" charset="0"/>
                <a:ea typeface="Calibri" panose="020F0502020204030204" pitchFamily="34" charset="0"/>
              </a:rPr>
              <a:t>Yanmış kömür </a:t>
            </a:r>
            <a:r>
              <a:rPr lang="tr-TR" dirty="0" err="1" smtClean="0">
                <a:latin typeface="Arial" panose="020B0604020202020204" pitchFamily="34" charset="0"/>
                <a:ea typeface="Calibri" panose="020F0502020204030204" pitchFamily="34" charset="0"/>
              </a:rPr>
              <a:t>zonu</a:t>
            </a:r>
            <a:r>
              <a:rPr lang="tr-TR" dirty="0" smtClean="0">
                <a:latin typeface="Arial" panose="020B0604020202020204" pitchFamily="34" charset="0"/>
                <a:ea typeface="Calibri" panose="020F0502020204030204" pitchFamily="34" charset="0"/>
              </a:rPr>
              <a:t> tanımlanabilir, </a:t>
            </a:r>
          </a:p>
          <a:p>
            <a:pPr algn="just"/>
            <a:endParaRPr lang="tr-TR" dirty="0">
              <a:latin typeface="Arial" panose="020B0604020202020204" pitchFamily="34" charset="0"/>
              <a:ea typeface="Calibri" panose="020F0502020204030204" pitchFamily="34" charset="0"/>
            </a:endParaRPr>
          </a:p>
          <a:p>
            <a:pPr algn="just"/>
            <a:r>
              <a:rPr lang="tr-TR" dirty="0" smtClean="0">
                <a:latin typeface="Arial" panose="020B0604020202020204" pitchFamily="34" charset="0"/>
                <a:ea typeface="Calibri" panose="020F0502020204030204" pitchFamily="34" charset="0"/>
              </a:rPr>
              <a:t>Manyetik </a:t>
            </a:r>
            <a:r>
              <a:rPr lang="tr-TR" dirty="0">
                <a:latin typeface="Arial" panose="020B0604020202020204" pitchFamily="34" charset="0"/>
                <a:ea typeface="Calibri" panose="020F0502020204030204" pitchFamily="34" charset="0"/>
              </a:rPr>
              <a:t>profil, yanmış </a:t>
            </a:r>
            <a:r>
              <a:rPr lang="tr-TR" dirty="0" err="1">
                <a:latin typeface="Arial" panose="020B0604020202020204" pitchFamily="34" charset="0"/>
                <a:ea typeface="Calibri" panose="020F0502020204030204" pitchFamily="34" charset="0"/>
              </a:rPr>
              <a:t>çamurtaşlarından</a:t>
            </a:r>
            <a:r>
              <a:rPr lang="tr-TR" dirty="0">
                <a:latin typeface="Arial" panose="020B0604020202020204" pitchFamily="34" charset="0"/>
                <a:ea typeface="Calibri" panose="020F0502020204030204" pitchFamily="34" charset="0"/>
              </a:rPr>
              <a:t> geçerken 1000 </a:t>
            </a:r>
            <a:r>
              <a:rPr lang="tr-TR" dirty="0" err="1">
                <a:latin typeface="Arial" panose="020B0604020202020204" pitchFamily="34" charset="0"/>
                <a:ea typeface="Calibri" panose="020F0502020204030204" pitchFamily="34" charset="0"/>
              </a:rPr>
              <a:t>nT</a:t>
            </a:r>
            <a:r>
              <a:rPr lang="tr-TR" dirty="0">
                <a:latin typeface="Arial" panose="020B0604020202020204" pitchFamily="34" charset="0"/>
                <a:ea typeface="Calibri" panose="020F0502020204030204" pitchFamily="34" charset="0"/>
              </a:rPr>
              <a:t> genlikten farklı bir manyetik anormallik gösteriyor. </a:t>
            </a:r>
            <a:endParaRPr lang="tr-TR" dirty="0"/>
          </a:p>
        </p:txBody>
      </p:sp>
      <p:sp>
        <p:nvSpPr>
          <p:cNvPr id="3" name="Dikdörtgen 2"/>
          <p:cNvSpPr/>
          <p:nvPr/>
        </p:nvSpPr>
        <p:spPr>
          <a:xfrm>
            <a:off x="144116" y="1602457"/>
            <a:ext cx="2520280" cy="2308324"/>
          </a:xfrm>
          <a:prstGeom prst="rect">
            <a:avLst/>
          </a:prstGeom>
        </p:spPr>
        <p:txBody>
          <a:bodyPr wrap="square">
            <a:spAutoFit/>
          </a:bodyPr>
          <a:lstStyle/>
          <a:p>
            <a:pPr algn="just"/>
            <a:r>
              <a:rPr lang="tr-TR" dirty="0"/>
              <a:t>Yanmış kömür </a:t>
            </a:r>
            <a:r>
              <a:rPr lang="tr-TR" dirty="0" smtClean="0"/>
              <a:t>damarı </a:t>
            </a:r>
            <a:r>
              <a:rPr lang="tr-TR" dirty="0"/>
              <a:t>ve çevresindeki kömür olmayan tabakaların bazıları, </a:t>
            </a:r>
            <a:r>
              <a:rPr lang="tr-TR" dirty="0" smtClean="0"/>
              <a:t>soğuma sırasında </a:t>
            </a:r>
            <a:r>
              <a:rPr lang="tr-TR" dirty="0"/>
              <a:t>kuvvetli bir şekilde mıknatıslanabilir ve önemli bir yerel anomali üretebilir.</a:t>
            </a:r>
          </a:p>
        </p:txBody>
      </p:sp>
    </p:spTree>
    <p:extLst>
      <p:ext uri="{BB962C8B-B14F-4D97-AF65-F5344CB8AC3E}">
        <p14:creationId xmlns:p14="http://schemas.microsoft.com/office/powerpoint/2010/main" val="231280763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Altbilgi Yer Tutucusu 3"/>
          <p:cNvSpPr>
            <a:spLocks noGrp="1"/>
          </p:cNvSpPr>
          <p:nvPr>
            <p:ph type="ftr" sz="quarter" idx="11"/>
          </p:nvPr>
        </p:nvSpPr>
        <p:spPr>
          <a:xfrm>
            <a:off x="2483768" y="4767263"/>
            <a:ext cx="5904656" cy="273844"/>
          </a:xfrm>
        </p:spPr>
        <p:txBody>
          <a:bodyPr/>
          <a:lstStyle/>
          <a:p>
            <a:r>
              <a:rPr lang="tr-TR" dirty="0">
                <a:solidFill>
                  <a:srgbClr val="FF0000"/>
                </a:solidFill>
              </a:rPr>
              <a:t>New Vale </a:t>
            </a:r>
            <a:r>
              <a:rPr lang="tr-TR" dirty="0" err="1">
                <a:solidFill>
                  <a:srgbClr val="FF0000"/>
                </a:solidFill>
              </a:rPr>
              <a:t>Coal</a:t>
            </a:r>
            <a:r>
              <a:rPr lang="tr-TR" dirty="0">
                <a:solidFill>
                  <a:srgbClr val="FF0000"/>
                </a:solidFill>
              </a:rPr>
              <a:t> </a:t>
            </a:r>
            <a:r>
              <a:rPr lang="tr-TR" dirty="0" err="1">
                <a:solidFill>
                  <a:srgbClr val="FF0000"/>
                </a:solidFill>
              </a:rPr>
              <a:t>County'nin</a:t>
            </a:r>
            <a:r>
              <a:rPr lang="tr-TR" dirty="0">
                <a:solidFill>
                  <a:srgbClr val="FF0000"/>
                </a:solidFill>
              </a:rPr>
              <a:t> güney ucu, </a:t>
            </a:r>
            <a:r>
              <a:rPr lang="tr-TR" dirty="0" err="1">
                <a:solidFill>
                  <a:srgbClr val="FF0000"/>
                </a:solidFill>
              </a:rPr>
              <a:t>Eastern</a:t>
            </a:r>
            <a:r>
              <a:rPr lang="tr-TR" dirty="0">
                <a:solidFill>
                  <a:srgbClr val="FF0000"/>
                </a:solidFill>
              </a:rPr>
              <a:t> </a:t>
            </a:r>
            <a:r>
              <a:rPr lang="tr-TR" dirty="0" err="1">
                <a:solidFill>
                  <a:srgbClr val="FF0000"/>
                </a:solidFill>
              </a:rPr>
              <a:t>Southland</a:t>
            </a:r>
            <a:r>
              <a:rPr lang="tr-TR" dirty="0">
                <a:solidFill>
                  <a:srgbClr val="FF0000"/>
                </a:solidFill>
              </a:rPr>
              <a:t>, Yeni Zelanda'nın güney ucu olan toplam manyetik alan profili ve jeolojik kesit</a:t>
            </a:r>
            <a:endParaRPr lang="en-AU" dirty="0">
              <a:solidFill>
                <a:srgbClr val="FF0000"/>
              </a:solidFill>
            </a:endParaRPr>
          </a:p>
        </p:txBody>
      </p:sp>
      <p:pic>
        <p:nvPicPr>
          <p:cNvPr id="5" name="İçerik Yer Tutucusu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9122" y="1203598"/>
            <a:ext cx="4525006" cy="3209524"/>
          </a:xfrm>
          <a:prstGeom prst="rect">
            <a:avLst/>
          </a:prstGeom>
          <a:noFill/>
          <a:ln>
            <a:noFill/>
          </a:ln>
        </p:spPr>
      </p:pic>
      <p:sp>
        <p:nvSpPr>
          <p:cNvPr id="6" name="Dikdörtgen 5"/>
          <p:cNvSpPr/>
          <p:nvPr/>
        </p:nvSpPr>
        <p:spPr>
          <a:xfrm>
            <a:off x="5724128" y="1491630"/>
            <a:ext cx="3222104" cy="2166875"/>
          </a:xfrm>
          <a:prstGeom prst="rect">
            <a:avLst/>
          </a:prstGeom>
        </p:spPr>
        <p:txBody>
          <a:bodyPr wrap="square">
            <a:spAutoFit/>
          </a:bodyPr>
          <a:lstStyle/>
          <a:p>
            <a:pPr algn="just">
              <a:lnSpc>
                <a:spcPct val="107000"/>
              </a:lnSpc>
              <a:spcAft>
                <a:spcPts val="800"/>
              </a:spcAft>
            </a:pPr>
            <a:r>
              <a:rPr lang="tr-TR" dirty="0">
                <a:latin typeface="Arial" panose="020B0604020202020204" pitchFamily="34" charset="0"/>
                <a:ea typeface="Calibri" panose="020F0502020204030204" pitchFamily="34" charset="0"/>
                <a:cs typeface="Times New Roman" panose="02020603050405020304" pitchFamily="18" charset="0"/>
              </a:rPr>
              <a:t>Kömürün doğrultusuna dik olan bir dizi travers gerçekleştirilerek, bir yanmış kömür bölgesi doğru bir şekilde tespit edilebilir ve inceleme alanındaki kömür kaybı hesaplanabilir.</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71829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57929"/>
            <a:ext cx="8229600" cy="857250"/>
          </a:xfrm>
          <a:solidFill>
            <a:srgbClr val="FFC000"/>
          </a:solidFill>
        </p:spPr>
        <p:txBody>
          <a:bodyPr/>
          <a:lstStyle/>
          <a:p>
            <a:r>
              <a:rPr lang="tr-TR" dirty="0">
                <a:solidFill>
                  <a:srgbClr val="FF0000"/>
                </a:solidFill>
              </a:rPr>
              <a:t>Sismik hız</a:t>
            </a:r>
          </a:p>
        </p:txBody>
      </p:sp>
      <p:sp>
        <p:nvSpPr>
          <p:cNvPr id="3" name="İçerik Yer Tutucusu 2"/>
          <p:cNvSpPr>
            <a:spLocks noGrp="1"/>
          </p:cNvSpPr>
          <p:nvPr>
            <p:ph idx="1"/>
          </p:nvPr>
        </p:nvSpPr>
        <p:spPr/>
        <p:txBody>
          <a:bodyPr>
            <a:normAutofit fontScale="92500" lnSpcReduction="20000"/>
          </a:bodyPr>
          <a:lstStyle/>
          <a:p>
            <a:pPr algn="just"/>
            <a:r>
              <a:rPr lang="tr-TR" dirty="0"/>
              <a:t>Bir kayanın sismik hızı, bir dalga hareketinin kaya ortamından yayıldığı hızdır. </a:t>
            </a:r>
            <a:endParaRPr lang="tr-TR" dirty="0" smtClean="0"/>
          </a:p>
          <a:p>
            <a:pPr algn="just"/>
            <a:r>
              <a:rPr lang="tr-TR" dirty="0" smtClean="0"/>
              <a:t>Kömürün </a:t>
            </a:r>
            <a:r>
              <a:rPr lang="tr-TR" dirty="0"/>
              <a:t>sismik hızı </a:t>
            </a:r>
            <a:r>
              <a:rPr lang="tr-TR" u="sng" dirty="0">
                <a:solidFill>
                  <a:srgbClr val="FF0000"/>
                </a:solidFill>
              </a:rPr>
              <a:t>1.8-2.8 km s − 1 </a:t>
            </a:r>
            <a:r>
              <a:rPr lang="tr-TR" dirty="0"/>
              <a:t>aralığındadır ve şeyl gibi </a:t>
            </a:r>
            <a:r>
              <a:rPr lang="tr-TR" dirty="0" err="1" smtClean="0"/>
              <a:t>çamurtaşları</a:t>
            </a:r>
            <a:r>
              <a:rPr lang="tr-TR" dirty="0" smtClean="0"/>
              <a:t> </a:t>
            </a:r>
            <a:r>
              <a:rPr lang="tr-TR" dirty="0"/>
              <a:t>benzer değerlere sahiptir. </a:t>
            </a:r>
            <a:r>
              <a:rPr lang="tr-TR" dirty="0" smtClean="0"/>
              <a:t>Kumtaşlarında </a:t>
            </a:r>
            <a:r>
              <a:rPr lang="tr-TR" dirty="0"/>
              <a:t>kuvars içeriği arttıkça artar, </a:t>
            </a:r>
            <a:endParaRPr lang="tr-TR" dirty="0" smtClean="0"/>
          </a:p>
          <a:p>
            <a:pPr algn="just"/>
            <a:r>
              <a:rPr lang="tr-TR" dirty="0"/>
              <a:t>M</a:t>
            </a:r>
            <a:r>
              <a:rPr lang="tr-TR" dirty="0" smtClean="0"/>
              <a:t>agmatik </a:t>
            </a:r>
            <a:r>
              <a:rPr lang="tr-TR" dirty="0"/>
              <a:t>ve metamorfik kayaçlar ile birlikte yoğun kireçtaşları 4.0-7.0 km s − 1 arasında daha yüksek hızlara sahiptir..</a:t>
            </a:r>
          </a:p>
        </p:txBody>
      </p:sp>
      <p:sp>
        <p:nvSpPr>
          <p:cNvPr id="4" name="Altbilgi Yer Tutucusu 3"/>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5155691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FFC000"/>
          </a:solidFill>
        </p:spPr>
        <p:txBody>
          <a:bodyPr>
            <a:normAutofit/>
          </a:bodyPr>
          <a:lstStyle/>
          <a:p>
            <a:r>
              <a:rPr lang="tr-TR" dirty="0">
                <a:solidFill>
                  <a:srgbClr val="FF0000"/>
                </a:solidFill>
              </a:rPr>
              <a:t>Sismik yansıma </a:t>
            </a:r>
            <a:r>
              <a:rPr lang="tr-TR" dirty="0" smtClean="0">
                <a:solidFill>
                  <a:srgbClr val="FF0000"/>
                </a:solidFill>
              </a:rPr>
              <a:t>katsayıları</a:t>
            </a:r>
            <a:endParaRPr lang="tr-TR" dirty="0">
              <a:solidFill>
                <a:srgbClr val="FF0000"/>
              </a:solidFill>
            </a:endParaRPr>
          </a:p>
        </p:txBody>
      </p:sp>
      <p:sp>
        <p:nvSpPr>
          <p:cNvPr id="3" name="İçerik Yer Tutucusu 2"/>
          <p:cNvSpPr>
            <a:spLocks noGrp="1"/>
          </p:cNvSpPr>
          <p:nvPr>
            <p:ph idx="1"/>
          </p:nvPr>
        </p:nvSpPr>
        <p:spPr/>
        <p:txBody>
          <a:bodyPr>
            <a:normAutofit fontScale="92500" lnSpcReduction="20000"/>
          </a:bodyPr>
          <a:lstStyle/>
          <a:p>
            <a:pPr marL="0" indent="0" algn="just">
              <a:buNone/>
            </a:pPr>
            <a:r>
              <a:rPr lang="tr-TR" dirty="0" smtClean="0"/>
              <a:t>Sismik </a:t>
            </a:r>
            <a:r>
              <a:rPr lang="tr-TR" dirty="0"/>
              <a:t>yansıma katsayısı, bir </a:t>
            </a:r>
            <a:r>
              <a:rPr lang="tr-TR" dirty="0" err="1"/>
              <a:t>arayüzün</a:t>
            </a:r>
            <a:r>
              <a:rPr lang="tr-TR" dirty="0"/>
              <a:t> bir yansıma sağlayıp sağlamadığını belirler ve sismik hızın yanı sıra yoğunluğuna da bağlıdır. </a:t>
            </a:r>
            <a:endParaRPr lang="tr-TR" dirty="0" smtClean="0"/>
          </a:p>
          <a:p>
            <a:pPr marL="0" indent="0" algn="just">
              <a:buNone/>
            </a:pPr>
            <a:endParaRPr lang="tr-TR" dirty="0" smtClean="0"/>
          </a:p>
          <a:p>
            <a:pPr marL="0" indent="0" algn="just">
              <a:buNone/>
            </a:pPr>
            <a:r>
              <a:rPr lang="tr-TR" dirty="0" smtClean="0"/>
              <a:t>Düşük </a:t>
            </a:r>
            <a:r>
              <a:rPr lang="tr-TR" dirty="0"/>
              <a:t>yoğunluklu ve düşük sismik hıza sahip olan kömür </a:t>
            </a:r>
            <a:r>
              <a:rPr lang="tr-TR" dirty="0" smtClean="0"/>
              <a:t>tabakaları </a:t>
            </a:r>
            <a:r>
              <a:rPr lang="tr-TR" dirty="0"/>
              <a:t>genellikle </a:t>
            </a:r>
            <a:r>
              <a:rPr lang="tr-TR" u="sng" dirty="0"/>
              <a:t>yüksek yansıma katsayılarına sahiptir ve sismik bölümlerde iyi </a:t>
            </a:r>
            <a:r>
              <a:rPr lang="tr-TR" u="sng" dirty="0" smtClean="0"/>
              <a:t>toplanabilir</a:t>
            </a:r>
            <a:r>
              <a:rPr lang="tr-TR" u="sng" dirty="0"/>
              <a:t>.</a:t>
            </a:r>
          </a:p>
        </p:txBody>
      </p:sp>
      <p:sp>
        <p:nvSpPr>
          <p:cNvPr id="4" name="Altbilgi Yer Tutucusu 3"/>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11082130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solidFill>
              </a:rPr>
              <a:t>Yüzey jeofizik </a:t>
            </a:r>
            <a:r>
              <a:rPr lang="tr-TR" b="1" dirty="0" smtClean="0">
                <a:solidFill>
                  <a:schemeClr val="accent1"/>
                </a:solidFill>
              </a:rPr>
              <a:t>yöntemleri </a:t>
            </a:r>
            <a:endParaRPr lang="tr-TR" b="1" dirty="0">
              <a:solidFill>
                <a:schemeClr val="accent1"/>
              </a:solidFill>
            </a:endParaRPr>
          </a:p>
        </p:txBody>
      </p:sp>
      <p:sp>
        <p:nvSpPr>
          <p:cNvPr id="3" name="İçerik Yer Tutucusu 2"/>
          <p:cNvSpPr>
            <a:spLocks noGrp="1"/>
          </p:cNvSpPr>
          <p:nvPr>
            <p:ph idx="1"/>
          </p:nvPr>
        </p:nvSpPr>
        <p:spPr/>
        <p:txBody>
          <a:bodyPr>
            <a:normAutofit lnSpcReduction="10000"/>
          </a:bodyPr>
          <a:lstStyle/>
          <a:p>
            <a:pPr algn="just"/>
            <a:r>
              <a:rPr lang="tr-TR" dirty="0"/>
              <a:t>İşletilebilir kömür için keşif, </a:t>
            </a:r>
            <a:r>
              <a:rPr lang="tr-TR" dirty="0" smtClean="0"/>
              <a:t>nispeten </a:t>
            </a:r>
            <a:r>
              <a:rPr lang="tr-TR" dirty="0"/>
              <a:t>ince kömür damarlarının tespit edilmesi için </a:t>
            </a:r>
            <a:r>
              <a:rPr lang="tr-TR" u="sng" dirty="0">
                <a:solidFill>
                  <a:srgbClr val="FF0000"/>
                </a:solidFill>
              </a:rPr>
              <a:t>yüksek çözünürlüklü sismik profillemenin</a:t>
            </a:r>
            <a:r>
              <a:rPr lang="tr-TR" dirty="0"/>
              <a:t> gerekmesi </a:t>
            </a:r>
            <a:r>
              <a:rPr lang="tr-TR" dirty="0" smtClean="0"/>
              <a:t>nedeniyle, </a:t>
            </a:r>
            <a:r>
              <a:rPr lang="tr-TR" dirty="0"/>
              <a:t>en üst 1,5 km </a:t>
            </a:r>
            <a:r>
              <a:rPr lang="tr-TR" dirty="0" smtClean="0"/>
              <a:t>tabakalar önemlidir</a:t>
            </a:r>
            <a:r>
              <a:rPr lang="tr-TR" dirty="0"/>
              <a:t>. Kayıt sistemi, mümkün olduğu kadar yüksek frekanslı yansımaları tutacak şekilde tasarlanmıştır.</a:t>
            </a:r>
          </a:p>
        </p:txBody>
      </p:sp>
      <p:sp>
        <p:nvSpPr>
          <p:cNvPr id="4" name="Altbilgi Yer Tutucusu 3"/>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26782849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endParaRPr lang="en-AU"/>
          </a:p>
        </p:txBody>
      </p:sp>
      <p:pic>
        <p:nvPicPr>
          <p:cNvPr id="3" name="Resim 2"/>
          <p:cNvPicPr>
            <a:picLocks noChangeAspect="1"/>
          </p:cNvPicPr>
          <p:nvPr/>
        </p:nvPicPr>
        <p:blipFill>
          <a:blip r:embed="rId2"/>
          <a:stretch>
            <a:fillRect/>
          </a:stretch>
        </p:blipFill>
        <p:spPr>
          <a:xfrm>
            <a:off x="683568" y="202161"/>
            <a:ext cx="3552825" cy="4676775"/>
          </a:xfrm>
          <a:prstGeom prst="rect">
            <a:avLst/>
          </a:prstGeom>
        </p:spPr>
      </p:pic>
      <p:sp>
        <p:nvSpPr>
          <p:cNvPr id="4" name="Dikdörtgen 3"/>
          <p:cNvSpPr/>
          <p:nvPr/>
        </p:nvSpPr>
        <p:spPr>
          <a:xfrm>
            <a:off x="4582244" y="607171"/>
            <a:ext cx="4176464" cy="3970318"/>
          </a:xfrm>
          <a:prstGeom prst="rect">
            <a:avLst/>
          </a:prstGeom>
        </p:spPr>
        <p:txBody>
          <a:bodyPr wrap="square">
            <a:spAutoFit/>
          </a:bodyPr>
          <a:lstStyle/>
          <a:p>
            <a:pPr algn="just"/>
            <a:r>
              <a:rPr lang="tr-TR" dirty="0" smtClean="0"/>
              <a:t>Tipik </a:t>
            </a:r>
            <a:r>
              <a:rPr lang="tr-TR" dirty="0"/>
              <a:t>hızlar sert, yoğun kireçtaşlarında 5.5 km s − 1'dir ve çoğu sert kömür türü için 1.8 ile 2.8 km s − 1 arasındadır. </a:t>
            </a:r>
            <a:endParaRPr lang="tr-TR" dirty="0" smtClean="0"/>
          </a:p>
          <a:p>
            <a:pPr algn="just"/>
            <a:endParaRPr lang="tr-TR" dirty="0"/>
          </a:p>
          <a:p>
            <a:pPr algn="just"/>
            <a:r>
              <a:rPr lang="tr-TR" dirty="0" smtClean="0"/>
              <a:t>Kömür </a:t>
            </a:r>
            <a:r>
              <a:rPr lang="tr-TR" dirty="0" err="1"/>
              <a:t>ardışıklık</a:t>
            </a:r>
            <a:r>
              <a:rPr lang="tr-TR" dirty="0"/>
              <a:t> artışlarında karşılaşılan tipik litolojilerin bu ve diğer hızları Tablo </a:t>
            </a:r>
            <a:r>
              <a:rPr lang="tr-TR" dirty="0" smtClean="0"/>
              <a:t>'da </a:t>
            </a:r>
            <a:r>
              <a:rPr lang="tr-TR" dirty="0"/>
              <a:t>verilmiştir. Sismik dalganın hızı, içinden geçen litolojinin bir fonksiyonudur, dalga bir litolojik değişimi işaretleyen bir sınıra ulaştığında, yansıyan ve kırılan bir ışın </a:t>
            </a:r>
            <a:r>
              <a:rPr lang="tr-TR" dirty="0" smtClean="0"/>
              <a:t>sonucudur. </a:t>
            </a:r>
          </a:p>
          <a:p>
            <a:pPr algn="just"/>
            <a:r>
              <a:rPr lang="tr-TR" dirty="0" smtClean="0"/>
              <a:t>Bir </a:t>
            </a:r>
            <a:r>
              <a:rPr lang="tr-TR" dirty="0"/>
              <a:t>sınırdaki hız ve yoğunluktaki değişim büyük olduğunda, büyük bir yansıma katsayısı vardır ve güçlü bir yansıma oluşur. </a:t>
            </a:r>
          </a:p>
        </p:txBody>
      </p:sp>
    </p:spTree>
    <p:extLst>
      <p:ext uri="{BB962C8B-B14F-4D97-AF65-F5344CB8AC3E}">
        <p14:creationId xmlns:p14="http://schemas.microsoft.com/office/powerpoint/2010/main" val="32499492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a:xfrm>
            <a:off x="1907704" y="4693090"/>
            <a:ext cx="5120208" cy="273844"/>
          </a:xfrm>
        </p:spPr>
        <p:txBody>
          <a:bodyPr/>
          <a:lstStyle/>
          <a:p>
            <a:r>
              <a:rPr lang="tr-TR" dirty="0">
                <a:solidFill>
                  <a:schemeClr val="tx1"/>
                </a:solidFill>
              </a:rPr>
              <a:t>ABD’deki bir kömür sahası boyunca sismik bir yansıma profilini göstermektedir. </a:t>
            </a:r>
            <a:endParaRPr lang="en-AU" dirty="0">
              <a:solidFill>
                <a:schemeClr val="tx1"/>
              </a:solidFill>
            </a:endParaRPr>
          </a:p>
        </p:txBody>
      </p:sp>
      <p:pic>
        <p:nvPicPr>
          <p:cNvPr id="3" name="Resim 2"/>
          <p:cNvPicPr>
            <a:picLocks noChangeAspect="1"/>
          </p:cNvPicPr>
          <p:nvPr/>
        </p:nvPicPr>
        <p:blipFill>
          <a:blip r:embed="rId2"/>
          <a:stretch>
            <a:fillRect/>
          </a:stretch>
        </p:blipFill>
        <p:spPr>
          <a:xfrm>
            <a:off x="714375" y="267494"/>
            <a:ext cx="7715250" cy="4391025"/>
          </a:xfrm>
          <a:prstGeom prst="rect">
            <a:avLst/>
          </a:prstGeom>
        </p:spPr>
      </p:pic>
    </p:spTree>
    <p:extLst>
      <p:ext uri="{BB962C8B-B14F-4D97-AF65-F5344CB8AC3E}">
        <p14:creationId xmlns:p14="http://schemas.microsoft.com/office/powerpoint/2010/main" val="33918006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1331640" y="235149"/>
            <a:ext cx="6296025" cy="2047875"/>
          </a:xfrm>
          <a:prstGeom prst="rect">
            <a:avLst/>
          </a:prstGeom>
        </p:spPr>
      </p:pic>
      <p:sp>
        <p:nvSpPr>
          <p:cNvPr id="4" name="Altbilgi Yer Tutucusu 3"/>
          <p:cNvSpPr>
            <a:spLocks noGrp="1"/>
          </p:cNvSpPr>
          <p:nvPr>
            <p:ph type="ftr" sz="quarter" idx="11"/>
          </p:nvPr>
        </p:nvSpPr>
        <p:spPr>
          <a:xfrm>
            <a:off x="2051720" y="4371950"/>
            <a:ext cx="5832648" cy="273844"/>
          </a:xfrm>
        </p:spPr>
        <p:txBody>
          <a:bodyPr/>
          <a:lstStyle/>
          <a:p>
            <a:r>
              <a:rPr lang="tr-TR" dirty="0">
                <a:solidFill>
                  <a:schemeClr val="tx1"/>
                </a:solidFill>
              </a:rPr>
              <a:t>İngiltere, Kuzey İrlanda'daki bir linyit yatağındaki sismik yansıma profilini göstermektedir</a:t>
            </a:r>
            <a:endParaRPr lang="en-AU" dirty="0">
              <a:solidFill>
                <a:schemeClr val="tx1"/>
              </a:solidFill>
            </a:endParaRPr>
          </a:p>
        </p:txBody>
      </p:sp>
      <p:pic>
        <p:nvPicPr>
          <p:cNvPr id="6" name="Resim 5"/>
          <p:cNvPicPr>
            <a:picLocks noChangeAspect="1"/>
          </p:cNvPicPr>
          <p:nvPr/>
        </p:nvPicPr>
        <p:blipFill>
          <a:blip r:embed="rId3"/>
          <a:stretch>
            <a:fillRect/>
          </a:stretch>
        </p:blipFill>
        <p:spPr>
          <a:xfrm>
            <a:off x="1436415" y="2283024"/>
            <a:ext cx="6191250" cy="1981200"/>
          </a:xfrm>
          <a:prstGeom prst="rect">
            <a:avLst/>
          </a:prstGeom>
        </p:spPr>
      </p:pic>
    </p:spTree>
    <p:extLst>
      <p:ext uri="{BB962C8B-B14F-4D97-AF65-F5344CB8AC3E}">
        <p14:creationId xmlns:p14="http://schemas.microsoft.com/office/powerpoint/2010/main" val="283827026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Altbilgi Yer Tutucusu 3"/>
          <p:cNvSpPr>
            <a:spLocks noGrp="1"/>
          </p:cNvSpPr>
          <p:nvPr>
            <p:ph type="ftr" sz="quarter" idx="11"/>
          </p:nvPr>
        </p:nvSpPr>
        <p:spPr/>
        <p:txBody>
          <a:bodyPr/>
          <a:lstStyle/>
          <a:p>
            <a:endParaRPr lang="en-AU"/>
          </a:p>
        </p:txBody>
      </p:sp>
      <p:pic>
        <p:nvPicPr>
          <p:cNvPr id="6" name="İçerik Yer Tutucusu 5"/>
          <p:cNvPicPr>
            <a:picLocks noGrp="1" noChangeAspect="1"/>
          </p:cNvPicPr>
          <p:nvPr>
            <p:ph idx="1"/>
          </p:nvPr>
        </p:nvPicPr>
        <p:blipFill>
          <a:blip r:embed="rId2"/>
          <a:stretch>
            <a:fillRect/>
          </a:stretch>
        </p:blipFill>
        <p:spPr>
          <a:xfrm>
            <a:off x="1015874" y="1200150"/>
            <a:ext cx="7112252" cy="3394075"/>
          </a:xfrm>
          <a:prstGeom prst="rect">
            <a:avLst/>
          </a:prstGeom>
        </p:spPr>
      </p:pic>
    </p:spTree>
    <p:extLst>
      <p:ext uri="{BB962C8B-B14F-4D97-AF65-F5344CB8AC3E}">
        <p14:creationId xmlns:p14="http://schemas.microsoft.com/office/powerpoint/2010/main" val="19834057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57929"/>
            <a:ext cx="8229600" cy="857250"/>
          </a:xfrm>
          <a:solidFill>
            <a:srgbClr val="FFC000"/>
          </a:solidFill>
        </p:spPr>
        <p:txBody>
          <a:bodyPr/>
          <a:lstStyle/>
          <a:p>
            <a:r>
              <a:rPr lang="tr-TR" dirty="0" smtClean="0"/>
              <a:t>Kömür Arama Aşamaları</a:t>
            </a:r>
            <a:endParaRPr lang="tr-TR" dirty="0"/>
          </a:p>
        </p:txBody>
      </p:sp>
      <p:sp>
        <p:nvSpPr>
          <p:cNvPr id="3" name="İçerik Yer Tutucusu 2"/>
          <p:cNvSpPr>
            <a:spLocks noGrp="1"/>
          </p:cNvSpPr>
          <p:nvPr>
            <p:ph idx="1"/>
          </p:nvPr>
        </p:nvSpPr>
        <p:spPr/>
        <p:txBody>
          <a:bodyPr>
            <a:normAutofit fontScale="55000" lnSpcReduction="20000"/>
          </a:bodyPr>
          <a:lstStyle/>
          <a:p>
            <a:r>
              <a:rPr lang="tr-TR" dirty="0"/>
              <a:t>1. Kömür Arama</a:t>
            </a:r>
          </a:p>
          <a:p>
            <a:pPr lvl="1"/>
            <a:r>
              <a:rPr lang="tr-TR" dirty="0"/>
              <a:t>1.1 Saha Çalışmalarına Hazırlık</a:t>
            </a:r>
          </a:p>
          <a:p>
            <a:r>
              <a:rPr lang="tr-TR" dirty="0"/>
              <a:t>1.2 Literatür Taraması</a:t>
            </a:r>
          </a:p>
          <a:p>
            <a:r>
              <a:rPr lang="tr-TR" dirty="0"/>
              <a:t>1.3 Harita Derleme</a:t>
            </a:r>
          </a:p>
          <a:p>
            <a:pPr lvl="1"/>
            <a:r>
              <a:rPr lang="tr-TR" dirty="0"/>
              <a:t>1.3.1 Kömür arama temel haritaları</a:t>
            </a:r>
          </a:p>
          <a:p>
            <a:pPr lvl="1"/>
            <a:r>
              <a:rPr lang="tr-TR" dirty="0"/>
              <a:t>1.3.2 Alan haritalama teknikleri</a:t>
            </a:r>
          </a:p>
          <a:p>
            <a:r>
              <a:rPr lang="tr-TR" dirty="0"/>
              <a:t>1.4 Yüzey Jeofiziği</a:t>
            </a:r>
          </a:p>
          <a:p>
            <a:pPr lvl="1"/>
            <a:r>
              <a:rPr lang="tr-TR" dirty="0"/>
              <a:t>1.4.1 </a:t>
            </a:r>
            <a:r>
              <a:rPr lang="tr-TR" dirty="0" err="1" smtClean="0"/>
              <a:t>Gravite</a:t>
            </a:r>
            <a:r>
              <a:rPr lang="tr-TR" dirty="0" smtClean="0"/>
              <a:t> </a:t>
            </a:r>
            <a:r>
              <a:rPr lang="tr-TR" dirty="0"/>
              <a:t>Yöntemleri</a:t>
            </a:r>
          </a:p>
          <a:p>
            <a:pPr lvl="1"/>
            <a:r>
              <a:rPr lang="tr-TR" dirty="0"/>
              <a:t>  1.4.2 Manyetik Yöntemler</a:t>
            </a:r>
          </a:p>
          <a:p>
            <a:pPr lvl="1"/>
            <a:r>
              <a:rPr lang="tr-TR" dirty="0"/>
              <a:t>1.4.3 Elektriksel Direnç</a:t>
            </a:r>
          </a:p>
          <a:p>
            <a:pPr lvl="1"/>
            <a:r>
              <a:rPr lang="tr-TR" dirty="0"/>
              <a:t>1.4.4 Elektromanyetik Yöntemler</a:t>
            </a:r>
          </a:p>
          <a:p>
            <a:pPr lvl="1"/>
            <a:r>
              <a:rPr lang="tr-TR" dirty="0"/>
              <a:t>1.4.5 Sismik Yansıma</a:t>
            </a:r>
          </a:p>
        </p:txBody>
      </p:sp>
      <p:sp>
        <p:nvSpPr>
          <p:cNvPr id="4" name="Altbilgi Yer Tutucusu 3"/>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35475970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err="1"/>
              <a:t>Teksas</a:t>
            </a:r>
            <a:r>
              <a:rPr lang="tr-TR" sz="3600" dirty="0"/>
              <a:t> Körfez Kıyısı bölgesindeki bir linyit </a:t>
            </a:r>
          </a:p>
        </p:txBody>
      </p:sp>
      <p:pic>
        <p:nvPicPr>
          <p:cNvPr id="5" name="İçerik Yer Tutucusu 4"/>
          <p:cNvPicPr>
            <a:picLocks noGrp="1" noChangeAspect="1"/>
          </p:cNvPicPr>
          <p:nvPr>
            <p:ph idx="1"/>
          </p:nvPr>
        </p:nvPicPr>
        <p:blipFill>
          <a:blip r:embed="rId2"/>
          <a:stretch>
            <a:fillRect/>
          </a:stretch>
        </p:blipFill>
        <p:spPr>
          <a:xfrm>
            <a:off x="1790140" y="1200150"/>
            <a:ext cx="5563719" cy="3394075"/>
          </a:xfrm>
          <a:prstGeom prst="rect">
            <a:avLst/>
          </a:prstGeom>
        </p:spPr>
      </p:pic>
      <p:sp>
        <p:nvSpPr>
          <p:cNvPr id="4" name="Altbilgi Yer Tutucusu 3"/>
          <p:cNvSpPr>
            <a:spLocks noGrp="1"/>
          </p:cNvSpPr>
          <p:nvPr>
            <p:ph type="ftr" sz="quarter" idx="11"/>
          </p:nvPr>
        </p:nvSpPr>
        <p:spPr/>
        <p:txBody>
          <a:bodyPr/>
          <a:lstStyle/>
          <a:p>
            <a:r>
              <a:rPr lang="tr-TR" dirty="0" err="1"/>
              <a:t>Washout</a:t>
            </a:r>
            <a:r>
              <a:rPr lang="tr-TR" dirty="0"/>
              <a:t> yapısı</a:t>
            </a:r>
            <a:endParaRPr lang="en-AU" dirty="0"/>
          </a:p>
        </p:txBody>
      </p:sp>
      <p:sp>
        <p:nvSpPr>
          <p:cNvPr id="6" name="Serbest Form 5"/>
          <p:cNvSpPr/>
          <p:nvPr/>
        </p:nvSpPr>
        <p:spPr>
          <a:xfrm>
            <a:off x="2888673" y="3158836"/>
            <a:ext cx="4062845" cy="638178"/>
          </a:xfrm>
          <a:custGeom>
            <a:avLst/>
            <a:gdLst>
              <a:gd name="connsiteX0" fmla="*/ 0 w 4062845"/>
              <a:gd name="connsiteY0" fmla="*/ 0 h 638178"/>
              <a:gd name="connsiteX1" fmla="*/ 519545 w 4062845"/>
              <a:gd name="connsiteY1" fmla="*/ 124691 h 638178"/>
              <a:gd name="connsiteX2" fmla="*/ 1257300 w 4062845"/>
              <a:gd name="connsiteY2" fmla="*/ 477982 h 638178"/>
              <a:gd name="connsiteX3" fmla="*/ 1828800 w 4062845"/>
              <a:gd name="connsiteY3" fmla="*/ 623455 h 638178"/>
              <a:gd name="connsiteX4" fmla="*/ 2306782 w 4062845"/>
              <a:gd name="connsiteY4" fmla="*/ 602673 h 638178"/>
              <a:gd name="connsiteX5" fmla="*/ 2795154 w 4062845"/>
              <a:gd name="connsiteY5" fmla="*/ 353291 h 638178"/>
              <a:gd name="connsiteX6" fmla="*/ 3397827 w 4062845"/>
              <a:gd name="connsiteY6" fmla="*/ 135082 h 638178"/>
              <a:gd name="connsiteX7" fmla="*/ 4062845 w 4062845"/>
              <a:gd name="connsiteY7" fmla="*/ 93519 h 63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2845" h="638178">
                <a:moveTo>
                  <a:pt x="0" y="0"/>
                </a:moveTo>
                <a:cubicBezTo>
                  <a:pt x="154997" y="22513"/>
                  <a:pt x="309995" y="45027"/>
                  <a:pt x="519545" y="124691"/>
                </a:cubicBezTo>
                <a:cubicBezTo>
                  <a:pt x="729095" y="204355"/>
                  <a:pt x="1039091" y="394855"/>
                  <a:pt x="1257300" y="477982"/>
                </a:cubicBezTo>
                <a:cubicBezTo>
                  <a:pt x="1475509" y="561109"/>
                  <a:pt x="1653886" y="602673"/>
                  <a:pt x="1828800" y="623455"/>
                </a:cubicBezTo>
                <a:cubicBezTo>
                  <a:pt x="2003714" y="644237"/>
                  <a:pt x="2145723" y="647700"/>
                  <a:pt x="2306782" y="602673"/>
                </a:cubicBezTo>
                <a:cubicBezTo>
                  <a:pt x="2467841" y="557646"/>
                  <a:pt x="2613313" y="431223"/>
                  <a:pt x="2795154" y="353291"/>
                </a:cubicBezTo>
                <a:cubicBezTo>
                  <a:pt x="2976995" y="275359"/>
                  <a:pt x="3186545" y="178377"/>
                  <a:pt x="3397827" y="135082"/>
                </a:cubicBezTo>
                <a:cubicBezTo>
                  <a:pt x="3609109" y="91787"/>
                  <a:pt x="3835977" y="92653"/>
                  <a:pt x="4062845" y="93519"/>
                </a:cubicBezTo>
              </a:path>
            </a:pathLst>
          </a:cu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Tree>
    <p:extLst>
      <p:ext uri="{BB962C8B-B14F-4D97-AF65-F5344CB8AC3E}">
        <p14:creationId xmlns:p14="http://schemas.microsoft.com/office/powerpoint/2010/main" val="184623414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dirty="0" smtClean="0"/>
              <a:t>Adana (Tufanbeyli) kömür sahası</a:t>
            </a:r>
            <a:endParaRPr lang="en-AU" dirty="0"/>
          </a:p>
        </p:txBody>
      </p:sp>
      <p:pic>
        <p:nvPicPr>
          <p:cNvPr id="3" name="Resim 2"/>
          <p:cNvPicPr>
            <a:picLocks noChangeAspect="1"/>
          </p:cNvPicPr>
          <p:nvPr/>
        </p:nvPicPr>
        <p:blipFill>
          <a:blip r:embed="rId2"/>
          <a:stretch>
            <a:fillRect/>
          </a:stretch>
        </p:blipFill>
        <p:spPr>
          <a:xfrm>
            <a:off x="899592" y="843558"/>
            <a:ext cx="7200800" cy="3030784"/>
          </a:xfrm>
          <a:prstGeom prst="rect">
            <a:avLst/>
          </a:prstGeom>
        </p:spPr>
      </p:pic>
    </p:spTree>
    <p:extLst>
      <p:ext uri="{BB962C8B-B14F-4D97-AF65-F5344CB8AC3E}">
        <p14:creationId xmlns:p14="http://schemas.microsoft.com/office/powerpoint/2010/main" val="414485950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sismik derinlik kesiti</a:t>
            </a:r>
          </a:p>
        </p:txBody>
      </p:sp>
      <p:pic>
        <p:nvPicPr>
          <p:cNvPr id="5" name="İçerik Yer Tutucusu 4"/>
          <p:cNvPicPr>
            <a:picLocks noGrp="1" noChangeAspect="1"/>
          </p:cNvPicPr>
          <p:nvPr>
            <p:ph idx="1"/>
          </p:nvPr>
        </p:nvPicPr>
        <p:blipFill>
          <a:blip r:embed="rId2"/>
          <a:stretch>
            <a:fillRect/>
          </a:stretch>
        </p:blipFill>
        <p:spPr>
          <a:xfrm>
            <a:off x="808688" y="1021881"/>
            <a:ext cx="2683192" cy="4019226"/>
          </a:xfrm>
          <a:prstGeom prst="rect">
            <a:avLst/>
          </a:prstGeom>
        </p:spPr>
      </p:pic>
      <p:sp>
        <p:nvSpPr>
          <p:cNvPr id="4" name="Altbilgi Yer Tutucusu 3"/>
          <p:cNvSpPr>
            <a:spLocks noGrp="1"/>
          </p:cNvSpPr>
          <p:nvPr>
            <p:ph type="ftr" sz="quarter" idx="11"/>
          </p:nvPr>
        </p:nvSpPr>
        <p:spPr>
          <a:xfrm>
            <a:off x="3923928" y="4741673"/>
            <a:ext cx="2895600" cy="273844"/>
          </a:xfrm>
        </p:spPr>
        <p:txBody>
          <a:bodyPr/>
          <a:lstStyle/>
          <a:p>
            <a:r>
              <a:rPr lang="tr-TR" dirty="0"/>
              <a:t>30 m, 54 m, 58 m, 70 m ve 128 m</a:t>
            </a:r>
            <a:endParaRPr lang="en-AU" dirty="0"/>
          </a:p>
        </p:txBody>
      </p:sp>
      <p:sp>
        <p:nvSpPr>
          <p:cNvPr id="6" name="Dikdörtgen 5"/>
          <p:cNvSpPr/>
          <p:nvPr/>
        </p:nvSpPr>
        <p:spPr>
          <a:xfrm>
            <a:off x="3923928" y="1563638"/>
            <a:ext cx="4572000" cy="1754326"/>
          </a:xfrm>
          <a:prstGeom prst="rect">
            <a:avLst/>
          </a:prstGeom>
        </p:spPr>
        <p:txBody>
          <a:bodyPr>
            <a:spAutoFit/>
          </a:bodyPr>
          <a:lstStyle/>
          <a:p>
            <a:pPr algn="just"/>
            <a:r>
              <a:rPr lang="tr-TR" dirty="0" smtClean="0"/>
              <a:t>Birleşik </a:t>
            </a:r>
            <a:r>
              <a:rPr lang="tr-TR" dirty="0" err="1"/>
              <a:t>Krallık'taki</a:t>
            </a:r>
            <a:r>
              <a:rPr lang="tr-TR" dirty="0"/>
              <a:t> açık ocak sahasındaki sondaj deliklerinde yapılan </a:t>
            </a:r>
            <a:r>
              <a:rPr lang="tr-TR" dirty="0" smtClean="0"/>
              <a:t>sondajdan </a:t>
            </a:r>
            <a:r>
              <a:rPr lang="tr-TR" dirty="0"/>
              <a:t>yüzeye araştırmasından elde edilen sismik derinlik kesiti, kömür damar stratigrafisi ve </a:t>
            </a:r>
            <a:r>
              <a:rPr lang="tr-TR" dirty="0" err="1"/>
              <a:t>migrasyon</a:t>
            </a:r>
            <a:r>
              <a:rPr lang="tr-TR" dirty="0"/>
              <a:t> için kullanılan hız </a:t>
            </a:r>
            <a:r>
              <a:rPr lang="tr-TR" dirty="0" smtClean="0"/>
              <a:t>profiliyle (</a:t>
            </a:r>
            <a:r>
              <a:rPr lang="tr-TR" dirty="0" err="1" smtClean="0"/>
              <a:t>Kragh</a:t>
            </a:r>
            <a:r>
              <a:rPr lang="tr-TR" dirty="0"/>
              <a:t>, </a:t>
            </a:r>
            <a:r>
              <a:rPr lang="tr-TR" dirty="0" err="1"/>
              <a:t>Goulty</a:t>
            </a:r>
            <a:r>
              <a:rPr lang="tr-TR" dirty="0"/>
              <a:t> ve </a:t>
            </a:r>
            <a:r>
              <a:rPr lang="tr-TR" dirty="0" err="1"/>
              <a:t>Findlay</a:t>
            </a:r>
            <a:r>
              <a:rPr lang="tr-TR" dirty="0"/>
              <a:t>, 1991'den)</a:t>
            </a:r>
          </a:p>
        </p:txBody>
      </p:sp>
    </p:spTree>
    <p:extLst>
      <p:ext uri="{BB962C8B-B14F-4D97-AF65-F5344CB8AC3E}">
        <p14:creationId xmlns:p14="http://schemas.microsoft.com/office/powerpoint/2010/main" val="285931694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Altbilgi Yer Tutucusu 3"/>
          <p:cNvSpPr>
            <a:spLocks noGrp="1"/>
          </p:cNvSpPr>
          <p:nvPr>
            <p:ph type="ftr" sz="quarter" idx="11"/>
          </p:nvPr>
        </p:nvSpPr>
        <p:spPr/>
        <p:txBody>
          <a:bodyPr/>
          <a:lstStyle/>
          <a:p>
            <a:endParaRPr lang="en-AU"/>
          </a:p>
        </p:txBody>
      </p:sp>
      <p:sp>
        <p:nvSpPr>
          <p:cNvPr id="6" name="Dikdörtgen 5"/>
          <p:cNvSpPr/>
          <p:nvPr/>
        </p:nvSpPr>
        <p:spPr>
          <a:xfrm>
            <a:off x="6516216" y="1215139"/>
            <a:ext cx="2339752" cy="3693319"/>
          </a:xfrm>
          <a:prstGeom prst="rect">
            <a:avLst/>
          </a:prstGeom>
        </p:spPr>
        <p:txBody>
          <a:bodyPr wrap="square">
            <a:spAutoFit/>
          </a:bodyPr>
          <a:lstStyle/>
          <a:p>
            <a:pPr algn="just"/>
            <a:r>
              <a:rPr lang="tr-TR" dirty="0">
                <a:latin typeface="Arial" panose="020B0604020202020204" pitchFamily="34" charset="0"/>
                <a:ea typeface="Calibri" panose="020F0502020204030204" pitchFamily="34" charset="0"/>
              </a:rPr>
              <a:t>Birleşik Krallık ‘ta bir açık işletmesindeki üç sondaj için kömür damarı stratigrafisi. (b) Bu sondaj deliklerinde yapılan delik yüzeyindeki üç yüzey araştırmasından sismik kesit, </a:t>
            </a:r>
            <a:r>
              <a:rPr lang="tr-TR" dirty="0" err="1">
                <a:latin typeface="Arial" panose="020B0604020202020204" pitchFamily="34" charset="0"/>
                <a:ea typeface="Calibri" panose="020F0502020204030204" pitchFamily="34" charset="0"/>
              </a:rPr>
              <a:t>migrasyon</a:t>
            </a:r>
            <a:r>
              <a:rPr lang="tr-TR" dirty="0">
                <a:latin typeface="Arial" panose="020B0604020202020204" pitchFamily="34" charset="0"/>
                <a:ea typeface="Calibri" panose="020F0502020204030204" pitchFamily="34" charset="0"/>
              </a:rPr>
              <a:t> için kullanılan hız profili ile birleştirildi. </a:t>
            </a:r>
            <a:endParaRPr lang="tr-TR" dirty="0"/>
          </a:p>
        </p:txBody>
      </p:sp>
      <p:pic>
        <p:nvPicPr>
          <p:cNvPr id="7" name="İçerik Yer Tutucusu 6"/>
          <p:cNvPicPr>
            <a:picLocks noGrp="1" noChangeAspect="1"/>
          </p:cNvPicPr>
          <p:nvPr>
            <p:ph idx="1"/>
          </p:nvPr>
        </p:nvPicPr>
        <p:blipFill>
          <a:blip r:embed="rId2"/>
          <a:stretch>
            <a:fillRect/>
          </a:stretch>
        </p:blipFill>
        <p:spPr>
          <a:xfrm>
            <a:off x="189751" y="1346357"/>
            <a:ext cx="2673675" cy="3109690"/>
          </a:xfrm>
          <a:prstGeom prst="rect">
            <a:avLst/>
          </a:prstGeom>
        </p:spPr>
      </p:pic>
      <p:pic>
        <p:nvPicPr>
          <p:cNvPr id="8" name="Resim 7"/>
          <p:cNvPicPr>
            <a:picLocks noChangeAspect="1"/>
          </p:cNvPicPr>
          <p:nvPr/>
        </p:nvPicPr>
        <p:blipFill>
          <a:blip r:embed="rId3"/>
          <a:stretch>
            <a:fillRect/>
          </a:stretch>
        </p:blipFill>
        <p:spPr>
          <a:xfrm>
            <a:off x="2555776" y="1120758"/>
            <a:ext cx="3846745" cy="3395208"/>
          </a:xfrm>
          <a:prstGeom prst="rect">
            <a:avLst/>
          </a:prstGeom>
        </p:spPr>
      </p:pic>
    </p:spTree>
    <p:extLst>
      <p:ext uri="{BB962C8B-B14F-4D97-AF65-F5344CB8AC3E}">
        <p14:creationId xmlns:p14="http://schemas.microsoft.com/office/powerpoint/2010/main" val="6150584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pPr algn="just"/>
            <a:r>
              <a:rPr lang="tr-TR" dirty="0" smtClean="0"/>
              <a:t>Kömürün </a:t>
            </a:r>
            <a:r>
              <a:rPr lang="tr-TR" dirty="0"/>
              <a:t>fiziksel </a:t>
            </a:r>
            <a:r>
              <a:rPr lang="tr-TR" dirty="0" smtClean="0"/>
              <a:t>özellikleri, </a:t>
            </a:r>
            <a:r>
              <a:rPr lang="tr-TR" dirty="0"/>
              <a:t>kömür </a:t>
            </a:r>
            <a:r>
              <a:rPr lang="tr-TR" dirty="0" smtClean="0"/>
              <a:t>içeren </a:t>
            </a:r>
            <a:r>
              <a:rPr lang="tr-TR" dirty="0"/>
              <a:t>sekanslarda yaygın olarak bulunan diğer </a:t>
            </a:r>
            <a:r>
              <a:rPr lang="tr-TR" dirty="0" smtClean="0"/>
              <a:t>litolojilerle </a:t>
            </a:r>
            <a:r>
              <a:rPr lang="tr-TR" dirty="0"/>
              <a:t>zıt olması nedeniyle çoğu jeofizik yönteme iyi yanıt verir. </a:t>
            </a:r>
            <a:endParaRPr lang="tr-TR" dirty="0" smtClean="0"/>
          </a:p>
          <a:p>
            <a:pPr algn="just"/>
            <a:r>
              <a:rPr lang="tr-TR" dirty="0" smtClean="0">
                <a:solidFill>
                  <a:srgbClr val="FF0000"/>
                </a:solidFill>
              </a:rPr>
              <a:t>Kömür </a:t>
            </a:r>
            <a:r>
              <a:rPr lang="tr-TR" dirty="0">
                <a:solidFill>
                  <a:srgbClr val="FF0000"/>
                </a:solidFill>
              </a:rPr>
              <a:t>genel </a:t>
            </a:r>
            <a:r>
              <a:rPr lang="tr-TR" dirty="0" smtClean="0">
                <a:solidFill>
                  <a:srgbClr val="FF0000"/>
                </a:solidFill>
              </a:rPr>
              <a:t>olarak;</a:t>
            </a:r>
          </a:p>
          <a:p>
            <a:pPr algn="just"/>
            <a:r>
              <a:rPr lang="tr-TR" dirty="0" smtClean="0">
                <a:solidFill>
                  <a:srgbClr val="FF0000"/>
                </a:solidFill>
              </a:rPr>
              <a:t>daha </a:t>
            </a:r>
            <a:r>
              <a:rPr lang="tr-TR" dirty="0">
                <a:solidFill>
                  <a:srgbClr val="FF0000"/>
                </a:solidFill>
              </a:rPr>
              <a:t>düşük </a:t>
            </a:r>
            <a:r>
              <a:rPr lang="tr-TR" dirty="0"/>
              <a:t>bir yoğunluğa, </a:t>
            </a:r>
            <a:endParaRPr lang="tr-TR" dirty="0" smtClean="0"/>
          </a:p>
          <a:p>
            <a:pPr algn="just"/>
            <a:r>
              <a:rPr lang="tr-TR" dirty="0" smtClean="0">
                <a:solidFill>
                  <a:srgbClr val="FF0000"/>
                </a:solidFill>
              </a:rPr>
              <a:t>daha </a:t>
            </a:r>
            <a:r>
              <a:rPr lang="tr-TR" dirty="0">
                <a:solidFill>
                  <a:srgbClr val="FF0000"/>
                </a:solidFill>
              </a:rPr>
              <a:t>düşük </a:t>
            </a:r>
            <a:r>
              <a:rPr lang="tr-TR" dirty="0"/>
              <a:t>bir sismik hıza, </a:t>
            </a:r>
            <a:endParaRPr lang="tr-TR" dirty="0" smtClean="0"/>
          </a:p>
          <a:p>
            <a:pPr algn="just"/>
            <a:r>
              <a:rPr lang="tr-TR" dirty="0" smtClean="0">
                <a:solidFill>
                  <a:srgbClr val="FF0000"/>
                </a:solidFill>
              </a:rPr>
              <a:t>daha </a:t>
            </a:r>
            <a:r>
              <a:rPr lang="tr-TR" dirty="0">
                <a:solidFill>
                  <a:srgbClr val="FF0000"/>
                </a:solidFill>
              </a:rPr>
              <a:t>düşük </a:t>
            </a:r>
            <a:r>
              <a:rPr lang="tr-TR" dirty="0"/>
              <a:t>bir manyetik duyarlılığa, </a:t>
            </a:r>
            <a:endParaRPr lang="tr-TR" dirty="0" smtClean="0"/>
          </a:p>
          <a:p>
            <a:pPr algn="just"/>
            <a:r>
              <a:rPr lang="tr-TR" dirty="0" smtClean="0">
                <a:solidFill>
                  <a:srgbClr val="00B0F0"/>
                </a:solidFill>
              </a:rPr>
              <a:t>daha </a:t>
            </a:r>
            <a:r>
              <a:rPr lang="tr-TR" dirty="0">
                <a:solidFill>
                  <a:srgbClr val="00B0F0"/>
                </a:solidFill>
              </a:rPr>
              <a:t>yüksek </a:t>
            </a:r>
            <a:r>
              <a:rPr lang="tr-TR" dirty="0"/>
              <a:t>bir elektriksel rezistansa </a:t>
            </a:r>
            <a:endParaRPr lang="tr-TR" dirty="0" smtClean="0"/>
          </a:p>
          <a:p>
            <a:pPr algn="just"/>
            <a:r>
              <a:rPr lang="tr-TR" dirty="0" smtClean="0"/>
              <a:t>ve </a:t>
            </a:r>
            <a:r>
              <a:rPr lang="tr-TR" dirty="0"/>
              <a:t>tipik kömür </a:t>
            </a:r>
            <a:r>
              <a:rPr lang="tr-TR" dirty="0" smtClean="0"/>
              <a:t>içeren </a:t>
            </a:r>
            <a:r>
              <a:rPr lang="tr-TR" dirty="0"/>
              <a:t>dizilerdeki çevre kayalara kıyasla </a:t>
            </a:r>
            <a:r>
              <a:rPr lang="tr-TR" dirty="0">
                <a:solidFill>
                  <a:srgbClr val="FF0000"/>
                </a:solidFill>
              </a:rPr>
              <a:t>düşük bir radyoaktiviteye</a:t>
            </a:r>
            <a:r>
              <a:rPr lang="tr-TR" dirty="0"/>
              <a:t> sahiptir.</a:t>
            </a:r>
          </a:p>
        </p:txBody>
      </p:sp>
      <p:sp>
        <p:nvSpPr>
          <p:cNvPr id="4" name="Altbilgi Yer Tutucusu 3"/>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7114884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199" y="86866"/>
            <a:ext cx="8229600" cy="857250"/>
          </a:xfrm>
          <a:solidFill>
            <a:srgbClr val="FFC000"/>
          </a:solidFill>
        </p:spPr>
        <p:txBody>
          <a:bodyPr/>
          <a:lstStyle/>
          <a:p>
            <a:r>
              <a:rPr lang="tr-TR" dirty="0" err="1" smtClean="0"/>
              <a:t>Gravite</a:t>
            </a:r>
            <a:r>
              <a:rPr lang="tr-TR" dirty="0" smtClean="0"/>
              <a:t> (Yoğunluk) Yöntemi</a:t>
            </a:r>
            <a:endParaRPr lang="tr-TR" dirty="0"/>
          </a:p>
        </p:txBody>
      </p:sp>
      <p:pic>
        <p:nvPicPr>
          <p:cNvPr id="5" name="İçerik Yer Tutucusu 4"/>
          <p:cNvPicPr>
            <a:picLocks noGrp="1" noChangeAspect="1"/>
          </p:cNvPicPr>
          <p:nvPr>
            <p:ph idx="1"/>
          </p:nvPr>
        </p:nvPicPr>
        <p:blipFill>
          <a:blip r:embed="rId2"/>
          <a:stretch>
            <a:fillRect/>
          </a:stretch>
        </p:blipFill>
        <p:spPr>
          <a:xfrm>
            <a:off x="1331640" y="1029774"/>
            <a:ext cx="6343650" cy="2628900"/>
          </a:xfrm>
          <a:prstGeom prst="rect">
            <a:avLst/>
          </a:prstGeom>
        </p:spPr>
      </p:pic>
      <p:sp>
        <p:nvSpPr>
          <p:cNvPr id="4" name="Altbilgi Yer Tutucusu 3"/>
          <p:cNvSpPr>
            <a:spLocks noGrp="1"/>
          </p:cNvSpPr>
          <p:nvPr>
            <p:ph type="ftr" sz="quarter" idx="11"/>
          </p:nvPr>
        </p:nvSpPr>
        <p:spPr/>
        <p:txBody>
          <a:bodyPr/>
          <a:lstStyle/>
          <a:p>
            <a:endParaRPr lang="en-AU"/>
          </a:p>
        </p:txBody>
      </p:sp>
      <p:sp>
        <p:nvSpPr>
          <p:cNvPr id="6" name="Dikdörtgen 5"/>
          <p:cNvSpPr/>
          <p:nvPr/>
        </p:nvSpPr>
        <p:spPr>
          <a:xfrm>
            <a:off x="607354" y="3833112"/>
            <a:ext cx="7929291" cy="923330"/>
          </a:xfrm>
          <a:prstGeom prst="rect">
            <a:avLst/>
          </a:prstGeom>
        </p:spPr>
        <p:txBody>
          <a:bodyPr wrap="square">
            <a:spAutoFit/>
          </a:bodyPr>
          <a:lstStyle/>
          <a:p>
            <a:pPr algn="just"/>
            <a:r>
              <a:rPr lang="tr-TR" dirty="0"/>
              <a:t>Tablo </a:t>
            </a:r>
            <a:r>
              <a:rPr lang="tr-TR" dirty="0" smtClean="0"/>
              <a:t>kömür içeren </a:t>
            </a:r>
            <a:r>
              <a:rPr lang="tr-TR" dirty="0"/>
              <a:t>dizilerdeki kömür tortulları için doygun yoğunluk aralıkları ve </a:t>
            </a:r>
            <a:r>
              <a:rPr lang="tr-TR" dirty="0" smtClean="0"/>
              <a:t>ortalamaları, ayrıca </a:t>
            </a:r>
            <a:r>
              <a:rPr lang="tr-TR" dirty="0"/>
              <a:t>altta </a:t>
            </a:r>
            <a:r>
              <a:rPr lang="tr-TR" dirty="0" smtClean="0"/>
              <a:t>temel </a:t>
            </a:r>
            <a:r>
              <a:rPr lang="tr-TR" dirty="0"/>
              <a:t>olarak veya kömür taşıyan </a:t>
            </a:r>
            <a:r>
              <a:rPr lang="tr-TR" dirty="0" smtClean="0"/>
              <a:t>tabakayla </a:t>
            </a:r>
            <a:r>
              <a:rPr lang="tr-TR" dirty="0"/>
              <a:t>girintili olarak kömür havzalarıyla ilişkili olabilecek magmatik ve metamorfik kayaçları vermektedir.</a:t>
            </a:r>
          </a:p>
        </p:txBody>
      </p:sp>
      <p:sp>
        <p:nvSpPr>
          <p:cNvPr id="3" name="Dikdörtgen 2"/>
          <p:cNvSpPr/>
          <p:nvPr/>
        </p:nvSpPr>
        <p:spPr>
          <a:xfrm>
            <a:off x="1396702" y="2283718"/>
            <a:ext cx="619963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8672391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49479"/>
            <a:ext cx="8229600" cy="857250"/>
          </a:xfrm>
          <a:solidFill>
            <a:srgbClr val="FFC000"/>
          </a:solidFill>
        </p:spPr>
        <p:txBody>
          <a:bodyPr/>
          <a:lstStyle/>
          <a:p>
            <a:r>
              <a:rPr lang="tr-TR" dirty="0" smtClean="0">
                <a:solidFill>
                  <a:srgbClr val="FF0000"/>
                </a:solidFill>
              </a:rPr>
              <a:t>YOĞUNLUK</a:t>
            </a:r>
            <a:endParaRPr lang="tr-TR" dirty="0">
              <a:solidFill>
                <a:srgbClr val="FF0000"/>
              </a:solidFill>
            </a:endParaRPr>
          </a:p>
        </p:txBody>
      </p:sp>
      <p:sp>
        <p:nvSpPr>
          <p:cNvPr id="3" name="İçerik Yer Tutucusu 2"/>
          <p:cNvSpPr>
            <a:spLocks noGrp="1"/>
          </p:cNvSpPr>
          <p:nvPr>
            <p:ph idx="1"/>
          </p:nvPr>
        </p:nvSpPr>
        <p:spPr/>
        <p:txBody>
          <a:bodyPr>
            <a:normAutofit/>
          </a:bodyPr>
          <a:lstStyle/>
          <a:p>
            <a:pPr algn="just"/>
            <a:r>
              <a:rPr lang="tr-TR" dirty="0"/>
              <a:t>Düşük ve yüksek </a:t>
            </a:r>
            <a:r>
              <a:rPr lang="tr-TR" dirty="0" err="1" smtClean="0"/>
              <a:t>ranklı</a:t>
            </a:r>
            <a:r>
              <a:rPr lang="tr-TR" dirty="0" smtClean="0"/>
              <a:t> </a:t>
            </a:r>
            <a:r>
              <a:rPr lang="tr-TR" dirty="0"/>
              <a:t>kömürler (1.1–1.8 </a:t>
            </a:r>
            <a:r>
              <a:rPr lang="tr-TR" dirty="0" err="1"/>
              <a:t>gm</a:t>
            </a:r>
            <a:r>
              <a:rPr lang="tr-TR" dirty="0"/>
              <a:t> </a:t>
            </a:r>
            <a:r>
              <a:rPr lang="tr-TR" dirty="0" smtClean="0"/>
              <a:t>cm</a:t>
            </a:r>
            <a:r>
              <a:rPr lang="tr-TR" sz="2200" dirty="0" smtClean="0"/>
              <a:t>−3</a:t>
            </a:r>
            <a:r>
              <a:rPr lang="tr-TR" dirty="0"/>
              <a:t>), </a:t>
            </a:r>
            <a:endParaRPr lang="tr-TR" dirty="0" smtClean="0"/>
          </a:p>
          <a:p>
            <a:pPr algn="just"/>
            <a:r>
              <a:rPr lang="tr-TR" dirty="0" smtClean="0"/>
              <a:t>çevredeki </a:t>
            </a:r>
            <a:r>
              <a:rPr lang="tr-TR" dirty="0" err="1"/>
              <a:t>sedimanlardan</a:t>
            </a:r>
            <a:r>
              <a:rPr lang="tr-TR" dirty="0"/>
              <a:t> (1.6-2.9 </a:t>
            </a:r>
            <a:r>
              <a:rPr lang="tr-TR" dirty="0" err="1"/>
              <a:t>gm</a:t>
            </a:r>
            <a:r>
              <a:rPr lang="tr-TR" dirty="0"/>
              <a:t> cm − 3) </a:t>
            </a:r>
            <a:r>
              <a:rPr lang="tr-TR" dirty="0" smtClean="0"/>
              <a:t>ve </a:t>
            </a:r>
            <a:r>
              <a:rPr lang="tr-TR" dirty="0"/>
              <a:t>sırayla magmatik ve metamorfik kayalardan (2.1–3.1) daha az </a:t>
            </a:r>
            <a:r>
              <a:rPr lang="tr-TR" dirty="0" smtClean="0"/>
              <a:t>yoğunluğa sahiptir.</a:t>
            </a:r>
            <a:endParaRPr lang="tr-TR" dirty="0"/>
          </a:p>
        </p:txBody>
      </p:sp>
      <p:sp>
        <p:nvSpPr>
          <p:cNvPr id="4" name="Altbilgi Yer Tutucusu 3"/>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28238354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pPr algn="just"/>
            <a:r>
              <a:rPr lang="tr-TR" dirty="0"/>
              <a:t>Kömürün kendisi ile sekanstaki diğer çökeltiler arasında yoğunluk kontrastı da olabilir. </a:t>
            </a:r>
            <a:endParaRPr lang="tr-TR" dirty="0" smtClean="0"/>
          </a:p>
          <a:p>
            <a:pPr algn="just"/>
            <a:endParaRPr lang="tr-TR" dirty="0" smtClean="0"/>
          </a:p>
          <a:p>
            <a:pPr algn="just"/>
            <a:r>
              <a:rPr lang="tr-TR" dirty="0" smtClean="0"/>
              <a:t>Damar </a:t>
            </a:r>
            <a:r>
              <a:rPr lang="tr-TR" dirty="0"/>
              <a:t>veya </a:t>
            </a:r>
            <a:r>
              <a:rPr lang="tr-TR" dirty="0" smtClean="0"/>
              <a:t>damarların </a:t>
            </a:r>
            <a:r>
              <a:rPr lang="tr-TR" dirty="0" err="1"/>
              <a:t>ardışıklığı</a:t>
            </a:r>
            <a:r>
              <a:rPr lang="tr-TR" dirty="0"/>
              <a:t> özellikle kalın ve nispeten sığ derinlikte ise, alt yüzey dağılımını haritalamak için yakın aralıklı bir </a:t>
            </a:r>
            <a:r>
              <a:rPr lang="tr-TR" dirty="0" smtClean="0"/>
              <a:t>etütle </a:t>
            </a:r>
            <a:r>
              <a:rPr lang="tr-TR" dirty="0" err="1" smtClean="0"/>
              <a:t>gravite</a:t>
            </a:r>
            <a:r>
              <a:rPr lang="tr-TR" dirty="0" smtClean="0"/>
              <a:t> </a:t>
            </a:r>
            <a:r>
              <a:rPr lang="tr-TR" dirty="0"/>
              <a:t>verilerini kullanmak mümkün olabilir. </a:t>
            </a:r>
            <a:endParaRPr lang="tr-TR" dirty="0" smtClean="0"/>
          </a:p>
          <a:p>
            <a:pPr algn="just"/>
            <a:endParaRPr lang="tr-TR" dirty="0"/>
          </a:p>
          <a:p>
            <a:pPr algn="just"/>
            <a:r>
              <a:rPr lang="tr-TR" dirty="0" smtClean="0"/>
              <a:t>Bununla </a:t>
            </a:r>
            <a:r>
              <a:rPr lang="tr-TR" dirty="0"/>
              <a:t>birlikte, ince veya özellikle derin </a:t>
            </a:r>
            <a:r>
              <a:rPr lang="tr-TR" dirty="0" smtClean="0"/>
              <a:t>damarlar olduğunda, </a:t>
            </a:r>
            <a:r>
              <a:rPr lang="tr-TR" dirty="0"/>
              <a:t>bu tip anomaliler genellikle tespit edilemeyecek kadar </a:t>
            </a:r>
            <a:r>
              <a:rPr lang="tr-TR" dirty="0" smtClean="0"/>
              <a:t>küçüktür.</a:t>
            </a:r>
            <a:endParaRPr lang="tr-TR" dirty="0"/>
          </a:p>
        </p:txBody>
      </p:sp>
      <p:sp>
        <p:nvSpPr>
          <p:cNvPr id="4" name="Altbilgi Yer Tutucusu 3"/>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3714343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4577"/>
            <a:ext cx="8229600" cy="857250"/>
          </a:xfrm>
          <a:solidFill>
            <a:srgbClr val="FFC000"/>
          </a:solidFill>
        </p:spPr>
        <p:txBody>
          <a:bodyPr/>
          <a:lstStyle/>
          <a:p>
            <a:r>
              <a:rPr lang="tr-TR" dirty="0" smtClean="0"/>
              <a:t>Gravite Çalışmaları</a:t>
            </a:r>
            <a:endParaRPr lang="tr-TR" dirty="0"/>
          </a:p>
        </p:txBody>
      </p:sp>
      <p:sp>
        <p:nvSpPr>
          <p:cNvPr id="4" name="Altbilgi Yer Tutucusu 3"/>
          <p:cNvSpPr>
            <a:spLocks noGrp="1"/>
          </p:cNvSpPr>
          <p:nvPr>
            <p:ph type="ftr" sz="quarter" idx="11"/>
          </p:nvPr>
        </p:nvSpPr>
        <p:spPr>
          <a:xfrm>
            <a:off x="3124200" y="4767263"/>
            <a:ext cx="4544144" cy="273844"/>
          </a:xfrm>
        </p:spPr>
        <p:txBody>
          <a:bodyPr/>
          <a:lstStyle/>
          <a:p>
            <a:r>
              <a:rPr lang="tr-TR" dirty="0">
                <a:solidFill>
                  <a:srgbClr val="FF0000"/>
                </a:solidFill>
              </a:rPr>
              <a:t>Batı Avustralya'daki </a:t>
            </a:r>
            <a:r>
              <a:rPr lang="tr-TR" dirty="0" err="1">
                <a:solidFill>
                  <a:srgbClr val="FF0000"/>
                </a:solidFill>
              </a:rPr>
              <a:t>Collie</a:t>
            </a:r>
            <a:r>
              <a:rPr lang="tr-TR" dirty="0">
                <a:solidFill>
                  <a:srgbClr val="FF0000"/>
                </a:solidFill>
              </a:rPr>
              <a:t> kömür sahasının </a:t>
            </a:r>
            <a:r>
              <a:rPr lang="tr-TR" dirty="0" err="1">
                <a:solidFill>
                  <a:srgbClr val="FF0000"/>
                </a:solidFill>
              </a:rPr>
              <a:t>Bouguer</a:t>
            </a:r>
            <a:r>
              <a:rPr lang="tr-TR" dirty="0">
                <a:solidFill>
                  <a:srgbClr val="FF0000"/>
                </a:solidFill>
              </a:rPr>
              <a:t> anomali haritası</a:t>
            </a:r>
            <a:endParaRPr lang="en-AU" dirty="0">
              <a:solidFill>
                <a:srgbClr val="FF0000"/>
              </a:solidFill>
            </a:endParaRPr>
          </a:p>
        </p:txBody>
      </p:sp>
      <p:pic>
        <p:nvPicPr>
          <p:cNvPr id="5" name="İçerik Yer Tutucusu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03969"/>
            <a:ext cx="4409396" cy="3394075"/>
          </a:xfrm>
          <a:prstGeom prst="rect">
            <a:avLst/>
          </a:prstGeom>
          <a:noFill/>
          <a:ln>
            <a:noFill/>
          </a:ln>
        </p:spPr>
      </p:pic>
      <p:sp>
        <p:nvSpPr>
          <p:cNvPr id="6" name="Dikdörtgen 5"/>
          <p:cNvSpPr/>
          <p:nvPr/>
        </p:nvSpPr>
        <p:spPr>
          <a:xfrm>
            <a:off x="5580112" y="1491630"/>
            <a:ext cx="3312368" cy="2308324"/>
          </a:xfrm>
          <a:prstGeom prst="rect">
            <a:avLst/>
          </a:prstGeom>
        </p:spPr>
        <p:txBody>
          <a:bodyPr wrap="square">
            <a:spAutoFit/>
          </a:bodyPr>
          <a:lstStyle/>
          <a:p>
            <a:pPr algn="just"/>
            <a:r>
              <a:rPr lang="tr-TR" dirty="0">
                <a:latin typeface="Arial" panose="020B0604020202020204" pitchFamily="34" charset="0"/>
                <a:ea typeface="Calibri" panose="020F0502020204030204" pitchFamily="34" charset="0"/>
              </a:rPr>
              <a:t>Gravite araştırması, </a:t>
            </a:r>
            <a:r>
              <a:rPr lang="tr-TR" dirty="0" err="1">
                <a:latin typeface="Arial" panose="020B0604020202020204" pitchFamily="34" charset="0"/>
                <a:ea typeface="Calibri" panose="020F0502020204030204" pitchFamily="34" charset="0"/>
              </a:rPr>
              <a:t>Collie</a:t>
            </a:r>
            <a:r>
              <a:rPr lang="tr-TR" dirty="0">
                <a:latin typeface="Arial" panose="020B0604020202020204" pitchFamily="34" charset="0"/>
                <a:ea typeface="Calibri" panose="020F0502020204030204" pitchFamily="34" charset="0"/>
              </a:rPr>
              <a:t> Havzasının kuzey sınırına kadar yükselen </a:t>
            </a:r>
            <a:r>
              <a:rPr lang="tr-TR" dirty="0" err="1">
                <a:latin typeface="Arial" panose="020B0604020202020204" pitchFamily="34" charset="0"/>
                <a:ea typeface="Calibri" panose="020F0502020204030204" pitchFamily="34" charset="0"/>
              </a:rPr>
              <a:t>Bouguer</a:t>
            </a:r>
            <a:r>
              <a:rPr lang="tr-TR" dirty="0">
                <a:latin typeface="Arial" panose="020B0604020202020204" pitchFamily="34" charset="0"/>
                <a:ea typeface="Calibri" panose="020F0502020204030204" pitchFamily="34" charset="0"/>
              </a:rPr>
              <a:t> gravite anomalisi boyunca güneydoğu ucundan uzanan bir temele ait sırtla ayrılan iki ana çukura ayrıldığını göstermektedir </a:t>
            </a:r>
            <a:endParaRPr lang="tr-TR" dirty="0"/>
          </a:p>
        </p:txBody>
      </p:sp>
    </p:spTree>
    <p:extLst>
      <p:ext uri="{BB962C8B-B14F-4D97-AF65-F5344CB8AC3E}">
        <p14:creationId xmlns:p14="http://schemas.microsoft.com/office/powerpoint/2010/main" val="225852556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FFC000"/>
          </a:solidFill>
        </p:spPr>
        <p:txBody>
          <a:bodyPr/>
          <a:lstStyle/>
          <a:p>
            <a:r>
              <a:rPr lang="tr-TR" dirty="0">
                <a:solidFill>
                  <a:srgbClr val="FF0000"/>
                </a:solidFill>
              </a:rPr>
              <a:t>Manyetik </a:t>
            </a:r>
            <a:r>
              <a:rPr lang="tr-TR" dirty="0" err="1">
                <a:solidFill>
                  <a:srgbClr val="FF0000"/>
                </a:solidFill>
              </a:rPr>
              <a:t>duraylılık</a:t>
            </a:r>
            <a:endParaRPr lang="tr-TR" dirty="0">
              <a:solidFill>
                <a:srgbClr val="FF0000"/>
              </a:solidFill>
            </a:endParaRPr>
          </a:p>
        </p:txBody>
      </p:sp>
      <p:sp>
        <p:nvSpPr>
          <p:cNvPr id="3" name="İçerik Yer Tutucusu 2"/>
          <p:cNvSpPr>
            <a:spLocks noGrp="1"/>
          </p:cNvSpPr>
          <p:nvPr>
            <p:ph idx="1"/>
          </p:nvPr>
        </p:nvSpPr>
        <p:spPr/>
        <p:txBody>
          <a:bodyPr>
            <a:normAutofit/>
          </a:bodyPr>
          <a:lstStyle/>
          <a:p>
            <a:pPr algn="just"/>
            <a:r>
              <a:rPr lang="tr-TR" dirty="0"/>
              <a:t>Bir kayanın manyetik duyarlılığı temel olarak manyetit içeriğine bağlıdır. </a:t>
            </a:r>
            <a:endParaRPr lang="tr-TR" dirty="0" smtClean="0"/>
          </a:p>
          <a:p>
            <a:pPr algn="just"/>
            <a:endParaRPr lang="tr-TR" dirty="0" smtClean="0"/>
          </a:p>
          <a:p>
            <a:pPr algn="just"/>
            <a:r>
              <a:rPr lang="tr-TR" dirty="0" smtClean="0"/>
              <a:t>Bu nedenle, kömürler </a:t>
            </a:r>
            <a:r>
              <a:rPr lang="tr-TR" dirty="0"/>
              <a:t>sedimanter </a:t>
            </a:r>
            <a:r>
              <a:rPr lang="tr-TR" dirty="0" smtClean="0"/>
              <a:t>kayaçlar </a:t>
            </a:r>
            <a:r>
              <a:rPr lang="tr-TR" dirty="0"/>
              <a:t>içindeki en düşük </a:t>
            </a:r>
            <a:r>
              <a:rPr lang="tr-TR" dirty="0" smtClean="0"/>
              <a:t>duyarlılığa sahiptir.</a:t>
            </a:r>
            <a:endParaRPr lang="tr-TR" dirty="0"/>
          </a:p>
        </p:txBody>
      </p:sp>
      <p:sp>
        <p:nvSpPr>
          <p:cNvPr id="4" name="Altbilgi Yer Tutucusu 3"/>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9754302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47929"/>
            <a:ext cx="8229600" cy="857250"/>
          </a:xfrm>
          <a:solidFill>
            <a:srgbClr val="FFC000"/>
          </a:solidFill>
        </p:spPr>
        <p:txBody>
          <a:bodyPr/>
          <a:lstStyle/>
          <a:p>
            <a:r>
              <a:rPr lang="tr-TR" dirty="0" smtClean="0"/>
              <a:t>Manyetik </a:t>
            </a:r>
            <a:r>
              <a:rPr lang="tr-TR" dirty="0" err="1" smtClean="0"/>
              <a:t>duraylılık</a:t>
            </a:r>
            <a:endParaRPr lang="tr-TR" dirty="0"/>
          </a:p>
        </p:txBody>
      </p:sp>
      <p:pic>
        <p:nvPicPr>
          <p:cNvPr id="5" name="İçerik Yer Tutucusu 4"/>
          <p:cNvPicPr>
            <a:picLocks noGrp="1" noChangeAspect="1"/>
          </p:cNvPicPr>
          <p:nvPr>
            <p:ph idx="1"/>
          </p:nvPr>
        </p:nvPicPr>
        <p:blipFill>
          <a:blip r:embed="rId2"/>
          <a:stretch>
            <a:fillRect/>
          </a:stretch>
        </p:blipFill>
        <p:spPr>
          <a:xfrm>
            <a:off x="1331640" y="1455018"/>
            <a:ext cx="6343650" cy="2628900"/>
          </a:xfrm>
          <a:prstGeom prst="rect">
            <a:avLst/>
          </a:prstGeom>
        </p:spPr>
      </p:pic>
      <p:sp>
        <p:nvSpPr>
          <p:cNvPr id="4" name="Altbilgi Yer Tutucusu 3"/>
          <p:cNvSpPr>
            <a:spLocks noGrp="1"/>
          </p:cNvSpPr>
          <p:nvPr>
            <p:ph type="ftr" sz="quarter" idx="11"/>
          </p:nvPr>
        </p:nvSpPr>
        <p:spPr/>
        <p:txBody>
          <a:bodyPr/>
          <a:lstStyle/>
          <a:p>
            <a:endParaRPr lang="en-AU"/>
          </a:p>
        </p:txBody>
      </p:sp>
      <p:sp>
        <p:nvSpPr>
          <p:cNvPr id="3" name="Dikdörtgen 2"/>
          <p:cNvSpPr/>
          <p:nvPr/>
        </p:nvSpPr>
        <p:spPr>
          <a:xfrm>
            <a:off x="1396702" y="2708962"/>
            <a:ext cx="619963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406704" y="3180416"/>
            <a:ext cx="6268585" cy="6086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5652120" y="2698141"/>
            <a:ext cx="504056" cy="109094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277942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18495</TotalTime>
  <Words>1024</Words>
  <Application>Microsoft Office PowerPoint</Application>
  <PresentationFormat>Ekran Gösterisi (16:9)</PresentationFormat>
  <Paragraphs>86</Paragraphs>
  <Slides>23</Slides>
  <Notes>1</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Office Theme</vt:lpstr>
      <vt:lpstr>PowerPoint Sunusu</vt:lpstr>
      <vt:lpstr>Kömür Arama Aşamaları</vt:lpstr>
      <vt:lpstr>PowerPoint Sunusu</vt:lpstr>
      <vt:lpstr>Gravite (Yoğunluk) Yöntemi</vt:lpstr>
      <vt:lpstr>YOĞUNLUK</vt:lpstr>
      <vt:lpstr>PowerPoint Sunusu</vt:lpstr>
      <vt:lpstr>Gravite Çalışmaları</vt:lpstr>
      <vt:lpstr>Manyetik duraylılık</vt:lpstr>
      <vt:lpstr>Manyetik duraylılık</vt:lpstr>
      <vt:lpstr>PowerPoint Sunusu</vt:lpstr>
      <vt:lpstr>Manyetik Araştırmalar  Yanmış kömür alanı belirlemede </vt:lpstr>
      <vt:lpstr>PowerPoint Sunusu</vt:lpstr>
      <vt:lpstr>Sismik hız</vt:lpstr>
      <vt:lpstr>Sismik yansıma katsayıları</vt:lpstr>
      <vt:lpstr>Yüzey jeofizik yöntemleri </vt:lpstr>
      <vt:lpstr>PowerPoint Sunusu</vt:lpstr>
      <vt:lpstr>PowerPoint Sunusu</vt:lpstr>
      <vt:lpstr>PowerPoint Sunusu</vt:lpstr>
      <vt:lpstr>PowerPoint Sunusu</vt:lpstr>
      <vt:lpstr>Teksas Körfez Kıyısı bölgesindeki bir linyit </vt:lpstr>
      <vt:lpstr>PowerPoint Sunusu</vt:lpstr>
      <vt:lpstr>sismik derinlik kesiti</vt:lpstr>
      <vt:lpstr>PowerPoint Sunusu</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Machin</dc:creator>
  <cp:lastModifiedBy>user</cp:lastModifiedBy>
  <cp:revision>353</cp:revision>
  <cp:lastPrinted>2015-01-28T21:07:54Z</cp:lastPrinted>
  <dcterms:created xsi:type="dcterms:W3CDTF">2014-02-11T00:11:38Z</dcterms:created>
  <dcterms:modified xsi:type="dcterms:W3CDTF">2021-01-11T14:14:45Z</dcterms:modified>
</cp:coreProperties>
</file>