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83" r:id="rId11"/>
    <p:sldId id="265" r:id="rId12"/>
    <p:sldId id="266" r:id="rId13"/>
    <p:sldId id="267" r:id="rId14"/>
    <p:sldId id="268" r:id="rId15"/>
    <p:sldId id="284" r:id="rId16"/>
    <p:sldId id="269" r:id="rId17"/>
    <p:sldId id="270" r:id="rId18"/>
    <p:sldId id="271" r:id="rId19"/>
    <p:sldId id="286" r:id="rId20"/>
    <p:sldId id="272" r:id="rId21"/>
    <p:sldId id="273" r:id="rId22"/>
    <p:sldId id="274" r:id="rId23"/>
    <p:sldId id="285" r:id="rId24"/>
    <p:sldId id="275" r:id="rId25"/>
    <p:sldId id="276" r:id="rId26"/>
    <p:sldId id="277" r:id="rId27"/>
    <p:sldId id="287" r:id="rId28"/>
    <p:sldId id="288" r:id="rId29"/>
    <p:sldId id="278" r:id="rId30"/>
    <p:sldId id="289" r:id="rId31"/>
    <p:sldId id="279" r:id="rId32"/>
    <p:sldId id="280" r:id="rId33"/>
    <p:sldId id="282" r:id="rId34"/>
    <p:sldId id="290" r:id="rId35"/>
    <p:sldId id="296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4" d="100"/>
          <a:sy n="54" d="100"/>
        </p:scale>
        <p:origin x="-2430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329F1-A229-4FC9-BF9F-B2D011FB7AD7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74EEB-4353-4A4F-BF9B-4099FD86526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HASTA DOSYASI HAZIRLAMA VE EPİKRİZ </a:t>
            </a:r>
            <a:r>
              <a:rPr lang="tr-TR" dirty="0" smtClean="0"/>
              <a:t>YAZMA</a:t>
            </a:r>
            <a:br>
              <a:rPr lang="tr-TR" dirty="0" smtClean="0"/>
            </a:br>
            <a:r>
              <a:rPr lang="tr-TR" dirty="0" smtClean="0"/>
              <a:t>Dr Seda Topçu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/>
              <a:t>Tıbbi dokümanlar bireylere yönelik sağlık hizmetinin doğru bir biçimde ve zamanında verilebilmesi </a:t>
            </a:r>
            <a:r>
              <a:rPr lang="tr-TR" dirty="0" smtClean="0"/>
              <a:t>ve sağlık </a:t>
            </a:r>
            <a:r>
              <a:rPr lang="tr-TR" dirty="0"/>
              <a:t>hizmetinin planlanması açısından büyük önem taşımaktadır. </a:t>
            </a:r>
            <a:endParaRPr lang="tr-TR" dirty="0" smtClean="0"/>
          </a:p>
          <a:p>
            <a:r>
              <a:rPr lang="tr-TR" dirty="0" smtClean="0"/>
              <a:t>Tıbbi </a:t>
            </a:r>
            <a:r>
              <a:rPr lang="tr-TR" dirty="0"/>
              <a:t>dokümanlar; hastalar, hastaneler, hekimler, adli tıp, halk sağlığı ve tıbbi araştırmalar açısından büyük önem taşımaktadır.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Soygeçmiş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Anne ve baba yaşı, sağlık durumları, eğitim durumları</a:t>
            </a:r>
          </a:p>
          <a:p>
            <a:r>
              <a:rPr lang="tr-TR" dirty="0" smtClean="0"/>
              <a:t>Anne-baba arasında akrabalık var mı?</a:t>
            </a:r>
          </a:p>
          <a:p>
            <a:r>
              <a:rPr lang="tr-TR" dirty="0" smtClean="0"/>
              <a:t>Kardeş öyküsü</a:t>
            </a:r>
          </a:p>
          <a:p>
            <a:r>
              <a:rPr lang="tr-TR" dirty="0" smtClean="0"/>
              <a:t>Ailede önemli hastalık?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80167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Bu öykü sana hangi hastalıkları ya da hastada hangi sistemlerin etkilendiğini düşündürüyor ?</a:t>
            </a:r>
          </a:p>
          <a:p>
            <a:pPr>
              <a:buNone/>
            </a:pPr>
            <a:r>
              <a:rPr lang="tr-TR" dirty="0" smtClean="0"/>
              <a:t>     Hipotez kur…. varsayım yap…ön tanı belirle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FİZİK MUAYENE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fizik muayenenin </a:t>
            </a:r>
          </a:p>
          <a:p>
            <a:r>
              <a:rPr lang="tr-TR" dirty="0" err="1" smtClean="0"/>
              <a:t>inspeksiyon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oskültasyon</a:t>
            </a:r>
            <a:r>
              <a:rPr lang="tr-TR" dirty="0" smtClean="0"/>
              <a:t>,</a:t>
            </a:r>
          </a:p>
          <a:p>
            <a:r>
              <a:rPr lang="tr-TR" dirty="0" smtClean="0"/>
              <a:t> perküsyon ve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palpasyon</a:t>
            </a:r>
            <a:r>
              <a:rPr lang="tr-TR" dirty="0" smtClean="0"/>
              <a:t> basamakları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İnspeksiyon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İnspeksiyon</a:t>
            </a:r>
            <a:r>
              <a:rPr lang="tr-TR" dirty="0" smtClean="0"/>
              <a:t> hasta ve ailesi muayene yapılan odaya girerken başlar.</a:t>
            </a:r>
          </a:p>
          <a:p>
            <a:r>
              <a:rPr lang="tr-TR" dirty="0" err="1" smtClean="0"/>
              <a:t>Adolesan</a:t>
            </a:r>
            <a:r>
              <a:rPr lang="tr-TR" dirty="0" smtClean="0"/>
              <a:t> dönemine kadar tüm çocukların muayenesi olabildiğince çıplak ve mümkünse üzerlerinde sadece iç çamaşırları kalmak koşulu ile yapılmalıdır</a:t>
            </a:r>
          </a:p>
          <a:p>
            <a:r>
              <a:rPr lang="tr-TR" dirty="0" smtClean="0"/>
              <a:t>Genel durum: </a:t>
            </a:r>
            <a:r>
              <a:rPr lang="tr-TR" dirty="0" err="1" smtClean="0"/>
              <a:t>İnspeksiyon</a:t>
            </a:r>
            <a:r>
              <a:rPr lang="tr-TR" dirty="0" smtClean="0"/>
              <a:t> sırasında çocuğun; genel durum, bilinç durumu, çevre ile olan ilgisi hakkında önemli bilgiler verir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inspeksiyon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Ciltaltı</a:t>
            </a:r>
            <a:r>
              <a:rPr lang="tr-TR" dirty="0" smtClean="0"/>
              <a:t> yağ dokusunun az ( </a:t>
            </a:r>
            <a:r>
              <a:rPr lang="tr-TR" dirty="0" err="1" smtClean="0"/>
              <a:t>malnütrisyon</a:t>
            </a:r>
            <a:r>
              <a:rPr lang="tr-TR" dirty="0" smtClean="0"/>
              <a:t>, kronik hastalık ) veya çok ( </a:t>
            </a:r>
            <a:r>
              <a:rPr lang="tr-TR" dirty="0" err="1" smtClean="0"/>
              <a:t>obezite</a:t>
            </a:r>
            <a:r>
              <a:rPr lang="tr-TR" dirty="0" smtClean="0"/>
              <a:t> ) olması, </a:t>
            </a:r>
          </a:p>
          <a:p>
            <a:r>
              <a:rPr lang="tr-TR" dirty="0" smtClean="0"/>
              <a:t>cilt renginin soluk ( anemi ), </a:t>
            </a:r>
            <a:r>
              <a:rPr lang="tr-TR" dirty="0" err="1" smtClean="0"/>
              <a:t>pletorik</a:t>
            </a:r>
            <a:r>
              <a:rPr lang="tr-TR" dirty="0" smtClean="0"/>
              <a:t> ( </a:t>
            </a:r>
            <a:r>
              <a:rPr lang="tr-TR" dirty="0" err="1" smtClean="0"/>
              <a:t>polistemi</a:t>
            </a:r>
            <a:r>
              <a:rPr lang="tr-TR" dirty="0" smtClean="0"/>
              <a:t> ), </a:t>
            </a:r>
            <a:r>
              <a:rPr lang="tr-TR" dirty="0" err="1" smtClean="0"/>
              <a:t>ikterik</a:t>
            </a:r>
            <a:r>
              <a:rPr lang="tr-TR" dirty="0" smtClean="0"/>
              <a:t> ( hepatit, </a:t>
            </a:r>
            <a:r>
              <a:rPr lang="tr-TR" dirty="0" err="1" smtClean="0"/>
              <a:t>hiperbilirubinemi</a:t>
            </a:r>
            <a:r>
              <a:rPr lang="tr-TR" dirty="0" smtClean="0"/>
              <a:t> vs ) ya da </a:t>
            </a:r>
            <a:r>
              <a:rPr lang="tr-TR" dirty="0" err="1" smtClean="0"/>
              <a:t>siyanotik</a:t>
            </a:r>
            <a:r>
              <a:rPr lang="tr-TR" dirty="0" smtClean="0"/>
              <a:t> (</a:t>
            </a:r>
            <a:r>
              <a:rPr lang="tr-TR" dirty="0" err="1" smtClean="0"/>
              <a:t>konjenital</a:t>
            </a:r>
            <a:r>
              <a:rPr lang="tr-TR" dirty="0" smtClean="0"/>
              <a:t> kalp hastalığı, akciğer hastalığı) olması, </a:t>
            </a:r>
          </a:p>
          <a:p>
            <a:r>
              <a:rPr lang="tr-TR" dirty="0" smtClean="0"/>
              <a:t>solunum sıkıntısı ( </a:t>
            </a:r>
            <a:r>
              <a:rPr lang="tr-TR" dirty="0" err="1" smtClean="0"/>
              <a:t>dispneik</a:t>
            </a:r>
            <a:r>
              <a:rPr lang="tr-TR" dirty="0" smtClean="0"/>
              <a:t>/burun kanadı solunumu, </a:t>
            </a:r>
            <a:r>
              <a:rPr lang="tr-TR" dirty="0" err="1" smtClean="0"/>
              <a:t>subkostal</a:t>
            </a:r>
            <a:r>
              <a:rPr lang="tr-TR" dirty="0" smtClean="0"/>
              <a:t>/</a:t>
            </a:r>
            <a:r>
              <a:rPr lang="tr-TR" dirty="0" err="1" smtClean="0"/>
              <a:t>intelkostal</a:t>
            </a:r>
            <a:r>
              <a:rPr lang="tr-TR" dirty="0" smtClean="0"/>
              <a:t> </a:t>
            </a:r>
            <a:r>
              <a:rPr lang="tr-TR" dirty="0" err="1" smtClean="0"/>
              <a:t>retraksiyonlar</a:t>
            </a:r>
            <a:r>
              <a:rPr lang="tr-TR" dirty="0" smtClean="0"/>
              <a:t> ),</a:t>
            </a:r>
          </a:p>
          <a:p>
            <a:endParaRPr lang="tr-TR" dirty="0"/>
          </a:p>
          <a:p>
            <a:r>
              <a:rPr lang="tr-TR" dirty="0" smtClean="0"/>
              <a:t> cilt döküntüleri ( çocukluk çağı döküntülü hastalıkları, </a:t>
            </a:r>
            <a:r>
              <a:rPr lang="tr-TR" dirty="0" err="1" smtClean="0"/>
              <a:t>trombositopeni</a:t>
            </a:r>
            <a:r>
              <a:rPr lang="tr-TR" dirty="0" smtClean="0"/>
              <a:t>, </a:t>
            </a:r>
            <a:r>
              <a:rPr lang="tr-TR" dirty="0" err="1" smtClean="0"/>
              <a:t>vaskülit</a:t>
            </a:r>
            <a:r>
              <a:rPr lang="tr-TR" dirty="0" smtClean="0"/>
              <a:t>, </a:t>
            </a:r>
            <a:r>
              <a:rPr lang="tr-TR" dirty="0" err="1" smtClean="0"/>
              <a:t>allerji</a:t>
            </a:r>
            <a:r>
              <a:rPr lang="tr-TR" dirty="0" smtClean="0"/>
              <a:t>, bazı enfeksiyonlar 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inspeksiyon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 </a:t>
            </a:r>
            <a:r>
              <a:rPr lang="tr-TR" dirty="0" err="1"/>
              <a:t>dismorfik</a:t>
            </a:r>
            <a:r>
              <a:rPr lang="tr-TR" dirty="0"/>
              <a:t> özellikler ( </a:t>
            </a:r>
            <a:r>
              <a:rPr lang="tr-TR" dirty="0" err="1"/>
              <a:t>sendromik</a:t>
            </a:r>
            <a:r>
              <a:rPr lang="tr-TR" dirty="0"/>
              <a:t> hastalıklar ), doğum lekeleri ( </a:t>
            </a:r>
            <a:r>
              <a:rPr lang="tr-TR" dirty="0" err="1"/>
              <a:t>cafe</a:t>
            </a:r>
            <a:r>
              <a:rPr lang="tr-TR" dirty="0"/>
              <a:t> </a:t>
            </a:r>
            <a:r>
              <a:rPr lang="tr-TR" dirty="0" err="1"/>
              <a:t>au</a:t>
            </a:r>
            <a:r>
              <a:rPr lang="tr-TR" dirty="0"/>
              <a:t> </a:t>
            </a:r>
            <a:r>
              <a:rPr lang="tr-TR" dirty="0" err="1"/>
              <a:t>lait</a:t>
            </a:r>
            <a:r>
              <a:rPr lang="tr-TR" dirty="0"/>
              <a:t>, </a:t>
            </a:r>
            <a:r>
              <a:rPr lang="tr-TR" dirty="0" err="1"/>
              <a:t>mongol</a:t>
            </a:r>
            <a:r>
              <a:rPr lang="tr-TR" dirty="0"/>
              <a:t> lekesi </a:t>
            </a:r>
            <a:r>
              <a:rPr lang="tr-TR" dirty="0" err="1"/>
              <a:t>vs</a:t>
            </a:r>
            <a:r>
              <a:rPr lang="tr-TR" dirty="0"/>
              <a:t> ), </a:t>
            </a:r>
            <a:endParaRPr lang="tr-TR" dirty="0" smtClean="0"/>
          </a:p>
          <a:p>
            <a:r>
              <a:rPr lang="tr-TR" dirty="0" smtClean="0"/>
              <a:t>iskelet </a:t>
            </a:r>
            <a:r>
              <a:rPr lang="tr-TR" dirty="0"/>
              <a:t>sistemine ait bazı özellikler ( ortopedik anomaliler, </a:t>
            </a:r>
            <a:r>
              <a:rPr lang="tr-TR" dirty="0" err="1"/>
              <a:t>kifoz</a:t>
            </a:r>
            <a:r>
              <a:rPr lang="tr-TR" dirty="0"/>
              <a:t>/</a:t>
            </a:r>
            <a:r>
              <a:rPr lang="tr-TR" dirty="0" err="1"/>
              <a:t>skolyoz</a:t>
            </a:r>
            <a:r>
              <a:rPr lang="tr-TR" dirty="0"/>
              <a:t>, vücut kısımlarında orantısızlık, raşitik tespih, </a:t>
            </a:r>
            <a:r>
              <a:rPr lang="tr-TR" dirty="0" err="1"/>
              <a:t>metafiz</a:t>
            </a:r>
            <a:r>
              <a:rPr lang="tr-TR" dirty="0"/>
              <a:t> genişlemesi, “x ve </a:t>
            </a:r>
            <a:r>
              <a:rPr lang="tr-TR" dirty="0" err="1"/>
              <a:t>obine</a:t>
            </a:r>
            <a:r>
              <a:rPr lang="tr-TR" dirty="0"/>
              <a:t>” </a:t>
            </a:r>
            <a:r>
              <a:rPr lang="tr-TR" dirty="0" err="1"/>
              <a:t>deformiteleri</a:t>
            </a:r>
            <a:r>
              <a:rPr lang="tr-TR" dirty="0"/>
              <a:t>, güvercin göğsü, kunduracı göğsü, çomak parmak </a:t>
            </a:r>
            <a:r>
              <a:rPr lang="tr-TR" dirty="0" err="1"/>
              <a:t>vs</a:t>
            </a:r>
            <a:r>
              <a:rPr lang="tr-TR" dirty="0"/>
              <a:t> </a:t>
            </a:r>
            <a:r>
              <a:rPr lang="tr-TR" dirty="0" smtClean="0"/>
              <a:t>)</a:t>
            </a:r>
          </a:p>
          <a:p>
            <a:r>
              <a:rPr lang="tr-TR" dirty="0" smtClean="0"/>
              <a:t> </a:t>
            </a:r>
            <a:r>
              <a:rPr lang="tr-TR" dirty="0"/>
              <a:t>bazı göz bulguları ( </a:t>
            </a:r>
            <a:r>
              <a:rPr lang="tr-TR" dirty="0" err="1"/>
              <a:t>katartakt</a:t>
            </a:r>
            <a:r>
              <a:rPr lang="tr-TR" dirty="0"/>
              <a:t>, </a:t>
            </a:r>
            <a:r>
              <a:rPr lang="tr-TR" dirty="0" err="1"/>
              <a:t>proptozis</a:t>
            </a:r>
            <a:r>
              <a:rPr lang="tr-TR" dirty="0"/>
              <a:t>, </a:t>
            </a:r>
            <a:r>
              <a:rPr lang="tr-TR" dirty="0" err="1"/>
              <a:t>hipo</a:t>
            </a:r>
            <a:r>
              <a:rPr lang="tr-TR" dirty="0"/>
              <a:t>/</a:t>
            </a:r>
            <a:r>
              <a:rPr lang="tr-TR" dirty="0" err="1"/>
              <a:t>hipertelorizm</a:t>
            </a:r>
            <a:r>
              <a:rPr lang="tr-TR" dirty="0"/>
              <a:t> ) </a:t>
            </a:r>
            <a:r>
              <a:rPr lang="tr-TR" dirty="0" err="1" smtClean="0"/>
              <a:t>inspeksiyonla</a:t>
            </a:r>
            <a:r>
              <a:rPr lang="tr-TR" dirty="0" smtClean="0"/>
              <a:t> </a:t>
            </a:r>
            <a:r>
              <a:rPr lang="tr-TR" dirty="0"/>
              <a:t>kaydedilir.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0372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Vital</a:t>
            </a:r>
            <a:r>
              <a:rPr lang="tr-TR" dirty="0" smtClean="0"/>
              <a:t> bulgular: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Vücut sıcaklığı</a:t>
            </a:r>
          </a:p>
          <a:p>
            <a:r>
              <a:rPr lang="tr-TR" dirty="0" smtClean="0"/>
              <a:t>KTA/</a:t>
            </a:r>
            <a:r>
              <a:rPr lang="tr-TR" dirty="0" err="1" smtClean="0"/>
              <a:t>dk</a:t>
            </a:r>
            <a:endParaRPr lang="tr-TR" dirty="0" smtClean="0"/>
          </a:p>
          <a:p>
            <a:r>
              <a:rPr lang="tr-TR" dirty="0" smtClean="0"/>
              <a:t>solunum sayısı/</a:t>
            </a:r>
            <a:r>
              <a:rPr lang="tr-TR" dirty="0" err="1" smtClean="0"/>
              <a:t>dk</a:t>
            </a:r>
            <a:endParaRPr lang="tr-TR" dirty="0" smtClean="0"/>
          </a:p>
          <a:p>
            <a:r>
              <a:rPr lang="tr-TR" dirty="0" smtClean="0"/>
              <a:t>kan basıncı </a:t>
            </a:r>
            <a:endParaRPr lang="tr-TR" dirty="0"/>
          </a:p>
          <a:p>
            <a:r>
              <a:rPr lang="tr-TR" dirty="0" smtClean="0"/>
              <a:t>özellikli hastalarda oksijen </a:t>
            </a:r>
            <a:r>
              <a:rPr lang="tr-TR" dirty="0" err="1" smtClean="0"/>
              <a:t>saturasyonu</a:t>
            </a:r>
            <a:r>
              <a:rPr lang="tr-TR" dirty="0" smtClean="0"/>
              <a:t>  bakılması ve kaydedilmesidir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Antropometrik</a:t>
            </a:r>
            <a:r>
              <a:rPr lang="tr-TR" dirty="0" smtClean="0"/>
              <a:t> ölçümler: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Boy,</a:t>
            </a:r>
          </a:p>
          <a:p>
            <a:r>
              <a:rPr lang="tr-TR" dirty="0" smtClean="0"/>
              <a:t>vücut ağırlığı</a:t>
            </a:r>
          </a:p>
          <a:p>
            <a:r>
              <a:rPr lang="tr-TR" dirty="0" smtClean="0"/>
              <a:t>baş çevresi ölçümleri yapılmalı, kaydedilmeli ve büyüme eğrisi üzerinde işaretlenmelidir.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Baş-boyun muayenesi: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Özellikle </a:t>
            </a:r>
            <a:r>
              <a:rPr lang="tr-TR" dirty="0" err="1" smtClean="0"/>
              <a:t>yenidoğan</a:t>
            </a:r>
            <a:r>
              <a:rPr lang="tr-TR" dirty="0" smtClean="0"/>
              <a:t> ve süt çocuklarında ön ve arka </a:t>
            </a:r>
            <a:r>
              <a:rPr lang="tr-TR" dirty="0" err="1" smtClean="0"/>
              <a:t>fontanel</a:t>
            </a:r>
            <a:r>
              <a:rPr lang="tr-TR" dirty="0" smtClean="0"/>
              <a:t> boyutu, </a:t>
            </a:r>
            <a:r>
              <a:rPr lang="tr-TR" dirty="0" err="1" smtClean="0"/>
              <a:t>pulsasyon</a:t>
            </a:r>
            <a:r>
              <a:rPr lang="tr-TR" dirty="0" smtClean="0"/>
              <a:t> ve bombeliği kaydedilir. </a:t>
            </a:r>
          </a:p>
          <a:p>
            <a:r>
              <a:rPr lang="tr-TR" dirty="0" smtClean="0"/>
              <a:t>Saçlı deri incelenir. </a:t>
            </a:r>
          </a:p>
          <a:p>
            <a:r>
              <a:rPr lang="tr-TR" dirty="0" err="1" smtClean="0"/>
              <a:t>Tiroid</a:t>
            </a:r>
            <a:r>
              <a:rPr lang="tr-TR" dirty="0" smtClean="0"/>
              <a:t> bezi, </a:t>
            </a:r>
            <a:r>
              <a:rPr lang="tr-TR" dirty="0" err="1" smtClean="0"/>
              <a:t>tiroid</a:t>
            </a:r>
            <a:r>
              <a:rPr lang="tr-TR" dirty="0" smtClean="0"/>
              <a:t> kıkırdağın hemen üstünde bulunur ve çocuğun yutkunması sağlanarak </a:t>
            </a:r>
            <a:r>
              <a:rPr lang="tr-TR" dirty="0" err="1" smtClean="0"/>
              <a:t>palpe</a:t>
            </a:r>
            <a:r>
              <a:rPr lang="tr-TR" dirty="0" smtClean="0"/>
              <a:t> edilmeye çalışılır. </a:t>
            </a:r>
          </a:p>
          <a:p>
            <a:r>
              <a:rPr lang="tr-TR" dirty="0" err="1"/>
              <a:t>L</a:t>
            </a:r>
            <a:r>
              <a:rPr lang="tr-TR" dirty="0" err="1" smtClean="0"/>
              <a:t>enfadenopatiler</a:t>
            </a:r>
            <a:r>
              <a:rPr lang="tr-TR" dirty="0" smtClean="0"/>
              <a:t> aranmalı, boyut, hassasiyet, </a:t>
            </a:r>
            <a:r>
              <a:rPr lang="tr-TR" dirty="0" err="1" smtClean="0"/>
              <a:t>mobilite</a:t>
            </a:r>
            <a:r>
              <a:rPr lang="tr-TR" dirty="0" smtClean="0"/>
              <a:t>, </a:t>
            </a:r>
            <a:r>
              <a:rPr lang="tr-TR" dirty="0" err="1" smtClean="0"/>
              <a:t>atipik</a:t>
            </a:r>
            <a:r>
              <a:rPr lang="tr-TR" dirty="0" smtClean="0"/>
              <a:t> yerleşim gibi özellikleri kaydedilmelidir. </a:t>
            </a:r>
            <a:r>
              <a:rPr lang="tr-TR" dirty="0" err="1" smtClean="0"/>
              <a:t>Lenfadenopati</a:t>
            </a:r>
            <a:r>
              <a:rPr lang="tr-TR" dirty="0" smtClean="0"/>
              <a:t> açısından </a:t>
            </a:r>
            <a:r>
              <a:rPr lang="tr-TR" dirty="0" err="1" smtClean="0"/>
              <a:t>aksilla</a:t>
            </a:r>
            <a:r>
              <a:rPr lang="tr-TR" dirty="0" smtClean="0"/>
              <a:t>, </a:t>
            </a:r>
            <a:r>
              <a:rPr lang="tr-TR" dirty="0" err="1" smtClean="0"/>
              <a:t>supraklavikular</a:t>
            </a:r>
            <a:r>
              <a:rPr lang="tr-TR" dirty="0" smtClean="0"/>
              <a:t> ve </a:t>
            </a:r>
            <a:r>
              <a:rPr lang="tr-TR" dirty="0" err="1" smtClean="0"/>
              <a:t>inguinal</a:t>
            </a:r>
            <a:r>
              <a:rPr lang="tr-TR" dirty="0" smtClean="0"/>
              <a:t> bölge değerlendirilmelidir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Orofarenx</a:t>
            </a:r>
            <a:r>
              <a:rPr lang="tr-TR" dirty="0" smtClean="0"/>
              <a:t> muayenesinde ağız içi tüm yapılar, yarık </a:t>
            </a:r>
            <a:r>
              <a:rPr lang="tr-TR" dirty="0" err="1" smtClean="0"/>
              <a:t>damak,diş</a:t>
            </a:r>
            <a:r>
              <a:rPr lang="tr-TR" dirty="0" smtClean="0"/>
              <a:t> çürükleri vb. not edilmelidir.</a:t>
            </a:r>
          </a:p>
          <a:p>
            <a:r>
              <a:rPr lang="tr-TR" dirty="0" err="1" smtClean="0"/>
              <a:t>Tonsil</a:t>
            </a:r>
            <a:r>
              <a:rPr lang="tr-TR" dirty="0" smtClean="0"/>
              <a:t> büyüklüğü ve varsa </a:t>
            </a:r>
            <a:r>
              <a:rPr lang="tr-TR" dirty="0" err="1" smtClean="0"/>
              <a:t>kript</a:t>
            </a:r>
            <a:r>
              <a:rPr lang="tr-TR" dirty="0" smtClean="0"/>
              <a:t>, </a:t>
            </a:r>
            <a:r>
              <a:rPr lang="tr-TR" dirty="0" err="1" smtClean="0"/>
              <a:t>hiperemi,plak</a:t>
            </a:r>
            <a:r>
              <a:rPr lang="tr-TR" dirty="0" smtClean="0"/>
              <a:t> not edilmelidir.</a:t>
            </a:r>
          </a:p>
          <a:p>
            <a:r>
              <a:rPr lang="tr-TR" dirty="0"/>
              <a:t> </a:t>
            </a:r>
            <a:r>
              <a:rPr lang="tr-TR" dirty="0" err="1" smtClean="0"/>
              <a:t>Timpan</a:t>
            </a:r>
            <a:r>
              <a:rPr lang="tr-TR" dirty="0" smtClean="0"/>
              <a:t> zarlar değerlendirilmeli, ışık </a:t>
            </a:r>
            <a:r>
              <a:rPr lang="tr-TR" dirty="0" err="1" smtClean="0"/>
              <a:t>reflesi</a:t>
            </a:r>
            <a:r>
              <a:rPr lang="tr-TR" dirty="0" smtClean="0"/>
              <a:t> bakılmalıdır</a:t>
            </a:r>
          </a:p>
          <a:p>
            <a:r>
              <a:rPr lang="tr-TR" dirty="0" smtClean="0"/>
              <a:t>Şaşılık muayenesi ve kırmızı </a:t>
            </a:r>
            <a:r>
              <a:rPr lang="tr-TR" dirty="0" err="1" smtClean="0"/>
              <a:t>refle</a:t>
            </a:r>
            <a:r>
              <a:rPr lang="tr-TR" dirty="0" smtClean="0"/>
              <a:t> değerlendirilmelidir.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6459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HASTA HAZIRLAMA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Tanısal yaklaşımın en önemli parçasını iyi bir öykü alma ve fizik muayene oluşturmaktadır.</a:t>
            </a:r>
          </a:p>
          <a:p>
            <a:r>
              <a:rPr lang="tr-TR" dirty="0"/>
              <a:t> Ancak yeterli bir hikaye ve fizik muayene ile hastanın tanısına ulaşılabilir veya uygun tanısal tetkikler istenebilir.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Kardiyovasküler</a:t>
            </a:r>
            <a:r>
              <a:rPr lang="tr-TR" dirty="0" smtClean="0"/>
              <a:t> sistem muayenesi: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</a:t>
            </a:r>
            <a:r>
              <a:rPr lang="tr-TR" dirty="0" err="1" smtClean="0"/>
              <a:t>prekordiyum</a:t>
            </a:r>
            <a:r>
              <a:rPr lang="tr-TR" dirty="0" smtClean="0"/>
              <a:t> dinlenir. </a:t>
            </a:r>
          </a:p>
          <a:p>
            <a:r>
              <a:rPr lang="tr-TR" dirty="0" smtClean="0"/>
              <a:t>Atım sayısı, ritim, üfürümler ve ek sesler değerlendirilir. </a:t>
            </a:r>
          </a:p>
          <a:p>
            <a:r>
              <a:rPr lang="tr-TR" dirty="0" err="1" smtClean="0"/>
              <a:t>Yenidoğanlarda</a:t>
            </a:r>
            <a:r>
              <a:rPr lang="tr-TR" dirty="0" smtClean="0"/>
              <a:t> aort </a:t>
            </a:r>
            <a:r>
              <a:rPr lang="tr-TR" dirty="0" err="1" smtClean="0"/>
              <a:t>koarktasyonu</a:t>
            </a:r>
            <a:r>
              <a:rPr lang="tr-TR" dirty="0" smtClean="0"/>
              <a:t> açısından </a:t>
            </a:r>
            <a:r>
              <a:rPr lang="tr-TR" dirty="0" err="1" smtClean="0"/>
              <a:t>femoral</a:t>
            </a:r>
            <a:r>
              <a:rPr lang="tr-TR" dirty="0" smtClean="0"/>
              <a:t> nabızların </a:t>
            </a:r>
            <a:r>
              <a:rPr lang="tr-TR" dirty="0" err="1" smtClean="0"/>
              <a:t>palpe</a:t>
            </a:r>
            <a:r>
              <a:rPr lang="tr-TR" dirty="0" smtClean="0"/>
              <a:t> edilmesi rutin olarak yapılmalıdır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Solunum sistemi muayenesi: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Akciğerler sırtta </a:t>
            </a:r>
            <a:r>
              <a:rPr lang="tr-TR" dirty="0" err="1" smtClean="0"/>
              <a:t>skapula</a:t>
            </a:r>
            <a:r>
              <a:rPr lang="tr-TR" dirty="0" smtClean="0"/>
              <a:t> arasından aşağı doğru simetrik olarak dinlenir. </a:t>
            </a:r>
          </a:p>
          <a:p>
            <a:r>
              <a:rPr lang="tr-TR" dirty="0" err="1" smtClean="0"/>
              <a:t>Skapula</a:t>
            </a:r>
            <a:r>
              <a:rPr lang="tr-TR" dirty="0" smtClean="0"/>
              <a:t> bitiminde </a:t>
            </a:r>
            <a:r>
              <a:rPr lang="tr-TR" dirty="0" err="1" smtClean="0"/>
              <a:t>kosta</a:t>
            </a:r>
            <a:r>
              <a:rPr lang="tr-TR" dirty="0" smtClean="0"/>
              <a:t> kenarlarından yine simetrik olarak her iki akciğer dinlenerek solunum sayısı, solunum </a:t>
            </a:r>
            <a:r>
              <a:rPr lang="tr-TR" dirty="0" err="1" smtClean="0"/>
              <a:t>paterni</a:t>
            </a:r>
            <a:r>
              <a:rPr lang="tr-TR" dirty="0" smtClean="0"/>
              <a:t>, </a:t>
            </a:r>
            <a:r>
              <a:rPr lang="tr-TR" dirty="0" err="1" smtClean="0"/>
              <a:t>sibilan</a:t>
            </a:r>
            <a:r>
              <a:rPr lang="tr-TR" dirty="0" smtClean="0"/>
              <a:t> </a:t>
            </a:r>
            <a:r>
              <a:rPr lang="tr-TR" dirty="0" err="1" smtClean="0"/>
              <a:t>ral</a:t>
            </a:r>
            <a:r>
              <a:rPr lang="tr-TR" dirty="0" smtClean="0"/>
              <a:t>, </a:t>
            </a:r>
            <a:r>
              <a:rPr lang="tr-TR" dirty="0" err="1" smtClean="0"/>
              <a:t>ronkus</a:t>
            </a:r>
            <a:r>
              <a:rPr lang="tr-TR" dirty="0" smtClean="0"/>
              <a:t> </a:t>
            </a:r>
            <a:r>
              <a:rPr lang="tr-TR" dirty="0" err="1" smtClean="0"/>
              <a:t>krepitan</a:t>
            </a:r>
            <a:r>
              <a:rPr lang="tr-TR" dirty="0" smtClean="0"/>
              <a:t> </a:t>
            </a:r>
            <a:r>
              <a:rPr lang="tr-TR" dirty="0" err="1" smtClean="0"/>
              <a:t>ral</a:t>
            </a:r>
            <a:r>
              <a:rPr lang="tr-TR" dirty="0" smtClean="0"/>
              <a:t> gibi patolojik solunum sesleri değerlendirilir. </a:t>
            </a:r>
          </a:p>
          <a:p>
            <a:r>
              <a:rPr lang="tr-TR" dirty="0" smtClean="0"/>
              <a:t>Her iki akciğerin eşit havalanıp havalanmadığına bakılır.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Batın muayenesi: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Hasta muayene sedyesinde yatarken tercihen sağ yanında durulmalıdır. </a:t>
            </a:r>
          </a:p>
          <a:p>
            <a:r>
              <a:rPr lang="tr-TR" dirty="0" smtClean="0"/>
              <a:t>Batın muayenesinde sıra </a:t>
            </a:r>
            <a:r>
              <a:rPr lang="tr-TR" dirty="0" err="1" smtClean="0"/>
              <a:t>inspeksiyon</a:t>
            </a:r>
            <a:r>
              <a:rPr lang="tr-TR" dirty="0" smtClean="0"/>
              <a:t>, </a:t>
            </a:r>
            <a:r>
              <a:rPr lang="tr-TR" dirty="0" err="1" smtClean="0"/>
              <a:t>oskültasyon</a:t>
            </a:r>
            <a:r>
              <a:rPr lang="tr-TR" dirty="0" smtClean="0"/>
              <a:t>, perküsyon ve </a:t>
            </a:r>
            <a:r>
              <a:rPr lang="tr-TR" dirty="0" err="1" smtClean="0"/>
              <a:t>palpasyon</a:t>
            </a:r>
            <a:r>
              <a:rPr lang="tr-TR" dirty="0" smtClean="0"/>
              <a:t> şeklindedir.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İnspeksiyonla</a:t>
            </a:r>
            <a:r>
              <a:rPr lang="tr-TR" dirty="0" smtClean="0"/>
              <a:t> batın </a:t>
            </a:r>
            <a:r>
              <a:rPr lang="tr-TR" dirty="0" err="1" smtClean="0"/>
              <a:t>distansiyonu</a:t>
            </a:r>
            <a:r>
              <a:rPr lang="tr-TR" dirty="0" smtClean="0"/>
              <a:t>, </a:t>
            </a:r>
            <a:r>
              <a:rPr lang="tr-TR" dirty="0" err="1" smtClean="0"/>
              <a:t>kollateral</a:t>
            </a:r>
            <a:r>
              <a:rPr lang="tr-TR" dirty="0" smtClean="0"/>
              <a:t> damar gelişimi ( siroz ), bazen barsak hareketleri değerlendirilebilir. </a:t>
            </a:r>
          </a:p>
          <a:p>
            <a:r>
              <a:rPr lang="tr-TR" dirty="0" err="1" smtClean="0"/>
              <a:t>Oskültasyonla</a:t>
            </a:r>
            <a:r>
              <a:rPr lang="tr-TR" dirty="0" smtClean="0"/>
              <a:t> batın dört kadrandan yaklaşık bir dakika dinlenerek barsak sesleri değerlendirilir </a:t>
            </a:r>
          </a:p>
          <a:p>
            <a:r>
              <a:rPr lang="tr-TR" dirty="0" smtClean="0"/>
              <a:t>Karaciğer ve dalak </a:t>
            </a:r>
            <a:r>
              <a:rPr lang="tr-TR" dirty="0" err="1" smtClean="0"/>
              <a:t>palpasyonu</a:t>
            </a:r>
            <a:r>
              <a:rPr lang="tr-TR" dirty="0" smtClean="0"/>
              <a:t> </a:t>
            </a:r>
            <a:r>
              <a:rPr lang="tr-TR" dirty="0" err="1" smtClean="0"/>
              <a:t>inguinal</a:t>
            </a:r>
            <a:r>
              <a:rPr lang="tr-TR" dirty="0" smtClean="0"/>
              <a:t> bölgeden başlayıp sağ el parmakları sol omuza doğru </a:t>
            </a:r>
            <a:r>
              <a:rPr lang="tr-TR" dirty="0" err="1" smtClean="0"/>
              <a:t>oblik</a:t>
            </a:r>
            <a:r>
              <a:rPr lang="tr-TR" dirty="0" smtClean="0"/>
              <a:t> olacak şekilde tutularak sağ elle çocuk nefes alıp verirken yukarı doğru küçük hareketlerle el kaydırılarak yapılır, bu sırada organ yada kitlenin parmak uçlarına çarpması beklenir.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Batın muayenesi: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 </a:t>
            </a:r>
            <a:r>
              <a:rPr lang="tr-TR" dirty="0" err="1" smtClean="0"/>
              <a:t>Palpasyon</a:t>
            </a:r>
            <a:r>
              <a:rPr lang="tr-TR" dirty="0" smtClean="0"/>
              <a:t> ile </a:t>
            </a:r>
            <a:r>
              <a:rPr lang="tr-TR" dirty="0"/>
              <a:t>varsa </a:t>
            </a:r>
            <a:r>
              <a:rPr lang="tr-TR" dirty="0" err="1"/>
              <a:t>organomegali</a:t>
            </a:r>
            <a:r>
              <a:rPr lang="tr-TR" dirty="0"/>
              <a:t> veya kitlenin sınırları, yeri, büyüklüğü, kıvamı, yüzey özellikleri kaydedilir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/>
              <a:t>Palpe</a:t>
            </a:r>
            <a:r>
              <a:rPr lang="tr-TR" dirty="0"/>
              <a:t> edilen dalak olmasa bile </a:t>
            </a:r>
            <a:r>
              <a:rPr lang="tr-TR" dirty="0" err="1"/>
              <a:t>traube</a:t>
            </a:r>
            <a:r>
              <a:rPr lang="tr-TR" dirty="0"/>
              <a:t> alanı ( sol ön koltukaltı çizgisi-sol </a:t>
            </a:r>
            <a:r>
              <a:rPr lang="tr-TR" dirty="0" err="1"/>
              <a:t>kosta</a:t>
            </a:r>
            <a:r>
              <a:rPr lang="tr-TR" dirty="0"/>
              <a:t> yayı-</a:t>
            </a:r>
            <a:r>
              <a:rPr lang="tr-TR" dirty="0" err="1"/>
              <a:t>ksifoid</a:t>
            </a:r>
            <a:r>
              <a:rPr lang="tr-TR" dirty="0"/>
              <a:t> arası alan ) perküsyonla kontrol edilmelidir. </a:t>
            </a:r>
            <a:endParaRPr lang="tr-TR" dirty="0" smtClean="0"/>
          </a:p>
          <a:p>
            <a:r>
              <a:rPr lang="tr-TR" dirty="0" smtClean="0"/>
              <a:t>Perküsyon </a:t>
            </a:r>
            <a:r>
              <a:rPr lang="tr-TR" dirty="0"/>
              <a:t>batın muayenesinde, varsa </a:t>
            </a:r>
            <a:r>
              <a:rPr lang="tr-TR" dirty="0" err="1"/>
              <a:t>asitin</a:t>
            </a:r>
            <a:r>
              <a:rPr lang="tr-TR" dirty="0"/>
              <a:t> sınırlarının tespiti veya peritonit düşünüldüğü durumlarda </a:t>
            </a:r>
            <a:r>
              <a:rPr lang="tr-TR" dirty="0" err="1"/>
              <a:t>irritasyonu</a:t>
            </a:r>
            <a:r>
              <a:rPr lang="tr-TR" dirty="0"/>
              <a:t> göstermek ve karaciğerin üst sınırının belirlenmesi amacıyla yapılabilir</a:t>
            </a:r>
          </a:p>
        </p:txBody>
      </p:sp>
    </p:spTree>
    <p:extLst>
      <p:ext uri="{BB962C8B-B14F-4D97-AF65-F5344CB8AC3E}">
        <p14:creationId xmlns="" xmlns:p14="http://schemas.microsoft.com/office/powerpoint/2010/main" val="3515670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Batın muayenesi: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Dehidratasyon</a:t>
            </a:r>
            <a:r>
              <a:rPr lang="tr-TR" dirty="0" smtClean="0"/>
              <a:t> açısından çocuk ağlıyorsa gözyaşı, dil ve mukoza kuruluğu, göz küreleri, </a:t>
            </a:r>
            <a:r>
              <a:rPr lang="tr-TR" dirty="0" err="1" smtClean="0"/>
              <a:t>fontanel</a:t>
            </a:r>
            <a:r>
              <a:rPr lang="tr-TR" dirty="0" smtClean="0"/>
              <a:t> bombeliği değerlendirilebileceği gibi karın cildinden turgor muayenesi de yapılabilir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Genitoüriner</a:t>
            </a:r>
            <a:r>
              <a:rPr lang="tr-TR" dirty="0" smtClean="0"/>
              <a:t> sistem muayenesi: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çocuğun </a:t>
            </a:r>
            <a:r>
              <a:rPr lang="tr-TR" dirty="0" err="1" smtClean="0"/>
              <a:t>pubertesinin</a:t>
            </a:r>
            <a:r>
              <a:rPr lang="tr-TR" dirty="0" smtClean="0"/>
              <a:t> başlayıp başlamadığı ve başladı ise yaşı ile uyumlu olup olmadığı kontrol edilmelidir. </a:t>
            </a:r>
          </a:p>
          <a:p>
            <a:r>
              <a:rPr lang="tr-TR" dirty="0" smtClean="0"/>
              <a:t>Yine </a:t>
            </a:r>
            <a:r>
              <a:rPr lang="tr-TR" dirty="0" err="1" smtClean="0"/>
              <a:t>yenidoğan</a:t>
            </a:r>
            <a:r>
              <a:rPr lang="tr-TR" dirty="0" smtClean="0"/>
              <a:t> ve süt çocukluğu döneminde her erkek çocukta testis </a:t>
            </a:r>
            <a:r>
              <a:rPr lang="tr-TR" dirty="0" err="1" smtClean="0"/>
              <a:t>palpasyonu</a:t>
            </a:r>
            <a:r>
              <a:rPr lang="tr-TR" dirty="0" smtClean="0"/>
              <a:t> </a:t>
            </a:r>
            <a:r>
              <a:rPr lang="tr-TR" dirty="0" err="1" smtClean="0"/>
              <a:t>hipospadias</a:t>
            </a:r>
            <a:r>
              <a:rPr lang="tr-TR" dirty="0" smtClean="0"/>
              <a:t> vb. kontrolü yapılmalıdır.</a:t>
            </a:r>
          </a:p>
          <a:p>
            <a:r>
              <a:rPr lang="tr-TR" dirty="0" smtClean="0"/>
              <a:t>Özellikle </a:t>
            </a:r>
            <a:r>
              <a:rPr lang="tr-TR" dirty="0" err="1" smtClean="0"/>
              <a:t>yenidoğanlarda</a:t>
            </a:r>
            <a:r>
              <a:rPr lang="tr-TR" dirty="0" smtClean="0"/>
              <a:t> anal açıklık değerlendirilmelidir.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Nörolojik muayene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Bilinç durumu, </a:t>
            </a:r>
            <a:r>
              <a:rPr lang="tr-TR" dirty="0" err="1" smtClean="0"/>
              <a:t>kooperasyonu</a:t>
            </a:r>
            <a:r>
              <a:rPr lang="tr-TR" dirty="0" smtClean="0"/>
              <a:t>, sosyal ve </a:t>
            </a:r>
            <a:r>
              <a:rPr lang="tr-TR" dirty="0" err="1" smtClean="0"/>
              <a:t>mental</a:t>
            </a:r>
            <a:r>
              <a:rPr lang="tr-TR" dirty="0" smtClean="0"/>
              <a:t> durumu, hareketlerindeki koordinasyon</a:t>
            </a:r>
          </a:p>
          <a:p>
            <a:r>
              <a:rPr lang="tr-TR" dirty="0" err="1" smtClean="0"/>
              <a:t>Pupillerin</a:t>
            </a:r>
            <a:r>
              <a:rPr lang="tr-TR" dirty="0" smtClean="0"/>
              <a:t> </a:t>
            </a:r>
            <a:r>
              <a:rPr lang="tr-TR" dirty="0" err="1" smtClean="0"/>
              <a:t>izokorik</a:t>
            </a:r>
            <a:r>
              <a:rPr lang="tr-TR" dirty="0" smtClean="0"/>
              <a:t> olup olmadığı</a:t>
            </a:r>
          </a:p>
          <a:p>
            <a:r>
              <a:rPr lang="tr-TR" dirty="0" err="1" smtClean="0"/>
              <a:t>Yenidoğanlarda</a:t>
            </a:r>
            <a:r>
              <a:rPr lang="tr-TR" dirty="0" smtClean="0"/>
              <a:t> katarakt açısından </a:t>
            </a:r>
            <a:r>
              <a:rPr lang="tr-TR" dirty="0" err="1" smtClean="0"/>
              <a:t>pupillerde</a:t>
            </a:r>
            <a:r>
              <a:rPr lang="tr-TR" dirty="0" smtClean="0"/>
              <a:t> kırmızı röfle kontrolü ve </a:t>
            </a:r>
            <a:r>
              <a:rPr lang="tr-TR" dirty="0" err="1" smtClean="0"/>
              <a:t>korneal</a:t>
            </a:r>
            <a:r>
              <a:rPr lang="tr-TR" dirty="0" smtClean="0"/>
              <a:t> </a:t>
            </a:r>
            <a:r>
              <a:rPr lang="tr-TR" dirty="0" err="1" smtClean="0"/>
              <a:t>opasite</a:t>
            </a:r>
            <a:r>
              <a:rPr lang="tr-TR" dirty="0" smtClean="0"/>
              <a:t> açısından değerlendirme zorunludur. </a:t>
            </a:r>
          </a:p>
          <a:p>
            <a:r>
              <a:rPr lang="tr-TR" dirty="0" smtClean="0"/>
              <a:t>Derin </a:t>
            </a:r>
            <a:r>
              <a:rPr lang="tr-TR" dirty="0" err="1" smtClean="0"/>
              <a:t>tendon</a:t>
            </a:r>
            <a:r>
              <a:rPr lang="tr-TR" dirty="0" smtClean="0"/>
              <a:t> reflekslerinin varlığı ve simetrik olup olmadığı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Yenidoğanda</a:t>
            </a:r>
            <a:r>
              <a:rPr lang="tr-TR" dirty="0" smtClean="0"/>
              <a:t> ise; </a:t>
            </a:r>
            <a:r>
              <a:rPr lang="tr-TR" dirty="0" err="1" smtClean="0"/>
              <a:t>yenidoğan</a:t>
            </a:r>
            <a:r>
              <a:rPr lang="tr-TR" dirty="0" smtClean="0"/>
              <a:t> reflekslerinin olup olmadığı, </a:t>
            </a:r>
            <a:r>
              <a:rPr lang="tr-TR" dirty="0" err="1" smtClean="0"/>
              <a:t>hipo</a:t>
            </a:r>
            <a:r>
              <a:rPr lang="tr-TR" dirty="0" smtClean="0"/>
              <a:t>/</a:t>
            </a:r>
            <a:r>
              <a:rPr lang="tr-TR" dirty="0" err="1" smtClean="0"/>
              <a:t>hiperaktif</a:t>
            </a:r>
            <a:r>
              <a:rPr lang="tr-TR" dirty="0" smtClean="0"/>
              <a:t> olması, bu reflekslerin fizyolojik kaybolma zamanında hala alınıp alınmadığı,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tonuslarının</a:t>
            </a:r>
            <a:r>
              <a:rPr lang="tr-TR" dirty="0" smtClean="0"/>
              <a:t> kontrolü, </a:t>
            </a:r>
          </a:p>
          <a:p>
            <a:r>
              <a:rPr lang="tr-TR" dirty="0" smtClean="0"/>
              <a:t>Menenjit düşünülen, ateş odağı aranan </a:t>
            </a:r>
            <a:r>
              <a:rPr lang="tr-TR" dirty="0" err="1" smtClean="0"/>
              <a:t>fontaneli</a:t>
            </a:r>
            <a:r>
              <a:rPr lang="tr-TR" dirty="0" smtClean="0"/>
              <a:t> kapalı çocuklarda ense sertliği muayenesi yapılmalı, </a:t>
            </a:r>
            <a:r>
              <a:rPr lang="tr-TR" dirty="0" err="1" smtClean="0"/>
              <a:t>Brudzynsky</a:t>
            </a:r>
            <a:r>
              <a:rPr lang="tr-TR" dirty="0" smtClean="0"/>
              <a:t>, </a:t>
            </a:r>
            <a:r>
              <a:rPr lang="tr-TR" dirty="0" err="1" smtClean="0"/>
              <a:t>Kernig</a:t>
            </a:r>
            <a:r>
              <a:rPr lang="tr-TR" dirty="0" smtClean="0"/>
              <a:t> gibi bulgular aranmalı ve bulgular olmasa bile negatif bulgular da dosya kayıtlarına eklenmelidir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4800" dirty="0"/>
              <a:t> </a:t>
            </a:r>
            <a:r>
              <a:rPr lang="tr-TR" sz="4800" dirty="0" smtClean="0"/>
              <a:t>       TANI??</a:t>
            </a:r>
          </a:p>
          <a:p>
            <a:pPr marL="0" indent="0">
              <a:buNone/>
            </a:pPr>
            <a:r>
              <a:rPr lang="tr-TR" sz="4800" dirty="0" smtClean="0"/>
              <a:t>                </a:t>
            </a:r>
          </a:p>
          <a:p>
            <a:pPr marL="0" indent="0">
              <a:buNone/>
            </a:pPr>
            <a:r>
              <a:rPr lang="tr-TR" sz="4800" dirty="0"/>
              <a:t> </a:t>
            </a:r>
            <a:r>
              <a:rPr lang="tr-TR" sz="4800" dirty="0" smtClean="0"/>
              <a:t>                  TEDAVİ PLANI??</a:t>
            </a:r>
            <a:endParaRPr lang="tr-TR" sz="4800" dirty="0"/>
          </a:p>
        </p:txBody>
      </p:sp>
    </p:spTree>
    <p:extLst>
      <p:ext uri="{BB962C8B-B14F-4D97-AF65-F5344CB8AC3E}">
        <p14:creationId xmlns="" xmlns:p14="http://schemas.microsoft.com/office/powerpoint/2010/main" val="25993336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EPİKRİZ: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Sağlık kurumlarına müracaat eden hastanın poliklinik </a:t>
            </a:r>
            <a:r>
              <a:rPr lang="tr-TR" dirty="0" smtClean="0"/>
              <a:t>dosyasından </a:t>
            </a:r>
            <a:r>
              <a:rPr lang="tr-TR" dirty="0"/>
              <a:t>başlayan ve klinik tedavinin bitiminden itibaren hastanın seyir durumunu belirleyen </a:t>
            </a:r>
            <a:r>
              <a:rPr lang="tr-TR" dirty="0" smtClean="0"/>
              <a:t>rapordur.</a:t>
            </a:r>
          </a:p>
          <a:p>
            <a:r>
              <a:rPr lang="tr-TR" dirty="0"/>
              <a:t>Epikriz o hastanın hastalığı, teşhis ve tedavisi ile ilgili her türlü bilgiyi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286473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EPİKRİZ: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Hekim bu hastadan hastalığıyla ilgili olarak neler öğrendi, </a:t>
            </a:r>
          </a:p>
          <a:p>
            <a:r>
              <a:rPr lang="tr-TR" dirty="0" smtClean="0"/>
              <a:t>hastanın muayenesinde anormal bir şeyler var mıydı,</a:t>
            </a:r>
          </a:p>
          <a:p>
            <a:r>
              <a:rPr lang="tr-TR" dirty="0" smtClean="0"/>
              <a:t> hastaya hangi teşhis, neye dayanılarak konuldu,</a:t>
            </a:r>
          </a:p>
          <a:p>
            <a:r>
              <a:rPr lang="tr-TR" dirty="0" smtClean="0"/>
              <a:t> hastaya teşhis için hangi laboratuvar tetkikler yapıldı,</a:t>
            </a:r>
          </a:p>
          <a:p>
            <a:r>
              <a:rPr lang="tr-TR" dirty="0" smtClean="0"/>
              <a:t> bu tetkiklerin sonuçları nelerdir,</a:t>
            </a:r>
          </a:p>
          <a:p>
            <a:r>
              <a:rPr lang="tr-TR" dirty="0" smtClean="0"/>
              <a:t> hastaya nasıl bir tedavi verildi,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Dr.Adı</a:t>
            </a:r>
            <a:r>
              <a:rPr lang="tr-TR" dirty="0"/>
              <a:t> Soyadı </a:t>
            </a:r>
          </a:p>
          <a:p>
            <a:r>
              <a:rPr lang="tr-TR" dirty="0"/>
              <a:t>Tarih: Saat/Dakika: </a:t>
            </a:r>
          </a:p>
          <a:p>
            <a:r>
              <a:rPr lang="tr-TR" dirty="0" err="1"/>
              <a:t>Anamnezin</a:t>
            </a:r>
            <a:r>
              <a:rPr lang="tr-TR" dirty="0"/>
              <a:t> Kimden Alındığı:</a:t>
            </a:r>
          </a:p>
          <a:p>
            <a:r>
              <a:rPr lang="tr-TR" dirty="0"/>
              <a:t> Güvenirlilik: </a:t>
            </a:r>
          </a:p>
          <a:p>
            <a:r>
              <a:rPr lang="tr-TR" dirty="0"/>
              <a:t>Gönderen Dr: </a:t>
            </a:r>
          </a:p>
          <a:p>
            <a:r>
              <a:rPr lang="tr-TR" dirty="0"/>
              <a:t>Hastanın adı soyadı:       Yaş:    </a:t>
            </a:r>
            <a:r>
              <a:rPr lang="tr-TR" dirty="0" smtClean="0"/>
              <a:t>Cinsiyet:  </a:t>
            </a:r>
          </a:p>
          <a:p>
            <a:r>
              <a:rPr lang="tr-TR" dirty="0" smtClean="0"/>
              <a:t>Doğum </a:t>
            </a:r>
            <a:r>
              <a:rPr lang="tr-TR" dirty="0"/>
              <a:t>Tarihi:   </a:t>
            </a:r>
            <a:endParaRPr lang="tr-TR" dirty="0" smtClean="0"/>
          </a:p>
          <a:p>
            <a:r>
              <a:rPr lang="tr-TR" dirty="0" smtClean="0"/>
              <a:t> Adres :       telefon: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EPİKRİZ: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 hangi ilaçlar, hangi dozda ve ne kadar süreyle, hangi yoldan uygulandı,</a:t>
            </a:r>
          </a:p>
          <a:p>
            <a:r>
              <a:rPr lang="tr-TR" dirty="0"/>
              <a:t> tedavi sonrasında hastanın durumunda nasıl bir değişiklik oldu,</a:t>
            </a:r>
          </a:p>
          <a:p>
            <a:r>
              <a:rPr lang="tr-TR" dirty="0"/>
              <a:t> hastalıkla ilgili şikayet, muayene bulguları ve laboratuvar bulgularındın ne kadarı gerileri,</a:t>
            </a:r>
          </a:p>
          <a:p>
            <a:r>
              <a:rPr lang="tr-TR" dirty="0"/>
              <a:t> bundan sonra hastaya ne planlanmaktadır, </a:t>
            </a:r>
          </a:p>
          <a:p>
            <a:r>
              <a:rPr lang="tr-TR" dirty="0"/>
              <a:t>halen alması gereken tedavi var mı, varsa ne, nasıl ne kadar gibi soruların yanıtları bu epikrizde yer almalıdır.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911602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EPİKRİZ YAZARKEN DİKKAT EDİLECEK HUSUSLAR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fontAlgn="base"/>
            <a:r>
              <a:rPr lang="tr-TR" dirty="0" smtClean="0"/>
              <a:t>Adı soyadı</a:t>
            </a:r>
          </a:p>
          <a:p>
            <a:pPr lvl="0" fontAlgn="base"/>
            <a:r>
              <a:rPr lang="tr-TR" dirty="0" smtClean="0"/>
              <a:t>Yaşı, cinsiyeti, protokol </a:t>
            </a:r>
            <a:r>
              <a:rPr lang="tr-TR" dirty="0" err="1" smtClean="0"/>
              <a:t>no’su</a:t>
            </a:r>
            <a:endParaRPr lang="tr-TR" dirty="0" smtClean="0"/>
          </a:p>
          <a:p>
            <a:pPr lvl="0" fontAlgn="base"/>
            <a:r>
              <a:rPr lang="tr-TR" dirty="0" smtClean="0"/>
              <a:t>Şikâyeti, hikâyesi</a:t>
            </a:r>
          </a:p>
          <a:p>
            <a:pPr lvl="0" fontAlgn="base"/>
            <a:r>
              <a:rPr lang="tr-TR" dirty="0" smtClean="0"/>
              <a:t>Ön tanısı</a:t>
            </a:r>
          </a:p>
          <a:p>
            <a:pPr lvl="0" fontAlgn="base"/>
            <a:r>
              <a:rPr lang="tr-TR" dirty="0" smtClean="0"/>
              <a:t>Hasta yattıysa yatış tarihi</a:t>
            </a:r>
          </a:p>
          <a:p>
            <a:pPr lvl="0" fontAlgn="base"/>
            <a:r>
              <a:rPr lang="tr-TR" dirty="0" smtClean="0"/>
              <a:t>Muayene bilgileri</a:t>
            </a:r>
          </a:p>
          <a:p>
            <a:pPr lvl="0" fontAlgn="base"/>
            <a:r>
              <a:rPr lang="tr-TR" dirty="0" smtClean="0"/>
              <a:t>İlk tetkik sonuçları</a:t>
            </a:r>
          </a:p>
          <a:p>
            <a:pPr lvl="0" fontAlgn="base"/>
            <a:r>
              <a:rPr lang="tr-TR" dirty="0" smtClean="0"/>
              <a:t>Yapılan ameliyatlar ve tarihleri</a:t>
            </a:r>
          </a:p>
          <a:p>
            <a:pPr lvl="0" fontAlgn="base"/>
            <a:r>
              <a:rPr lang="tr-TR" dirty="0" smtClean="0"/>
              <a:t>Konsültasyon istendiyse bölümleri ve sonuçları</a:t>
            </a:r>
          </a:p>
          <a:p>
            <a:pPr lvl="0" fontAlgn="base"/>
            <a:r>
              <a:rPr lang="tr-TR" dirty="0" smtClean="0"/>
              <a:t>Yapılan özel tetkiklerin gerekçeleri ve raporları (EKO, CT, MRS, Endoskopi, </a:t>
            </a:r>
            <a:r>
              <a:rPr lang="tr-TR" dirty="0" err="1" smtClean="0"/>
              <a:t>Sistoskopi</a:t>
            </a:r>
            <a:r>
              <a:rPr lang="tr-TR" dirty="0" smtClean="0"/>
              <a:t>)</a:t>
            </a:r>
          </a:p>
          <a:p>
            <a:pPr lvl="0" fontAlgn="base"/>
            <a:r>
              <a:rPr lang="tr-TR" dirty="0" smtClean="0"/>
              <a:t>Kesin tanı</a:t>
            </a:r>
          </a:p>
          <a:p>
            <a:pPr lvl="0" fontAlgn="base"/>
            <a:r>
              <a:rPr lang="tr-TR" dirty="0" smtClean="0"/>
              <a:t>Yapılan ameliyatlar ve sonuçları</a:t>
            </a:r>
          </a:p>
          <a:p>
            <a:pPr lvl="0" fontAlgn="base"/>
            <a:r>
              <a:rPr lang="tr-TR" dirty="0" smtClean="0"/>
              <a:t>Ameliyat notu, komplikasyonlar</a:t>
            </a:r>
          </a:p>
          <a:p>
            <a:pPr lvl="0" fontAlgn="base"/>
            <a:r>
              <a:rPr lang="tr-TR" dirty="0" smtClean="0"/>
              <a:t>Tanı kodu</a:t>
            </a:r>
          </a:p>
          <a:p>
            <a:pPr lvl="0" fontAlgn="base"/>
            <a:r>
              <a:rPr lang="tr-TR" dirty="0" smtClean="0"/>
              <a:t>Çıkış tarihi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base"/>
            <a:r>
              <a:rPr lang="tr-TR" dirty="0" smtClean="0"/>
              <a:t>Tekrar yapılan tetkiklerin nedenleri</a:t>
            </a:r>
          </a:p>
          <a:p>
            <a:pPr lvl="0" fontAlgn="base"/>
            <a:r>
              <a:rPr lang="tr-TR" dirty="0" smtClean="0"/>
              <a:t>Tanı ile uyumsuz tetkiklerin yapılma nedenleri</a:t>
            </a:r>
          </a:p>
          <a:p>
            <a:pPr lvl="0" fontAlgn="base"/>
            <a:r>
              <a:rPr lang="tr-TR" dirty="0" smtClean="0"/>
              <a:t>Birden fazla ameliyat yapıldıysa aynı kesi-ayrı kesi belirtilmeli</a:t>
            </a:r>
          </a:p>
          <a:p>
            <a:pPr lvl="0" fontAlgn="base"/>
            <a:r>
              <a:rPr lang="tr-TR" dirty="0" smtClean="0"/>
              <a:t>Epikrizde, yapılan ameliyat bölümünde; mutlaka ameliyatın adı, yapılış tarihi ve operasyon yapılan organın sağ ya da sol, üst ya da alt bölgesi varsa bu bölümde belirtilmesi gerekmektedir.</a:t>
            </a:r>
          </a:p>
          <a:p>
            <a:pPr lvl="0" fontAlgn="base"/>
            <a:r>
              <a:rPr lang="tr-TR" dirty="0" smtClean="0"/>
              <a:t>Hastanın yatışı esnasında normalden fazla tetkik veya işlem yapılması gereken durumlarda bunun gerekçesi epikrizde belirtilmelidir.</a:t>
            </a:r>
          </a:p>
          <a:p>
            <a:pPr lvl="0" fontAlgn="base"/>
            <a:r>
              <a:rPr lang="tr-TR" dirty="0" smtClean="0"/>
              <a:t>Anestezi şekli (genel, lokal, </a:t>
            </a:r>
            <a:r>
              <a:rPr lang="tr-TR" dirty="0" err="1" smtClean="0"/>
              <a:t>spinal</a:t>
            </a:r>
            <a:r>
              <a:rPr lang="tr-TR" dirty="0" smtClean="0"/>
              <a:t> vb.)</a:t>
            </a:r>
          </a:p>
          <a:p>
            <a:pPr lvl="0" fontAlgn="base"/>
            <a:r>
              <a:rPr lang="tr-TR" dirty="0" smtClean="0"/>
              <a:t>Kullanılan sarf malzemeleri (</a:t>
            </a:r>
            <a:r>
              <a:rPr lang="tr-TR" dirty="0" err="1" smtClean="0"/>
              <a:t>intraket</a:t>
            </a:r>
            <a:r>
              <a:rPr lang="tr-TR" dirty="0" smtClean="0"/>
              <a:t>, mayi, </a:t>
            </a:r>
            <a:r>
              <a:rPr lang="tr-TR" dirty="0" err="1" smtClean="0"/>
              <a:t>kateter</a:t>
            </a:r>
            <a:r>
              <a:rPr lang="tr-TR" dirty="0" smtClean="0"/>
              <a:t> vb.) barkodlarının epikrize eklenmesi</a:t>
            </a:r>
          </a:p>
          <a:p>
            <a:pPr fontAlgn="base"/>
            <a:r>
              <a:rPr lang="tr-TR" dirty="0" smtClean="0"/>
              <a:t> </a:t>
            </a:r>
            <a:r>
              <a:rPr lang="tr-TR" dirty="0"/>
              <a:t>Kan ve ürünlerinin kullanımı ve </a:t>
            </a:r>
            <a:r>
              <a:rPr lang="tr-TR" dirty="0" smtClean="0"/>
              <a:t>miktarı,</a:t>
            </a:r>
          </a:p>
          <a:p>
            <a:pPr fontAlgn="base"/>
            <a:r>
              <a:rPr lang="tr-TR" dirty="0" smtClean="0"/>
              <a:t>Hastanın günlük izlemi not edilmelidir.</a:t>
            </a:r>
            <a:endParaRPr lang="tr-TR" dirty="0"/>
          </a:p>
          <a:p>
            <a:pPr lvl="0" fontAlgn="base"/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Tedavi sonucunda yapılan işlemler ve öneriler belirtilmelidir</a:t>
            </a:r>
          </a:p>
          <a:p>
            <a:r>
              <a:rPr lang="tr-TR" dirty="0" smtClean="0"/>
              <a:t>Kullanılması gereken ilaçlar</a:t>
            </a:r>
          </a:p>
          <a:p>
            <a:r>
              <a:rPr lang="tr-TR" dirty="0" smtClean="0"/>
              <a:t>Takip edilmesi gereken ve sonrası için planlanan tetkikler</a:t>
            </a:r>
          </a:p>
          <a:p>
            <a:r>
              <a:rPr lang="tr-TR" dirty="0" smtClean="0"/>
              <a:t>Bir sonraki kontrol randevusu not edilmelidir.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EPİKRİZDE MUTLAKA SORUMLU BİR UZMAN HEKİMİN İMZASI BULUNMALIDIR. 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031846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TEŞEKKÜR EDERİM</a:t>
            </a:r>
          </a:p>
          <a:p>
            <a:pPr>
              <a:buNone/>
            </a:pPr>
            <a:r>
              <a:rPr lang="tr-TR" dirty="0" smtClean="0"/>
              <a:t>                                                  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mtClean="0"/>
              <a:t>                                                          </a:t>
            </a:r>
            <a:r>
              <a:rPr lang="tr-TR" dirty="0" smtClean="0"/>
              <a:t>Dr Seda Topçu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Yakınma: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Hastayı </a:t>
            </a:r>
            <a:r>
              <a:rPr lang="tr-TR" dirty="0"/>
              <a:t>o gün </a:t>
            </a:r>
            <a:r>
              <a:rPr lang="tr-TR" dirty="0" smtClean="0"/>
              <a:t>hastaneye </a:t>
            </a:r>
            <a:r>
              <a:rPr lang="tr-TR" dirty="0"/>
              <a:t>getiren </a:t>
            </a:r>
            <a:r>
              <a:rPr lang="tr-TR" dirty="0" smtClean="0"/>
              <a:t>neden sorgulanmalıdır</a:t>
            </a:r>
          </a:p>
          <a:p>
            <a:r>
              <a:rPr lang="tr-TR" dirty="0" smtClean="0"/>
              <a:t>tıbbi </a:t>
            </a:r>
            <a:r>
              <a:rPr lang="tr-TR" dirty="0"/>
              <a:t>terimler kullanılmamalı ailenin ifade ettiği kelimelere yer verilmelidir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Çok sayıda yakınması olan hastalarda özgül olabileceğini düşündüğümüz kaydedilmelidir</a:t>
            </a:r>
          </a:p>
          <a:p>
            <a:r>
              <a:rPr lang="tr-TR" dirty="0" smtClean="0"/>
              <a:t>Örnek: Ateş</a:t>
            </a:r>
            <a:r>
              <a:rPr lang="tr-TR" dirty="0"/>
              <a:t>, </a:t>
            </a:r>
            <a:r>
              <a:rPr lang="tr-TR" dirty="0" smtClean="0"/>
              <a:t>halsizlik</a:t>
            </a:r>
            <a:r>
              <a:rPr lang="tr-TR" dirty="0"/>
              <a:t>, </a:t>
            </a:r>
            <a:r>
              <a:rPr lang="tr-TR" dirty="0" smtClean="0"/>
              <a:t>iştahsızlık</a:t>
            </a:r>
            <a:r>
              <a:rPr lang="tr-TR" dirty="0"/>
              <a:t>, </a:t>
            </a:r>
            <a:r>
              <a:rPr lang="tr-TR" dirty="0" smtClean="0"/>
              <a:t>terleme</a:t>
            </a:r>
            <a:r>
              <a:rPr lang="tr-TR" dirty="0"/>
              <a:t>, </a:t>
            </a:r>
            <a:r>
              <a:rPr lang="tr-TR" dirty="0" smtClean="0"/>
              <a:t>bulantı, kusma, kanlı balgam şikayeti olan bir hastada özgül olabilecek yakınma kanlı balgam olarak kaydedilebilir.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Öykü: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Öyküye </a:t>
            </a:r>
            <a:r>
              <a:rPr lang="tr-TR" dirty="0"/>
              <a:t>başlarken hastanın ne zamana kadar tamamen </a:t>
            </a:r>
            <a:r>
              <a:rPr lang="tr-TR" dirty="0" smtClean="0"/>
              <a:t>sağlıklı </a:t>
            </a:r>
            <a:r>
              <a:rPr lang="tr-TR" dirty="0"/>
              <a:t>olduğu </a:t>
            </a:r>
            <a:r>
              <a:rPr lang="tr-TR" dirty="0" smtClean="0"/>
              <a:t>belirtilmelidir.</a:t>
            </a:r>
          </a:p>
          <a:p>
            <a:r>
              <a:rPr lang="tr-TR" dirty="0" smtClean="0"/>
              <a:t>Hastanın tüm yakınmaları </a:t>
            </a:r>
            <a:r>
              <a:rPr lang="tr-TR" dirty="0"/>
              <a:t>için başlangıç tarihi, şiddeti, </a:t>
            </a:r>
            <a:r>
              <a:rPr lang="tr-TR" dirty="0" smtClean="0"/>
              <a:t>şikayetin seyri, </a:t>
            </a:r>
            <a:r>
              <a:rPr lang="tr-TR" dirty="0"/>
              <a:t>şikayeti başlatan, artıran veya azaltan faktörler, eşlik eden olası diğer yakınmalar, mevsimsel ya da günün herhangi bir saati ile ilgili bir özellik taşıyıp taşımadığı sorgulanmalıdır.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Örnek: </a:t>
            </a:r>
            <a:r>
              <a:rPr lang="tr-TR" dirty="0"/>
              <a:t>kusma Nasıl, Kaç kez, ne içeriyordu, kan </a:t>
            </a:r>
            <a:r>
              <a:rPr lang="tr-TR" dirty="0" err="1"/>
              <a:t>varmıydı</a:t>
            </a:r>
            <a:r>
              <a:rPr lang="tr-TR" dirty="0"/>
              <a:t>, </a:t>
            </a:r>
            <a:r>
              <a:rPr lang="tr-TR" dirty="0" err="1"/>
              <a:t>peynirleşmişmiydi</a:t>
            </a:r>
            <a:r>
              <a:rPr lang="tr-TR" dirty="0"/>
              <a:t>, yoksa yedikleri aynen mi çıkıyor, bulantıyla birlikte mi ? fışkırır tarzda mı ? Rengi Nasıl, Yemeklerle ilgisi </a:t>
            </a:r>
            <a:r>
              <a:rPr lang="tr-TR" dirty="0" err="1"/>
              <a:t>varmı</a:t>
            </a:r>
            <a:r>
              <a:rPr lang="tr-TR" dirty="0"/>
              <a:t> ? </a:t>
            </a:r>
            <a:endParaRPr lang="tr-TR" dirty="0" smtClean="0"/>
          </a:p>
          <a:p>
            <a:r>
              <a:rPr lang="tr-TR" dirty="0" err="1" smtClean="0"/>
              <a:t>Başağrısı</a:t>
            </a:r>
            <a:r>
              <a:rPr lang="tr-TR" dirty="0" smtClean="0"/>
              <a:t> şikayeti ile gelen bir hastada </a:t>
            </a:r>
            <a:r>
              <a:rPr lang="tr-TR" dirty="0" err="1" smtClean="0"/>
              <a:t>başağrısının</a:t>
            </a:r>
            <a:r>
              <a:rPr lang="tr-TR" dirty="0" smtClean="0"/>
              <a:t> uykudan uyandırması, sabah bulantı ve kusmalarının eşlik etmesi organik kökenli, ciddi bir </a:t>
            </a:r>
            <a:r>
              <a:rPr lang="tr-TR" dirty="0" err="1" smtClean="0"/>
              <a:t>intrakraniyal</a:t>
            </a:r>
            <a:r>
              <a:rPr lang="tr-TR" dirty="0" smtClean="0"/>
              <a:t> patolojiyi düşündürür.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Öykü: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Hasta yakını bu sorular sorulurken </a:t>
            </a:r>
            <a:r>
              <a:rPr lang="tr-TR" dirty="0" smtClean="0"/>
              <a:t>;</a:t>
            </a:r>
          </a:p>
          <a:p>
            <a:r>
              <a:rPr lang="tr-TR" dirty="0" smtClean="0"/>
              <a:t>dikkatle dinlenmeli,</a:t>
            </a:r>
          </a:p>
          <a:p>
            <a:r>
              <a:rPr lang="tr-TR" dirty="0" smtClean="0"/>
              <a:t>sözü kesilmemeli,</a:t>
            </a:r>
          </a:p>
          <a:p>
            <a:r>
              <a:rPr lang="tr-TR" dirty="0" smtClean="0"/>
              <a:t> yönlendirilmemelidir.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Özgeçmiş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1.Geçmişteki sağlık sorunlarını, Çocukluk çağı bulaştırıcı hastalıkları v.b. Sorgula </a:t>
            </a:r>
          </a:p>
          <a:p>
            <a:r>
              <a:rPr lang="tr-TR" dirty="0" smtClean="0"/>
              <a:t>2.Aşı kartını iste ve yapılan aşıları tam olarak kaydet</a:t>
            </a:r>
          </a:p>
          <a:p>
            <a:r>
              <a:rPr lang="tr-TR" dirty="0" smtClean="0"/>
              <a:t> 3.</a:t>
            </a:r>
            <a:r>
              <a:rPr lang="tr-TR" dirty="0" err="1" smtClean="0"/>
              <a:t>Allerji</a:t>
            </a:r>
            <a:r>
              <a:rPr lang="tr-TR" dirty="0" smtClean="0"/>
              <a:t>, </a:t>
            </a:r>
            <a:r>
              <a:rPr lang="tr-TR" dirty="0" err="1" smtClean="0"/>
              <a:t>Pika</a:t>
            </a:r>
            <a:r>
              <a:rPr lang="tr-TR" dirty="0" smtClean="0"/>
              <a:t>, Parazit öyküsünü sor </a:t>
            </a:r>
          </a:p>
          <a:p>
            <a:r>
              <a:rPr lang="tr-TR" dirty="0" smtClean="0"/>
              <a:t>4.</a:t>
            </a:r>
            <a:r>
              <a:rPr lang="tr-TR" dirty="0" err="1" smtClean="0"/>
              <a:t>Psikomotor</a:t>
            </a:r>
            <a:r>
              <a:rPr lang="tr-TR" dirty="0" smtClean="0"/>
              <a:t> gelişim öyküsünü al (Baş </a:t>
            </a:r>
            <a:r>
              <a:rPr lang="tr-TR" dirty="0" err="1" smtClean="0"/>
              <a:t>kontolü</a:t>
            </a:r>
            <a:r>
              <a:rPr lang="tr-TR" dirty="0" smtClean="0"/>
              <a:t>, ses çıkarma, sosyal gülümseme, dönme, destekli, desteksiz Oturma, heceleme, emekleme, yürüme, konuşma, oyun , okul başarısı v.b.) </a:t>
            </a:r>
          </a:p>
          <a:p>
            <a:r>
              <a:rPr lang="tr-TR" dirty="0" smtClean="0"/>
              <a:t>5. Beslenme öyküsünü al (Anne sütü , ek besinlere başlama zamanı, öğün sayısı, her öğünde verilen miktar, mama veriliyorsa nasıl hazırlandığı, genelde iştah durumu , kilo, boy gelişimi konusunda bilgi edin v.b.) </a:t>
            </a:r>
          </a:p>
          <a:p>
            <a:r>
              <a:rPr lang="tr-TR" dirty="0" smtClean="0"/>
              <a:t>6. Annenin Kaç Hamileliği ve doğumunun olduğu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Özgeçmiş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7. </a:t>
            </a:r>
            <a:r>
              <a:rPr lang="tr-TR" dirty="0" err="1" smtClean="0"/>
              <a:t>Prenatal</a:t>
            </a:r>
            <a:r>
              <a:rPr lang="tr-TR" dirty="0" smtClean="0"/>
              <a:t>: Alınan ilaçlar, alkol, sigara, radyasyon, doktor kontrolü, kanama, hamilelik döneminde geçirilen hastalıklar, yapılan incelemeler, </a:t>
            </a:r>
            <a:r>
              <a:rPr lang="tr-TR" dirty="0" err="1" smtClean="0"/>
              <a:t>Preeklampsi</a:t>
            </a:r>
            <a:r>
              <a:rPr lang="tr-TR" dirty="0" smtClean="0"/>
              <a:t>, </a:t>
            </a:r>
            <a:r>
              <a:rPr lang="tr-TR" dirty="0" err="1" smtClean="0"/>
              <a:t>Eklampsi</a:t>
            </a:r>
            <a:r>
              <a:rPr lang="tr-TR" dirty="0" smtClean="0"/>
              <a:t> </a:t>
            </a:r>
          </a:p>
          <a:p>
            <a:r>
              <a:rPr lang="tr-TR" dirty="0" smtClean="0"/>
              <a:t>8. </a:t>
            </a:r>
            <a:r>
              <a:rPr lang="tr-TR" dirty="0" err="1" smtClean="0"/>
              <a:t>Natal</a:t>
            </a:r>
            <a:r>
              <a:rPr lang="tr-TR" dirty="0" smtClean="0"/>
              <a:t>: Hamilelik süresi, doğum şekli, doğum olayının süresi, nerede olduğu, Doğum sırasında bebeğe ait bir sorun yaşanıp yaşanmadığı, </a:t>
            </a:r>
            <a:r>
              <a:rPr lang="tr-TR" dirty="0" err="1" smtClean="0"/>
              <a:t>sezeryansa</a:t>
            </a:r>
            <a:r>
              <a:rPr lang="tr-TR" dirty="0" smtClean="0"/>
              <a:t> nedeni, </a:t>
            </a:r>
            <a:r>
              <a:rPr lang="tr-TR" dirty="0" err="1" smtClean="0"/>
              <a:t>Polihidramniyos</a:t>
            </a:r>
            <a:r>
              <a:rPr lang="tr-TR" dirty="0" smtClean="0"/>
              <a:t> yada </a:t>
            </a:r>
            <a:r>
              <a:rPr lang="tr-TR" dirty="0" err="1" smtClean="0"/>
              <a:t>oligohidramnios</a:t>
            </a:r>
            <a:r>
              <a:rPr lang="tr-TR" dirty="0" smtClean="0"/>
              <a:t>, erken </a:t>
            </a:r>
            <a:r>
              <a:rPr lang="tr-TR" dirty="0" err="1" smtClean="0"/>
              <a:t>membran</a:t>
            </a:r>
            <a:r>
              <a:rPr lang="tr-TR" dirty="0" smtClean="0"/>
              <a:t> </a:t>
            </a:r>
            <a:r>
              <a:rPr lang="tr-TR" dirty="0" err="1" smtClean="0"/>
              <a:t>rüptürü</a:t>
            </a:r>
            <a:r>
              <a:rPr lang="tr-TR" dirty="0" smtClean="0"/>
              <a:t>, annede ateş , diyabet??</a:t>
            </a:r>
          </a:p>
          <a:p>
            <a:r>
              <a:rPr lang="tr-TR" dirty="0" smtClean="0"/>
              <a:t>9. </a:t>
            </a:r>
            <a:r>
              <a:rPr lang="tr-TR" dirty="0" err="1" smtClean="0"/>
              <a:t>Postnatal</a:t>
            </a:r>
            <a:r>
              <a:rPr lang="tr-TR" dirty="0" smtClean="0"/>
              <a:t>: Doğum sonrası olaylar, APGAR, özel bakım gereksinimi, </a:t>
            </a:r>
            <a:r>
              <a:rPr lang="tr-TR" dirty="0" err="1" smtClean="0"/>
              <a:t>mekonyumla</a:t>
            </a:r>
            <a:r>
              <a:rPr lang="tr-TR" dirty="0" smtClean="0"/>
              <a:t> boyanma, K </a:t>
            </a:r>
            <a:r>
              <a:rPr lang="tr-TR" dirty="0" err="1" smtClean="0"/>
              <a:t>vit</a:t>
            </a:r>
            <a:r>
              <a:rPr lang="tr-TR" dirty="0" smtClean="0"/>
              <a:t>, Göz bakımı, göbek bakımı, ilk beslenme zamanı , ilk dışkılama, sarılık öyküsü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1678</Words>
  <Application>Microsoft Office PowerPoint</Application>
  <PresentationFormat>Ekran Gösterisi (4:3)</PresentationFormat>
  <Paragraphs>179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6" baseType="lpstr">
      <vt:lpstr>Ofis Teması</vt:lpstr>
      <vt:lpstr>HASTA DOSYASI HAZIRLAMA VE EPİKRİZ YAZMA Dr Seda Topçu </vt:lpstr>
      <vt:lpstr>HASTA HAZIRLAMA </vt:lpstr>
      <vt:lpstr>Slayt 3</vt:lpstr>
      <vt:lpstr>Yakınma:</vt:lpstr>
      <vt:lpstr>Öykü:</vt:lpstr>
      <vt:lpstr>Slayt 6</vt:lpstr>
      <vt:lpstr>Öykü:</vt:lpstr>
      <vt:lpstr>Özgeçmiş</vt:lpstr>
      <vt:lpstr>Özgeçmiş</vt:lpstr>
      <vt:lpstr>Soygeçmiş</vt:lpstr>
      <vt:lpstr>Slayt 11</vt:lpstr>
      <vt:lpstr>FİZİK MUAYENE </vt:lpstr>
      <vt:lpstr> İnspeksiyon </vt:lpstr>
      <vt:lpstr>inspeksiyon</vt:lpstr>
      <vt:lpstr>inspeksiyon</vt:lpstr>
      <vt:lpstr>Vital bulgular:</vt:lpstr>
      <vt:lpstr>Antropometrik ölçümler:</vt:lpstr>
      <vt:lpstr>Baş-boyun muayenesi:</vt:lpstr>
      <vt:lpstr>Slayt 19</vt:lpstr>
      <vt:lpstr>Kardiyovasküler sistem muayenesi:</vt:lpstr>
      <vt:lpstr>Solunum sistemi muayenesi:</vt:lpstr>
      <vt:lpstr>Batın muayenesi:</vt:lpstr>
      <vt:lpstr>Batın muayenesi:</vt:lpstr>
      <vt:lpstr>Batın muayenesi:</vt:lpstr>
      <vt:lpstr>Genitoüriner sistem muayenesi:</vt:lpstr>
      <vt:lpstr>Nörolojik muayene</vt:lpstr>
      <vt:lpstr>Slayt 27</vt:lpstr>
      <vt:lpstr>EPİKRİZ:</vt:lpstr>
      <vt:lpstr>EPİKRİZ:</vt:lpstr>
      <vt:lpstr>EPİKRİZ:</vt:lpstr>
      <vt:lpstr>EPİKRİZ YAZARKEN DİKKAT EDİLECEK HUSUSLAR </vt:lpstr>
      <vt:lpstr>Slayt 32</vt:lpstr>
      <vt:lpstr>Slayt 33</vt:lpstr>
      <vt:lpstr>Slayt 34</vt:lpstr>
      <vt:lpstr>Slayt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 DOSYASI HAZIRLAMA VE EPİKRİZ YAZMA</dc:title>
  <dc:creator>user</dc:creator>
  <cp:lastModifiedBy>user</cp:lastModifiedBy>
  <cp:revision>28</cp:revision>
  <dcterms:created xsi:type="dcterms:W3CDTF">2015-08-13T13:18:11Z</dcterms:created>
  <dcterms:modified xsi:type="dcterms:W3CDTF">2018-02-27T11:48:30Z</dcterms:modified>
</cp:coreProperties>
</file>