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24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B72D2AD-676D-4262-AC2B-16BCB2D70DB0}" type="datetimeFigureOut">
              <a:rPr lang="tr-TR" smtClean="0"/>
              <a:t>30.12.2019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3628BB-58B8-4CE7-A933-51F97EB31E1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2D2AD-676D-4262-AC2B-16BCB2D70DB0}" type="datetimeFigureOut">
              <a:rPr lang="tr-TR" smtClean="0"/>
              <a:t>30.12.2019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628BB-58B8-4CE7-A933-51F97EB31E15}"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395536" y="188640"/>
            <a:ext cx="8182830" cy="6336704"/>
          </a:xfrm>
          <a:prstGeom prst="rect">
            <a:avLst/>
          </a:prstGeom>
          <a:noFill/>
          <a:ln w="9525">
            <a:noFill/>
            <a:miter lim="800000"/>
            <a:headEnd/>
            <a:tailEnd/>
          </a:ln>
          <a:scene3d>
            <a:camera prst="orthographicFront"/>
            <a:lightRig rig="threePt" dir="t"/>
          </a:scene3d>
          <a:sp3d prstMaterial="matte"/>
        </p:spPr>
      </p:pic>
    </p:spTree>
    <p:extLst>
      <p:ext uri="{BB962C8B-B14F-4D97-AF65-F5344CB8AC3E}">
        <p14:creationId xmlns:p14="http://schemas.microsoft.com/office/powerpoint/2010/main" xmlns="" val="29679670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a:solidFill>
            <a:schemeClr val="bg1"/>
          </a:solidFill>
        </p:spPr>
        <p:txBody>
          <a:bodyPr/>
          <a:lstStyle/>
          <a:p>
            <a:r>
              <a:rPr lang="tr-TR"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IN VIVO IMAGING:</a:t>
            </a:r>
            <a:endParaRPr lang="tr-TR"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p:txBody>
      </p:sp>
      <p:sp>
        <p:nvSpPr>
          <p:cNvPr id="3" name="İçerik Yer Tutucusu 2"/>
          <p:cNvSpPr>
            <a:spLocks noGrp="1"/>
          </p:cNvSpPr>
          <p:nvPr>
            <p:ph idx="1"/>
          </p:nvPr>
        </p:nvSpPr>
        <p:spPr>
          <a:xfrm>
            <a:off x="467544" y="1196752"/>
            <a:ext cx="8229600" cy="1828800"/>
          </a:xfrm>
        </p:spPr>
        <p:txBody>
          <a:bodyPr>
            <a:normAutofit/>
          </a:bodyPr>
          <a:lstStyle/>
          <a:p>
            <a:r>
              <a:rPr lang="tr-TR" sz="2400" dirty="0" err="1">
                <a:effectLst>
                  <a:outerShdw blurRad="38100" dist="38100" dir="2700000" algn="tl">
                    <a:srgbClr val="000000">
                      <a:alpha val="43137"/>
                    </a:srgbClr>
                  </a:outerShdw>
                </a:effectLst>
              </a:rPr>
              <a:t>F</a:t>
            </a:r>
            <a:r>
              <a:rPr lang="tr-TR" sz="2400" dirty="0" err="1" smtClean="0">
                <a:effectLst>
                  <a:outerShdw blurRad="38100" dist="38100" dir="2700000" algn="tl">
                    <a:srgbClr val="000000">
                      <a:alpha val="43137"/>
                    </a:srgbClr>
                  </a:outerShdw>
                </a:effectLst>
              </a:rPr>
              <a:t>luorescence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imaging</a:t>
            </a:r>
            <a:r>
              <a:rPr lang="tr-TR" sz="2400" dirty="0" smtClean="0">
                <a:effectLst>
                  <a:outerShdw blurRad="38100" dist="38100" dir="2700000" algn="tl">
                    <a:srgbClr val="000000">
                      <a:alpha val="43137"/>
                    </a:srgbClr>
                  </a:outerShdw>
                </a:effectLst>
              </a:rPr>
              <a:t> is a </a:t>
            </a:r>
            <a:r>
              <a:rPr lang="tr-TR" sz="2400" dirty="0" err="1" smtClean="0">
                <a:effectLst>
                  <a:outerShdw blurRad="38100" dist="38100" dir="2700000" algn="tl">
                    <a:srgbClr val="000000">
                      <a:alpha val="43137"/>
                    </a:srgbClr>
                  </a:outerShdw>
                </a:effectLst>
              </a:rPr>
              <a:t>way</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to</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image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live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animals</a:t>
            </a:r>
            <a:r>
              <a:rPr lang="tr-TR" sz="2400" dirty="0" smtClean="0">
                <a:effectLst>
                  <a:outerShdw blurRad="38100" dist="38100" dir="2700000" algn="tl">
                    <a:srgbClr val="000000">
                      <a:alpha val="43137"/>
                    </a:srgbClr>
                  </a:outerShdw>
                </a:effectLst>
              </a:rPr>
              <a:t> but </a:t>
            </a:r>
            <a:r>
              <a:rPr lang="tr-TR" sz="2400" dirty="0" err="1" smtClean="0">
                <a:effectLst>
                  <a:outerShdw blurRad="38100" dist="38100" dir="2700000" algn="tl">
                    <a:srgbClr val="000000">
                      <a:alpha val="43137"/>
                    </a:srgbClr>
                  </a:outerShdw>
                </a:effectLst>
              </a:rPr>
              <a:t>there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are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limitations</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caused</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by</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both</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source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and</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tissues</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The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QDs</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advantages</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take</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imaging</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method</a:t>
            </a:r>
            <a:r>
              <a:rPr lang="tr-TR" sz="2400" dirty="0" smtClean="0">
                <a:effectLst>
                  <a:outerShdw blurRad="38100" dist="38100" dir="2700000" algn="tl">
                    <a:srgbClr val="000000">
                      <a:alpha val="43137"/>
                    </a:srgbClr>
                  </a:outerShdw>
                </a:effectLst>
              </a:rPr>
              <a:t> a step </a:t>
            </a:r>
            <a:r>
              <a:rPr lang="tr-TR" sz="2400" dirty="0" err="1" smtClean="0">
                <a:effectLst>
                  <a:outerShdw blurRad="38100" dist="38100" dir="2700000" algn="tl">
                    <a:srgbClr val="000000">
                      <a:alpha val="43137"/>
                    </a:srgbClr>
                  </a:outerShdw>
                </a:effectLst>
              </a:rPr>
              <a:t>further</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by</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using</a:t>
            </a:r>
            <a:r>
              <a:rPr lang="tr-TR" sz="2400" dirty="0" smtClean="0">
                <a:effectLst>
                  <a:outerShdw blurRad="38100" dist="38100" dir="2700000" algn="tl">
                    <a:srgbClr val="000000">
                      <a:alpha val="43137"/>
                    </a:srgbClr>
                  </a:outerShdw>
                </a:effectLst>
              </a:rPr>
              <a:t> NIR (</a:t>
            </a:r>
            <a:r>
              <a:rPr lang="tr-TR" sz="2400" dirty="0" err="1" smtClean="0">
                <a:effectLst>
                  <a:outerShdw blurRad="38100" dist="38100" dir="2700000" algn="tl">
                    <a:srgbClr val="000000">
                      <a:alpha val="43137"/>
                    </a:srgbClr>
                  </a:outerShdw>
                </a:effectLst>
              </a:rPr>
              <a:t>near</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infrared</a:t>
            </a: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762" b="56381"/>
          <a:stretch/>
        </p:blipFill>
        <p:spPr bwMode="auto">
          <a:xfrm>
            <a:off x="3491880" y="3014349"/>
            <a:ext cx="2158740" cy="2621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2598" r="58892" b="1635"/>
          <a:stretch/>
        </p:blipFill>
        <p:spPr bwMode="auto">
          <a:xfrm>
            <a:off x="6084169" y="4078793"/>
            <a:ext cx="1586613" cy="1557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971601" y="5731293"/>
            <a:ext cx="7369745" cy="646331"/>
          </a:xfrm>
          <a:prstGeom prst="rect">
            <a:avLst/>
          </a:prstGeom>
          <a:noFill/>
        </p:spPr>
        <p:txBody>
          <a:bodyPr wrap="square" rtlCol="0">
            <a:spAutoFit/>
          </a:bodyPr>
          <a:lstStyle/>
          <a:p>
            <a:r>
              <a:rPr lang="tr-TR" sz="1200" dirty="0" smtClean="0"/>
              <a:t>(A)  </a:t>
            </a:r>
            <a:r>
              <a:rPr lang="tr-TR" sz="1200" dirty="0" err="1" smtClean="0"/>
              <a:t>Molecular</a:t>
            </a:r>
            <a:r>
              <a:rPr lang="tr-TR" sz="1200" dirty="0" smtClean="0"/>
              <a:t> </a:t>
            </a:r>
            <a:r>
              <a:rPr lang="tr-TR" sz="1200" dirty="0" err="1"/>
              <a:t>targeting</a:t>
            </a:r>
            <a:r>
              <a:rPr lang="tr-TR" sz="1200" dirty="0"/>
              <a:t> </a:t>
            </a:r>
            <a:r>
              <a:rPr lang="tr-TR" sz="1200" dirty="0" err="1"/>
              <a:t>and</a:t>
            </a:r>
            <a:r>
              <a:rPr lang="tr-TR" sz="1200" dirty="0"/>
              <a:t> in </a:t>
            </a:r>
            <a:r>
              <a:rPr lang="tr-TR" sz="1200" dirty="0" err="1"/>
              <a:t>vivo</a:t>
            </a:r>
            <a:r>
              <a:rPr lang="tr-TR" sz="1200" dirty="0"/>
              <a:t> </a:t>
            </a:r>
            <a:r>
              <a:rPr lang="tr-TR" sz="1200" dirty="0" err="1"/>
              <a:t>imaging</a:t>
            </a:r>
            <a:r>
              <a:rPr lang="tr-TR" sz="1200" dirty="0"/>
              <a:t> of </a:t>
            </a:r>
            <a:r>
              <a:rPr lang="tr-TR" sz="1200" dirty="0" err="1"/>
              <a:t>prostate</a:t>
            </a:r>
            <a:r>
              <a:rPr lang="tr-TR" sz="1200" dirty="0"/>
              <a:t> </a:t>
            </a:r>
            <a:r>
              <a:rPr lang="tr-TR" sz="1200" dirty="0" err="1"/>
              <a:t>tumor</a:t>
            </a:r>
            <a:r>
              <a:rPr lang="tr-TR" sz="1200" dirty="0"/>
              <a:t> </a:t>
            </a:r>
            <a:r>
              <a:rPr lang="tr-TR" sz="1200" dirty="0" err="1"/>
              <a:t>using</a:t>
            </a:r>
            <a:r>
              <a:rPr lang="tr-TR" sz="1200" dirty="0"/>
              <a:t> QD–</a:t>
            </a:r>
            <a:r>
              <a:rPr lang="tr-TR" sz="1200" dirty="0" err="1"/>
              <a:t>antibody</a:t>
            </a:r>
            <a:r>
              <a:rPr lang="tr-TR" sz="1200" dirty="0"/>
              <a:t> </a:t>
            </a:r>
            <a:r>
              <a:rPr lang="tr-TR" sz="1200" dirty="0" err="1"/>
              <a:t>conjugate</a:t>
            </a:r>
            <a:r>
              <a:rPr lang="tr-TR" sz="1200" dirty="0"/>
              <a:t>. </a:t>
            </a:r>
            <a:r>
              <a:rPr lang="tr-TR" sz="1200" dirty="0" smtClean="0"/>
              <a:t> </a:t>
            </a:r>
          </a:p>
          <a:p>
            <a:r>
              <a:rPr lang="tr-TR" sz="1200" dirty="0" smtClean="0"/>
              <a:t>(B)  </a:t>
            </a:r>
            <a:r>
              <a:rPr lang="tr-TR" sz="1200" dirty="0" err="1" smtClean="0"/>
              <a:t>In</a:t>
            </a:r>
            <a:r>
              <a:rPr lang="tr-TR" sz="1200" dirty="0" smtClean="0"/>
              <a:t> </a:t>
            </a:r>
            <a:r>
              <a:rPr lang="tr-TR" sz="1200" dirty="0" err="1"/>
              <a:t>vivo</a:t>
            </a:r>
            <a:r>
              <a:rPr lang="tr-TR" sz="1200" dirty="0"/>
              <a:t> </a:t>
            </a:r>
            <a:r>
              <a:rPr lang="tr-TR" sz="1200" dirty="0" err="1"/>
              <a:t>near-infrared</a:t>
            </a:r>
            <a:r>
              <a:rPr lang="tr-TR" sz="1200" dirty="0"/>
              <a:t> </a:t>
            </a:r>
            <a:r>
              <a:rPr lang="tr-TR" sz="1200" dirty="0" err="1"/>
              <a:t>fluorescence</a:t>
            </a:r>
            <a:r>
              <a:rPr lang="tr-TR" sz="1200" dirty="0"/>
              <a:t> </a:t>
            </a:r>
            <a:r>
              <a:rPr lang="tr-TR" sz="1200" dirty="0" err="1"/>
              <a:t>imaging</a:t>
            </a:r>
            <a:r>
              <a:rPr lang="tr-TR" sz="1200" dirty="0"/>
              <a:t> of </a:t>
            </a:r>
            <a:r>
              <a:rPr lang="tr-TR" sz="1200" dirty="0" err="1"/>
              <a:t>tumor-bearing</a:t>
            </a:r>
            <a:r>
              <a:rPr lang="tr-TR" sz="1200" dirty="0"/>
              <a:t> </a:t>
            </a:r>
            <a:r>
              <a:rPr lang="tr-TR" sz="1200" dirty="0" err="1"/>
              <a:t>mice</a:t>
            </a:r>
            <a:r>
              <a:rPr lang="tr-TR" sz="1200" dirty="0"/>
              <a:t> </a:t>
            </a:r>
            <a:r>
              <a:rPr lang="tr-TR" sz="1200" dirty="0" err="1"/>
              <a:t>injected</a:t>
            </a:r>
            <a:r>
              <a:rPr lang="tr-TR" sz="1200" dirty="0"/>
              <a:t> </a:t>
            </a:r>
            <a:r>
              <a:rPr lang="tr-TR" sz="1200" dirty="0" err="1"/>
              <a:t>with</a:t>
            </a:r>
            <a:r>
              <a:rPr lang="tr-TR" sz="1200" dirty="0"/>
              <a:t> QD705-RGD </a:t>
            </a:r>
            <a:r>
              <a:rPr lang="tr-TR" sz="1200" dirty="0" err="1"/>
              <a:t>peptide</a:t>
            </a:r>
            <a:r>
              <a:rPr lang="tr-TR" sz="1200" dirty="0"/>
              <a:t> </a:t>
            </a:r>
            <a:r>
              <a:rPr lang="tr-TR" sz="1200" dirty="0" err="1"/>
              <a:t>or</a:t>
            </a:r>
            <a:r>
              <a:rPr lang="tr-TR" sz="1200" dirty="0"/>
              <a:t> QD705. </a:t>
            </a:r>
            <a:endParaRPr lang="tr-TR" sz="1200" dirty="0" smtClean="0"/>
          </a:p>
          <a:p>
            <a:r>
              <a:rPr lang="tr-TR" sz="1200" dirty="0" smtClean="0"/>
              <a:t>(E)  </a:t>
            </a:r>
            <a:r>
              <a:rPr lang="tr-TR" sz="1200" dirty="0" err="1" smtClean="0"/>
              <a:t>Simultaneous</a:t>
            </a:r>
            <a:r>
              <a:rPr lang="tr-TR" sz="1200" dirty="0" smtClean="0"/>
              <a:t> </a:t>
            </a:r>
            <a:r>
              <a:rPr lang="tr-TR" sz="1200" dirty="0" err="1"/>
              <a:t>tracking</a:t>
            </a:r>
            <a:r>
              <a:rPr lang="tr-TR" sz="1200" dirty="0"/>
              <a:t> of </a:t>
            </a:r>
            <a:r>
              <a:rPr lang="tr-TR" sz="1200" dirty="0" err="1"/>
              <a:t>different</a:t>
            </a:r>
            <a:r>
              <a:rPr lang="tr-TR" sz="1200" dirty="0"/>
              <a:t> </a:t>
            </a:r>
            <a:r>
              <a:rPr lang="tr-TR" sz="1200" dirty="0" err="1" smtClean="0"/>
              <a:t>populations</a:t>
            </a:r>
            <a:r>
              <a:rPr lang="tr-TR" sz="1200" dirty="0" smtClean="0"/>
              <a:t>  of </a:t>
            </a:r>
            <a:r>
              <a:rPr lang="tr-TR" sz="1200" dirty="0"/>
              <a:t>QD-</a:t>
            </a:r>
            <a:r>
              <a:rPr lang="tr-TR" sz="1200" dirty="0" err="1"/>
              <a:t>labeled</a:t>
            </a:r>
            <a:r>
              <a:rPr lang="tr-TR" sz="1200" dirty="0"/>
              <a:t> </a:t>
            </a:r>
            <a:r>
              <a:rPr lang="tr-TR" sz="1200" dirty="0" err="1"/>
              <a:t>metastatic</a:t>
            </a:r>
            <a:r>
              <a:rPr lang="tr-TR" sz="1200" dirty="0"/>
              <a:t> </a:t>
            </a:r>
            <a:r>
              <a:rPr lang="tr-TR" sz="1200" dirty="0" err="1"/>
              <a:t>tumor</a:t>
            </a:r>
            <a:r>
              <a:rPr lang="tr-TR" sz="1200" dirty="0"/>
              <a:t> </a:t>
            </a:r>
            <a:r>
              <a:rPr lang="tr-TR" sz="1200" dirty="0" err="1"/>
              <a:t>cells</a:t>
            </a:r>
            <a:r>
              <a:rPr lang="tr-TR" sz="1200" dirty="0"/>
              <a:t> in </a:t>
            </a:r>
            <a:r>
              <a:rPr lang="tr-TR" sz="1200" dirty="0" err="1"/>
              <a:t>mice</a:t>
            </a:r>
            <a:r>
              <a:rPr lang="tr-TR" sz="1200" dirty="0"/>
              <a:t> </a:t>
            </a:r>
            <a:r>
              <a:rPr lang="tr-TR" sz="1200" dirty="0" err="1"/>
              <a:t>lung</a:t>
            </a:r>
            <a:r>
              <a:rPr lang="tr-TR" sz="1200" dirty="0"/>
              <a:t> </a:t>
            </a:r>
            <a:r>
              <a:rPr lang="tr-TR" sz="1200" dirty="0" err="1"/>
              <a:t>tissue</a:t>
            </a:r>
            <a:r>
              <a:rPr lang="tr-TR" sz="1200" dirty="0"/>
              <a:t>. </a:t>
            </a: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7111" b="76223"/>
          <a:stretch/>
        </p:blipFill>
        <p:spPr bwMode="auto">
          <a:xfrm>
            <a:off x="1331641" y="3014347"/>
            <a:ext cx="1617464" cy="140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18205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5340"/>
            <a:ext cx="8229600" cy="720080"/>
          </a:xfrm>
        </p:spPr>
        <p:txBody>
          <a:bodyPr>
            <a:noAutofit/>
          </a:bodyPr>
          <a:lstStyle/>
          <a:p>
            <a:r>
              <a:rPr lang="tr-TR" b="1" dirty="0" err="1">
                <a:solidFill>
                  <a:schemeClr val="accent1">
                    <a:lumMod val="75000"/>
                  </a:schemeClr>
                </a:solidFill>
                <a:latin typeface="AR CENA" panose="02000000000000000000" pitchFamily="2" charset="0"/>
              </a:rPr>
              <a:t>Sentinel</a:t>
            </a:r>
            <a:r>
              <a:rPr lang="tr-TR" b="1" dirty="0">
                <a:solidFill>
                  <a:schemeClr val="accent1">
                    <a:lumMod val="75000"/>
                  </a:schemeClr>
                </a:solidFill>
                <a:latin typeface="AR CENA" panose="02000000000000000000" pitchFamily="2" charset="0"/>
              </a:rPr>
              <a:t> </a:t>
            </a:r>
            <a:r>
              <a:rPr lang="tr-TR" b="1" dirty="0" err="1">
                <a:solidFill>
                  <a:schemeClr val="accent1">
                    <a:lumMod val="75000"/>
                  </a:schemeClr>
                </a:solidFill>
                <a:latin typeface="AR CENA" panose="02000000000000000000" pitchFamily="2" charset="0"/>
              </a:rPr>
              <a:t>lymph</a:t>
            </a:r>
            <a:r>
              <a:rPr lang="tr-TR" b="1" dirty="0">
                <a:solidFill>
                  <a:schemeClr val="accent1">
                    <a:lumMod val="75000"/>
                  </a:schemeClr>
                </a:solidFill>
                <a:latin typeface="AR CENA" panose="02000000000000000000" pitchFamily="2" charset="0"/>
              </a:rPr>
              <a:t> </a:t>
            </a:r>
            <a:r>
              <a:rPr lang="tr-TR" b="1" dirty="0" err="1">
                <a:solidFill>
                  <a:schemeClr val="accent1">
                    <a:lumMod val="75000"/>
                  </a:schemeClr>
                </a:solidFill>
                <a:latin typeface="AR CENA" panose="02000000000000000000" pitchFamily="2" charset="0"/>
              </a:rPr>
              <a:t>node</a:t>
            </a:r>
            <a:r>
              <a:rPr lang="tr-TR" b="1" dirty="0">
                <a:solidFill>
                  <a:schemeClr val="accent1">
                    <a:lumMod val="75000"/>
                  </a:schemeClr>
                </a:solidFill>
                <a:latin typeface="AR CENA" panose="02000000000000000000" pitchFamily="2" charset="0"/>
              </a:rPr>
              <a:t> </a:t>
            </a:r>
            <a:r>
              <a:rPr lang="tr-TR" b="1" dirty="0" err="1">
                <a:solidFill>
                  <a:schemeClr val="accent1">
                    <a:lumMod val="75000"/>
                  </a:schemeClr>
                </a:solidFill>
                <a:latin typeface="AR CENA" panose="02000000000000000000" pitchFamily="2" charset="0"/>
              </a:rPr>
              <a:t>biopsy</a:t>
            </a:r>
            <a:r>
              <a:rPr lang="tr-TR" b="1" dirty="0">
                <a:solidFill>
                  <a:schemeClr val="accent1">
                    <a:lumMod val="75000"/>
                  </a:schemeClr>
                </a:solidFill>
                <a:latin typeface="AR CENA" panose="02000000000000000000" pitchFamily="2" charset="0"/>
              </a:rPr>
              <a:t> (SLNB</a:t>
            </a:r>
            <a:r>
              <a:rPr lang="tr-TR" b="1" dirty="0" smtClean="0">
                <a:solidFill>
                  <a:schemeClr val="accent1">
                    <a:lumMod val="75000"/>
                  </a:schemeClr>
                </a:solidFill>
                <a:latin typeface="AR CENA" panose="02000000000000000000" pitchFamily="2" charset="0"/>
              </a:rPr>
              <a:t>) :</a:t>
            </a:r>
            <a:r>
              <a:rPr lang="tr-TR" b="1" dirty="0">
                <a:solidFill>
                  <a:schemeClr val="accent1">
                    <a:lumMod val="75000"/>
                  </a:schemeClr>
                </a:solidFill>
                <a:latin typeface="AR CENA" panose="02000000000000000000" pitchFamily="2" charset="0"/>
              </a:rPr>
              <a:t/>
            </a:r>
            <a:br>
              <a:rPr lang="tr-TR" b="1" dirty="0">
                <a:solidFill>
                  <a:schemeClr val="accent1">
                    <a:lumMod val="75000"/>
                  </a:schemeClr>
                </a:solidFill>
                <a:latin typeface="AR CENA" panose="02000000000000000000" pitchFamily="2" charset="0"/>
              </a:rPr>
            </a:br>
            <a:endParaRPr lang="tr-TR" b="1" dirty="0">
              <a:solidFill>
                <a:schemeClr val="accent1">
                  <a:lumMod val="75000"/>
                </a:schemeClr>
              </a:solidFill>
              <a:latin typeface="AR CENA" panose="02000000000000000000" pitchFamily="2" charset="0"/>
            </a:endParaRPr>
          </a:p>
        </p:txBody>
      </p:sp>
      <p:sp>
        <p:nvSpPr>
          <p:cNvPr id="3" name="İçerik Yer Tutucusu 2"/>
          <p:cNvSpPr>
            <a:spLocks noGrp="1"/>
          </p:cNvSpPr>
          <p:nvPr>
            <p:ph idx="1"/>
          </p:nvPr>
        </p:nvSpPr>
        <p:spPr>
          <a:xfrm>
            <a:off x="683568" y="1412776"/>
            <a:ext cx="2736304" cy="4664492"/>
          </a:xfrm>
        </p:spPr>
        <p:txBody>
          <a:bodyPr numCol="1">
            <a:noAutofit/>
          </a:bodyPr>
          <a:lstStyle/>
          <a:p>
            <a:pPr algn="r"/>
            <a:r>
              <a:rPr lang="en-US" dirty="0" smtClean="0">
                <a:effectLst>
                  <a:outerShdw blurRad="38100" dist="38100" dir="2700000" algn="tl">
                    <a:srgbClr val="000000">
                      <a:alpha val="43137"/>
                    </a:srgbClr>
                  </a:outerShdw>
                </a:effectLst>
                <a:latin typeface="AR CENA" panose="02000000000000000000" pitchFamily="2" charset="0"/>
              </a:rPr>
              <a:t>In</a:t>
            </a:r>
            <a:r>
              <a:rPr lang="tr-TR" dirty="0" smtClean="0">
                <a:effectLst>
                  <a:outerShdw blurRad="38100" dist="38100" dir="2700000" algn="tl">
                    <a:srgbClr val="000000">
                      <a:alpha val="43137"/>
                    </a:srgbClr>
                  </a:outerShdw>
                </a:effectLst>
                <a:latin typeface="AR CENA" panose="02000000000000000000" pitchFamily="2" charset="0"/>
              </a:rPr>
              <a:t> </a:t>
            </a:r>
            <a:r>
              <a:rPr lang="en-US" dirty="0" smtClean="0">
                <a:effectLst>
                  <a:outerShdw blurRad="38100" dist="38100" dir="2700000" algn="tl">
                    <a:srgbClr val="000000">
                      <a:alpha val="43137"/>
                    </a:srgbClr>
                  </a:outerShdw>
                </a:effectLst>
                <a:latin typeface="AR CENA" panose="02000000000000000000" pitchFamily="2" charset="0"/>
              </a:rPr>
              <a:t>ultra-staging </a:t>
            </a:r>
            <a:r>
              <a:rPr lang="en-US" dirty="0">
                <a:effectLst>
                  <a:outerShdw blurRad="38100" dist="38100" dir="2700000" algn="tl">
                    <a:srgbClr val="000000">
                      <a:alpha val="43137"/>
                    </a:srgbClr>
                  </a:outerShdw>
                </a:effectLst>
                <a:latin typeface="AR CENA" panose="02000000000000000000" pitchFamily="2" charset="0"/>
              </a:rPr>
              <a:t>cancer metastasis and standardization of care in breast cancer surgeries, the sentinel lymph node is become the first target. The determination of the first draining lymph node lead to understand the stage of cancer and the need for the surgery.</a:t>
            </a:r>
            <a:endParaRPr lang="tr-TR" dirty="0">
              <a:effectLst>
                <a:outerShdw blurRad="38100" dist="38100" dir="2700000" algn="tl">
                  <a:srgbClr val="000000">
                    <a:alpha val="43137"/>
                  </a:srgbClr>
                </a:outerShdw>
              </a:effectLst>
              <a:latin typeface="AR CENA" panose="02000000000000000000" pitchFamily="2"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1268762"/>
            <a:ext cx="4536504" cy="393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3675018" y="5255590"/>
            <a:ext cx="4464496" cy="1200329"/>
          </a:xfrm>
          <a:prstGeom prst="rect">
            <a:avLst/>
          </a:prstGeom>
          <a:noFill/>
        </p:spPr>
        <p:txBody>
          <a:bodyPr wrap="square" rtlCol="0">
            <a:spAutoFit/>
          </a:bodyPr>
          <a:lstStyle/>
          <a:p>
            <a:pPr marL="171450" indent="-171450">
              <a:buFont typeface="Arial" panose="020B0604020202020204" pitchFamily="34" charset="0"/>
              <a:buChar char="•"/>
            </a:pPr>
            <a:r>
              <a:rPr lang="tr-TR" sz="1200" b="1" dirty="0" err="1">
                <a:solidFill>
                  <a:schemeClr val="tx2">
                    <a:lumMod val="60000"/>
                    <a:lumOff val="40000"/>
                  </a:schemeClr>
                </a:solidFill>
              </a:rPr>
              <a:t>Detection</a:t>
            </a:r>
            <a:r>
              <a:rPr lang="tr-TR" sz="1200" b="1" dirty="0">
                <a:solidFill>
                  <a:schemeClr val="tx2">
                    <a:lumMod val="60000"/>
                    <a:lumOff val="40000"/>
                  </a:schemeClr>
                </a:solidFill>
              </a:rPr>
              <a:t> of </a:t>
            </a:r>
            <a:r>
              <a:rPr lang="tr-TR" sz="1200" b="1" dirty="0" err="1">
                <a:solidFill>
                  <a:schemeClr val="tx2">
                    <a:lumMod val="60000"/>
                    <a:lumOff val="40000"/>
                  </a:schemeClr>
                </a:solidFill>
              </a:rPr>
              <a:t>sentinel</a:t>
            </a:r>
            <a:r>
              <a:rPr lang="tr-TR" sz="1200" b="1" dirty="0">
                <a:solidFill>
                  <a:schemeClr val="tx2">
                    <a:lumMod val="60000"/>
                    <a:lumOff val="40000"/>
                  </a:schemeClr>
                </a:solidFill>
              </a:rPr>
              <a:t> </a:t>
            </a:r>
            <a:r>
              <a:rPr lang="tr-TR" sz="1200" b="1" dirty="0" err="1">
                <a:solidFill>
                  <a:schemeClr val="tx2">
                    <a:lumMod val="60000"/>
                    <a:lumOff val="40000"/>
                  </a:schemeClr>
                </a:solidFill>
              </a:rPr>
              <a:t>lymph</a:t>
            </a:r>
            <a:r>
              <a:rPr lang="tr-TR" sz="1200" b="1" dirty="0">
                <a:solidFill>
                  <a:schemeClr val="tx2">
                    <a:lumMod val="60000"/>
                    <a:lumOff val="40000"/>
                  </a:schemeClr>
                </a:solidFill>
              </a:rPr>
              <a:t> </a:t>
            </a:r>
            <a:r>
              <a:rPr lang="tr-TR" sz="1200" b="1" dirty="0" err="1">
                <a:solidFill>
                  <a:schemeClr val="tx2">
                    <a:lumMod val="60000"/>
                    <a:lumOff val="40000"/>
                  </a:schemeClr>
                </a:solidFill>
              </a:rPr>
              <a:t>node</a:t>
            </a:r>
            <a:r>
              <a:rPr lang="tr-TR" sz="1200" b="1" dirty="0">
                <a:solidFill>
                  <a:schemeClr val="tx2">
                    <a:lumMod val="60000"/>
                    <a:lumOff val="40000"/>
                  </a:schemeClr>
                </a:solidFill>
              </a:rPr>
              <a:t> </a:t>
            </a:r>
            <a:r>
              <a:rPr lang="tr-TR" sz="1200" b="1" dirty="0" err="1">
                <a:solidFill>
                  <a:schemeClr val="tx2">
                    <a:lumMod val="60000"/>
                    <a:lumOff val="40000"/>
                  </a:schemeClr>
                </a:solidFill>
              </a:rPr>
              <a:t>using</a:t>
            </a:r>
            <a:r>
              <a:rPr lang="tr-TR" sz="1200" b="1" dirty="0">
                <a:solidFill>
                  <a:schemeClr val="tx2">
                    <a:lumMod val="60000"/>
                    <a:lumOff val="40000"/>
                  </a:schemeClr>
                </a:solidFill>
              </a:rPr>
              <a:t> NIR </a:t>
            </a:r>
            <a:r>
              <a:rPr lang="tr-TR" sz="1200" b="1" dirty="0" err="1">
                <a:solidFill>
                  <a:schemeClr val="tx2">
                    <a:lumMod val="60000"/>
                    <a:lumOff val="40000"/>
                  </a:schemeClr>
                </a:solidFill>
              </a:rPr>
              <a:t>QDs</a:t>
            </a:r>
            <a:r>
              <a:rPr lang="tr-TR" sz="1200" b="1" dirty="0">
                <a:solidFill>
                  <a:schemeClr val="tx2">
                    <a:lumMod val="60000"/>
                    <a:lumOff val="40000"/>
                  </a:schemeClr>
                </a:solidFill>
              </a:rPr>
              <a:t> in a </a:t>
            </a:r>
            <a:r>
              <a:rPr lang="tr-TR" sz="1200" b="1" dirty="0" err="1">
                <a:solidFill>
                  <a:schemeClr val="tx2">
                    <a:lumMod val="60000"/>
                    <a:lumOff val="40000"/>
                  </a:schemeClr>
                </a:solidFill>
              </a:rPr>
              <a:t>mouse</a:t>
            </a:r>
            <a:r>
              <a:rPr lang="tr-TR" sz="1200" b="1" dirty="0">
                <a:solidFill>
                  <a:schemeClr val="tx2">
                    <a:lumMod val="60000"/>
                    <a:lumOff val="40000"/>
                  </a:schemeClr>
                </a:solidFill>
              </a:rPr>
              <a:t> model. NIR </a:t>
            </a:r>
            <a:r>
              <a:rPr lang="tr-TR" sz="1200" b="1" dirty="0" err="1">
                <a:solidFill>
                  <a:schemeClr val="tx2">
                    <a:lumMod val="60000"/>
                    <a:lumOff val="40000"/>
                  </a:schemeClr>
                </a:solidFill>
              </a:rPr>
              <a:t>QDs</a:t>
            </a:r>
            <a:r>
              <a:rPr lang="tr-TR" sz="1200" b="1" dirty="0">
                <a:solidFill>
                  <a:schemeClr val="tx2">
                    <a:lumMod val="60000"/>
                    <a:lumOff val="40000"/>
                  </a:schemeClr>
                </a:solidFill>
              </a:rPr>
              <a:t> </a:t>
            </a:r>
            <a:r>
              <a:rPr lang="tr-TR" sz="1200" b="1" dirty="0" err="1">
                <a:solidFill>
                  <a:schemeClr val="tx2">
                    <a:lumMod val="60000"/>
                    <a:lumOff val="40000"/>
                  </a:schemeClr>
                </a:solidFill>
              </a:rPr>
              <a:t>injected</a:t>
            </a:r>
            <a:r>
              <a:rPr lang="tr-TR" sz="1200" b="1" dirty="0">
                <a:solidFill>
                  <a:schemeClr val="tx2">
                    <a:lumMod val="60000"/>
                    <a:lumOff val="40000"/>
                  </a:schemeClr>
                </a:solidFill>
              </a:rPr>
              <a:t> </a:t>
            </a:r>
            <a:r>
              <a:rPr lang="tr-TR" sz="1200" b="1" dirty="0" err="1">
                <a:solidFill>
                  <a:schemeClr val="tx2">
                    <a:lumMod val="60000"/>
                    <a:lumOff val="40000"/>
                  </a:schemeClr>
                </a:solidFill>
              </a:rPr>
              <a:t>intradermally</a:t>
            </a:r>
            <a:r>
              <a:rPr lang="tr-TR" sz="1200" b="1" dirty="0">
                <a:solidFill>
                  <a:schemeClr val="tx2">
                    <a:lumMod val="60000"/>
                    <a:lumOff val="40000"/>
                  </a:schemeClr>
                </a:solidFill>
              </a:rPr>
              <a:t> </a:t>
            </a:r>
            <a:r>
              <a:rPr lang="tr-TR" sz="1200" b="1" dirty="0" err="1">
                <a:solidFill>
                  <a:schemeClr val="tx2">
                    <a:lumMod val="60000"/>
                    <a:lumOff val="40000"/>
                  </a:schemeClr>
                </a:solidFill>
              </a:rPr>
              <a:t>into</a:t>
            </a:r>
            <a:r>
              <a:rPr lang="tr-TR" sz="1200" b="1" dirty="0">
                <a:solidFill>
                  <a:schemeClr val="tx2">
                    <a:lumMod val="60000"/>
                    <a:lumOff val="40000"/>
                  </a:schemeClr>
                </a:solidFill>
              </a:rPr>
              <a:t> </a:t>
            </a:r>
            <a:r>
              <a:rPr lang="tr-TR" sz="1200" b="1" dirty="0" err="1">
                <a:solidFill>
                  <a:schemeClr val="tx2">
                    <a:lumMod val="60000"/>
                    <a:lumOff val="40000"/>
                  </a:schemeClr>
                </a:solidFill>
              </a:rPr>
              <a:t>the</a:t>
            </a:r>
            <a:r>
              <a:rPr lang="tr-TR" sz="1200" b="1" dirty="0">
                <a:solidFill>
                  <a:schemeClr val="tx2">
                    <a:lumMod val="60000"/>
                    <a:lumOff val="40000"/>
                  </a:schemeClr>
                </a:solidFill>
              </a:rPr>
              <a:t> </a:t>
            </a:r>
            <a:r>
              <a:rPr lang="tr-TR" sz="1200" b="1" dirty="0" err="1">
                <a:solidFill>
                  <a:schemeClr val="tx2">
                    <a:lumMod val="60000"/>
                    <a:lumOff val="40000"/>
                  </a:schemeClr>
                </a:solidFill>
              </a:rPr>
              <a:t>foot</a:t>
            </a:r>
            <a:r>
              <a:rPr lang="tr-TR" sz="1200" b="1" dirty="0">
                <a:solidFill>
                  <a:schemeClr val="tx2">
                    <a:lumMod val="60000"/>
                    <a:lumOff val="40000"/>
                  </a:schemeClr>
                </a:solidFill>
              </a:rPr>
              <a:t> </a:t>
            </a:r>
            <a:r>
              <a:rPr lang="tr-TR" sz="1200" b="1" dirty="0" err="1">
                <a:solidFill>
                  <a:schemeClr val="tx2">
                    <a:lumMod val="60000"/>
                    <a:lumOff val="40000"/>
                  </a:schemeClr>
                </a:solidFill>
              </a:rPr>
              <a:t>pad</a:t>
            </a:r>
            <a:r>
              <a:rPr lang="tr-TR" sz="1200" b="1" dirty="0">
                <a:solidFill>
                  <a:schemeClr val="tx2">
                    <a:lumMod val="60000"/>
                    <a:lumOff val="40000"/>
                  </a:schemeClr>
                </a:solidFill>
              </a:rPr>
              <a:t> of a </a:t>
            </a:r>
            <a:r>
              <a:rPr lang="tr-TR" sz="1200" b="1" dirty="0" err="1">
                <a:solidFill>
                  <a:schemeClr val="tx2">
                    <a:lumMod val="60000"/>
                    <a:lumOff val="40000"/>
                  </a:schemeClr>
                </a:solidFill>
              </a:rPr>
              <a:t>mouse</a:t>
            </a:r>
            <a:r>
              <a:rPr lang="tr-TR" sz="1200" b="1" dirty="0">
                <a:solidFill>
                  <a:schemeClr val="tx2">
                    <a:lumMod val="60000"/>
                    <a:lumOff val="40000"/>
                  </a:schemeClr>
                </a:solidFill>
              </a:rPr>
              <a:t> </a:t>
            </a:r>
            <a:r>
              <a:rPr lang="tr-TR" sz="1200" b="1" dirty="0" err="1">
                <a:solidFill>
                  <a:schemeClr val="tx2">
                    <a:lumMod val="60000"/>
                    <a:lumOff val="40000"/>
                  </a:schemeClr>
                </a:solidFill>
              </a:rPr>
              <a:t>migrate</a:t>
            </a:r>
            <a:r>
              <a:rPr lang="tr-TR" sz="1200" b="1" dirty="0">
                <a:solidFill>
                  <a:schemeClr val="tx2">
                    <a:lumMod val="60000"/>
                    <a:lumOff val="40000"/>
                  </a:schemeClr>
                </a:solidFill>
              </a:rPr>
              <a:t> </a:t>
            </a:r>
            <a:r>
              <a:rPr lang="tr-TR" sz="1200" b="1" dirty="0" err="1">
                <a:solidFill>
                  <a:schemeClr val="tx2">
                    <a:lumMod val="60000"/>
                    <a:lumOff val="40000"/>
                  </a:schemeClr>
                </a:solidFill>
              </a:rPr>
              <a:t>to</a:t>
            </a:r>
            <a:r>
              <a:rPr lang="tr-TR" sz="1200" b="1" dirty="0">
                <a:solidFill>
                  <a:schemeClr val="tx2">
                    <a:lumMod val="60000"/>
                    <a:lumOff val="40000"/>
                  </a:schemeClr>
                </a:solidFill>
              </a:rPr>
              <a:t> </a:t>
            </a:r>
            <a:r>
              <a:rPr lang="tr-TR" sz="1200" b="1" dirty="0" err="1">
                <a:solidFill>
                  <a:schemeClr val="tx2">
                    <a:lumMod val="60000"/>
                    <a:lumOff val="40000"/>
                  </a:schemeClr>
                </a:solidFill>
              </a:rPr>
              <a:t>the</a:t>
            </a:r>
            <a:r>
              <a:rPr lang="tr-TR" sz="1200" b="1" dirty="0">
                <a:solidFill>
                  <a:schemeClr val="tx2">
                    <a:lumMod val="60000"/>
                    <a:lumOff val="40000"/>
                  </a:schemeClr>
                </a:solidFill>
              </a:rPr>
              <a:t> </a:t>
            </a:r>
            <a:r>
              <a:rPr lang="tr-TR" sz="1200" b="1" dirty="0" err="1">
                <a:solidFill>
                  <a:schemeClr val="tx2">
                    <a:lumMod val="60000"/>
                    <a:lumOff val="40000"/>
                  </a:schemeClr>
                </a:solidFill>
              </a:rPr>
              <a:t>sentinel</a:t>
            </a:r>
            <a:r>
              <a:rPr lang="tr-TR" sz="1200" b="1" dirty="0">
                <a:solidFill>
                  <a:schemeClr val="tx2">
                    <a:lumMod val="60000"/>
                    <a:lumOff val="40000"/>
                  </a:schemeClr>
                </a:solidFill>
              </a:rPr>
              <a:t> </a:t>
            </a:r>
            <a:r>
              <a:rPr lang="tr-TR" sz="1200" b="1" dirty="0" err="1">
                <a:solidFill>
                  <a:schemeClr val="tx2">
                    <a:lumMod val="60000"/>
                    <a:lumOff val="40000"/>
                  </a:schemeClr>
                </a:solidFill>
              </a:rPr>
              <a:t>lymph</a:t>
            </a:r>
            <a:r>
              <a:rPr lang="tr-TR" sz="1200" b="1" dirty="0">
                <a:solidFill>
                  <a:schemeClr val="tx2">
                    <a:lumMod val="60000"/>
                    <a:lumOff val="40000"/>
                  </a:schemeClr>
                </a:solidFill>
              </a:rPr>
              <a:t> </a:t>
            </a:r>
            <a:r>
              <a:rPr lang="tr-TR" sz="1200" b="1" dirty="0" err="1">
                <a:solidFill>
                  <a:schemeClr val="tx2">
                    <a:lumMod val="60000"/>
                    <a:lumOff val="40000"/>
                  </a:schemeClr>
                </a:solidFill>
              </a:rPr>
              <a:t>node</a:t>
            </a:r>
            <a:r>
              <a:rPr lang="tr-TR" sz="1200" b="1" dirty="0">
                <a:solidFill>
                  <a:schemeClr val="tx2">
                    <a:lumMod val="60000"/>
                    <a:lumOff val="40000"/>
                  </a:schemeClr>
                </a:solidFill>
              </a:rPr>
              <a:t> 5 </a:t>
            </a:r>
            <a:r>
              <a:rPr lang="tr-TR" sz="1200" b="1" dirty="0" err="1">
                <a:solidFill>
                  <a:schemeClr val="tx2">
                    <a:lumMod val="60000"/>
                    <a:lumOff val="40000"/>
                  </a:schemeClr>
                </a:solidFill>
              </a:rPr>
              <a:t>min</a:t>
            </a:r>
            <a:r>
              <a:rPr lang="tr-TR" sz="1200" b="1" dirty="0">
                <a:solidFill>
                  <a:schemeClr val="tx2">
                    <a:lumMod val="60000"/>
                    <a:lumOff val="40000"/>
                  </a:schemeClr>
                </a:solidFill>
              </a:rPr>
              <a:t> post </a:t>
            </a:r>
            <a:r>
              <a:rPr lang="tr-TR" sz="1200" b="1" dirty="0" err="1">
                <a:solidFill>
                  <a:schemeClr val="tx2">
                    <a:lumMod val="60000"/>
                    <a:lumOff val="40000"/>
                  </a:schemeClr>
                </a:solidFill>
              </a:rPr>
              <a:t>injection</a:t>
            </a:r>
            <a:r>
              <a:rPr lang="tr-TR" sz="1200" b="1" dirty="0">
                <a:solidFill>
                  <a:schemeClr val="tx2">
                    <a:lumMod val="60000"/>
                    <a:lumOff val="40000"/>
                  </a:schemeClr>
                </a:solidFill>
              </a:rPr>
              <a:t>. </a:t>
            </a:r>
            <a:endParaRPr lang="tr-TR" sz="1200" b="1" dirty="0" smtClean="0">
              <a:solidFill>
                <a:schemeClr val="tx2">
                  <a:lumMod val="60000"/>
                  <a:lumOff val="40000"/>
                </a:schemeClr>
              </a:solidFill>
            </a:endParaRPr>
          </a:p>
          <a:p>
            <a:r>
              <a:rPr lang="tr-TR" sz="1200" dirty="0" smtClean="0">
                <a:solidFill>
                  <a:schemeClr val="tx2">
                    <a:lumMod val="60000"/>
                    <a:lumOff val="40000"/>
                  </a:schemeClr>
                </a:solidFill>
              </a:rPr>
              <a:t>(</a:t>
            </a:r>
            <a:r>
              <a:rPr lang="tr-TR" sz="1200" dirty="0">
                <a:solidFill>
                  <a:schemeClr val="tx2">
                    <a:lumMod val="60000"/>
                    <a:lumOff val="40000"/>
                  </a:schemeClr>
                </a:solidFill>
              </a:rPr>
              <a:t>A) </a:t>
            </a:r>
            <a:r>
              <a:rPr lang="tr-TR" sz="1200" dirty="0" err="1"/>
              <a:t>Colour</a:t>
            </a:r>
            <a:r>
              <a:rPr lang="tr-TR" sz="1200" dirty="0"/>
              <a:t> video </a:t>
            </a:r>
            <a:r>
              <a:rPr lang="tr-TR" sz="1200" dirty="0" err="1"/>
              <a:t>image</a:t>
            </a:r>
            <a:r>
              <a:rPr lang="tr-TR" sz="1200" dirty="0"/>
              <a:t>; </a:t>
            </a:r>
            <a:endParaRPr lang="tr-TR" sz="1200" dirty="0" smtClean="0"/>
          </a:p>
          <a:p>
            <a:r>
              <a:rPr lang="tr-TR" sz="1200" dirty="0" smtClean="0">
                <a:solidFill>
                  <a:schemeClr val="tx2">
                    <a:lumMod val="60000"/>
                    <a:lumOff val="40000"/>
                  </a:schemeClr>
                </a:solidFill>
              </a:rPr>
              <a:t>(</a:t>
            </a:r>
            <a:r>
              <a:rPr lang="tr-TR" sz="1200" dirty="0">
                <a:solidFill>
                  <a:schemeClr val="tx2">
                    <a:lumMod val="60000"/>
                    <a:lumOff val="40000"/>
                  </a:schemeClr>
                </a:solidFill>
              </a:rPr>
              <a:t>B) </a:t>
            </a:r>
            <a:r>
              <a:rPr lang="tr-TR" sz="1200" dirty="0"/>
              <a:t>NIR </a:t>
            </a:r>
            <a:r>
              <a:rPr lang="tr-TR" sz="1200" dirty="0" err="1"/>
              <a:t>fluorescence</a:t>
            </a:r>
            <a:r>
              <a:rPr lang="tr-TR" sz="1200" dirty="0"/>
              <a:t> </a:t>
            </a:r>
            <a:r>
              <a:rPr lang="tr-TR" sz="1200" dirty="0" err="1"/>
              <a:t>image</a:t>
            </a:r>
            <a:r>
              <a:rPr lang="tr-TR" sz="1200" dirty="0"/>
              <a:t>; </a:t>
            </a:r>
            <a:r>
              <a:rPr lang="tr-TR" sz="1200" dirty="0" err="1"/>
              <a:t>isosulphan</a:t>
            </a:r>
            <a:r>
              <a:rPr lang="tr-TR" sz="1200" dirty="0"/>
              <a:t> </a:t>
            </a:r>
            <a:r>
              <a:rPr lang="tr-TR" sz="1200" dirty="0" err="1"/>
              <a:t>blue</a:t>
            </a:r>
            <a:r>
              <a:rPr lang="tr-TR" sz="1200" dirty="0"/>
              <a:t> </a:t>
            </a:r>
            <a:r>
              <a:rPr lang="tr-TR" sz="1200" dirty="0" err="1"/>
              <a:t>dye</a:t>
            </a:r>
            <a:r>
              <a:rPr lang="tr-TR" sz="1200" dirty="0"/>
              <a:t> </a:t>
            </a:r>
            <a:r>
              <a:rPr lang="tr-TR" sz="1200" dirty="0" err="1"/>
              <a:t>colocalised</a:t>
            </a:r>
            <a:r>
              <a:rPr lang="tr-TR" sz="1200" dirty="0"/>
              <a:t> </a:t>
            </a:r>
            <a:r>
              <a:rPr lang="tr-TR" sz="1200" dirty="0" err="1"/>
              <a:t>to</a:t>
            </a:r>
            <a:r>
              <a:rPr lang="tr-TR" sz="1200" dirty="0"/>
              <a:t> </a:t>
            </a:r>
            <a:r>
              <a:rPr lang="tr-TR" sz="1200" dirty="0" err="1"/>
              <a:t>the</a:t>
            </a:r>
            <a:r>
              <a:rPr lang="tr-TR" sz="1200" dirty="0"/>
              <a:t> </a:t>
            </a:r>
            <a:r>
              <a:rPr lang="tr-TR" sz="1200" dirty="0" err="1"/>
              <a:t>same</a:t>
            </a:r>
            <a:r>
              <a:rPr lang="tr-TR" sz="1200" dirty="0"/>
              <a:t> </a:t>
            </a:r>
            <a:r>
              <a:rPr lang="tr-TR" sz="1200" dirty="0" err="1"/>
              <a:t>node</a:t>
            </a:r>
            <a:r>
              <a:rPr lang="tr-TR" sz="1200" dirty="0"/>
              <a:t> (</a:t>
            </a:r>
            <a:r>
              <a:rPr lang="tr-TR" sz="1200" dirty="0" err="1"/>
              <a:t>indicated</a:t>
            </a:r>
            <a:r>
              <a:rPr lang="tr-TR" sz="1200" dirty="0"/>
              <a:t> </a:t>
            </a:r>
            <a:r>
              <a:rPr lang="tr-TR" sz="1200" dirty="0" err="1"/>
              <a:t>by</a:t>
            </a:r>
            <a:r>
              <a:rPr lang="tr-TR" sz="1200" dirty="0"/>
              <a:t> </a:t>
            </a:r>
            <a:r>
              <a:rPr lang="tr-TR" sz="1200" dirty="0" err="1"/>
              <a:t>the</a:t>
            </a:r>
            <a:r>
              <a:rPr lang="tr-TR" sz="1200" dirty="0"/>
              <a:t> </a:t>
            </a:r>
            <a:r>
              <a:rPr lang="tr-TR" sz="1200" dirty="0" err="1"/>
              <a:t>arrows</a:t>
            </a:r>
            <a:r>
              <a:rPr lang="tr-TR" sz="1200" dirty="0"/>
              <a:t>). </a:t>
            </a:r>
            <a:endParaRPr lang="tr-TR" dirty="0"/>
          </a:p>
        </p:txBody>
      </p:sp>
    </p:spTree>
    <p:extLst>
      <p:ext uri="{BB962C8B-B14F-4D97-AF65-F5344CB8AC3E}">
        <p14:creationId xmlns:p14="http://schemas.microsoft.com/office/powerpoint/2010/main" xmlns="" val="33720825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76672"/>
            <a:ext cx="8424936" cy="3893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395537" y="4557894"/>
            <a:ext cx="8568951" cy="2215991"/>
          </a:xfrm>
          <a:prstGeom prst="rect">
            <a:avLst/>
          </a:prstGeom>
          <a:noFill/>
        </p:spPr>
        <p:txBody>
          <a:bodyPr wrap="square" rtlCol="0">
            <a:spAutoFit/>
          </a:bodyPr>
          <a:lstStyle/>
          <a:p>
            <a:pPr marL="285750" indent="-285750">
              <a:buFont typeface="Arial" panose="020B0604020202020204" pitchFamily="34" charset="0"/>
              <a:buChar char="•"/>
            </a:pPr>
            <a:r>
              <a:rPr lang="tr-TR" sz="2400" dirty="0" err="1"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schematic</a:t>
            </a:r>
            <a:r>
              <a:rPr lang="tr-TR" sz="2400" dirty="0"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diagram</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of an NIR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imaging</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system</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for</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SLNB in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breast</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cancer</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surgery</a:t>
            </a:r>
            <a:r>
              <a:rPr lang="tr-TR" sz="2400" dirty="0"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NIR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light</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penetrates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deep</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tissues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with</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minimal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scatter</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and</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excites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QDs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that</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emit</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in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NIR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range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fluorescence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from</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these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dots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is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detected</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by</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an NIR </a:t>
            </a:r>
            <a:r>
              <a:rPr lang="tr-TR" sz="2400" dirty="0" err="1"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camera</a:t>
            </a:r>
            <a:r>
              <a:rPr lang="tr-TR" sz="2400" dirty="0" smtClean="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These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images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can be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superimposed</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with</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images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from</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colour</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camera</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on a PC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to</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anatomically</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locate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exact</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position</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of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the</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 </a:t>
            </a:r>
            <a:r>
              <a:rPr lang="tr-TR" sz="2400" dirty="0" err="1">
                <a:solidFill>
                  <a:schemeClr val="bg2">
                    <a:lumMod val="25000"/>
                  </a:schemeClr>
                </a:solidFill>
                <a:effectLst>
                  <a:outerShdw blurRad="38100" dist="38100" dir="2700000" algn="tl">
                    <a:srgbClr val="000000">
                      <a:alpha val="43137"/>
                    </a:srgbClr>
                  </a:outerShdw>
                </a:effectLst>
                <a:latin typeface="AR CENA" panose="02000000000000000000" pitchFamily="2" charset="0"/>
              </a:rPr>
              <a:t>QDs</a:t>
            </a:r>
            <a:r>
              <a:rPr lang="tr-TR" sz="2400" dirty="0">
                <a:solidFill>
                  <a:schemeClr val="bg2">
                    <a:lumMod val="25000"/>
                  </a:schemeClr>
                </a:solidFill>
                <a:effectLst>
                  <a:outerShdw blurRad="38100" dist="38100" dir="2700000" algn="tl">
                    <a:srgbClr val="000000">
                      <a:alpha val="43137"/>
                    </a:srgbClr>
                  </a:outerShdw>
                </a:effectLst>
                <a:latin typeface="AR CENA" panose="02000000000000000000" pitchFamily="2" charset="0"/>
              </a:rPr>
              <a:t>.</a:t>
            </a:r>
          </a:p>
          <a:p>
            <a:endParaRPr lang="tr-TR" dirty="0"/>
          </a:p>
        </p:txBody>
      </p:sp>
    </p:spTree>
    <p:extLst>
      <p:ext uri="{BB962C8B-B14F-4D97-AF65-F5344CB8AC3E}">
        <p14:creationId xmlns:p14="http://schemas.microsoft.com/office/powerpoint/2010/main" xmlns="" val="28131297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r>
              <a:rPr lang="tr-TR" b="1" dirty="0" err="1">
                <a:solidFill>
                  <a:schemeClr val="accent1">
                    <a:lumMod val="75000"/>
                  </a:schemeClr>
                </a:solidFill>
                <a:latin typeface="AR CENA" panose="02000000000000000000" pitchFamily="2" charset="0"/>
              </a:rPr>
              <a:t>Cancer</a:t>
            </a:r>
            <a:r>
              <a:rPr lang="tr-TR" b="1" dirty="0">
                <a:solidFill>
                  <a:schemeClr val="accent1">
                    <a:lumMod val="75000"/>
                  </a:schemeClr>
                </a:solidFill>
                <a:latin typeface="AR CENA" panose="02000000000000000000" pitchFamily="2" charset="0"/>
              </a:rPr>
              <a:t> </a:t>
            </a:r>
            <a:r>
              <a:rPr lang="tr-TR" b="1" dirty="0" err="1">
                <a:solidFill>
                  <a:schemeClr val="accent1">
                    <a:lumMod val="75000"/>
                  </a:schemeClr>
                </a:solidFill>
                <a:latin typeface="AR CENA" panose="02000000000000000000" pitchFamily="2" charset="0"/>
              </a:rPr>
              <a:t>localisation</a:t>
            </a:r>
            <a:r>
              <a:rPr lang="tr-TR" b="1" dirty="0">
                <a:solidFill>
                  <a:schemeClr val="accent1">
                    <a:lumMod val="75000"/>
                  </a:schemeClr>
                </a:solidFill>
                <a:latin typeface="AR CENA" panose="02000000000000000000" pitchFamily="2" charset="0"/>
              </a:rPr>
              <a:t> </a:t>
            </a:r>
            <a:r>
              <a:rPr lang="tr-TR" b="1" dirty="0" err="1">
                <a:solidFill>
                  <a:schemeClr val="accent1">
                    <a:lumMod val="75000"/>
                  </a:schemeClr>
                </a:solidFill>
                <a:latin typeface="AR CENA" panose="02000000000000000000" pitchFamily="2" charset="0"/>
              </a:rPr>
              <a:t>and</a:t>
            </a:r>
            <a:r>
              <a:rPr lang="tr-TR" b="1" dirty="0">
                <a:solidFill>
                  <a:schemeClr val="accent1">
                    <a:lumMod val="75000"/>
                  </a:schemeClr>
                </a:solidFill>
                <a:latin typeface="AR CENA" panose="02000000000000000000" pitchFamily="2" charset="0"/>
              </a:rPr>
              <a:t> </a:t>
            </a:r>
            <a:r>
              <a:rPr lang="tr-TR" b="1" dirty="0" err="1">
                <a:solidFill>
                  <a:schemeClr val="accent1">
                    <a:lumMod val="75000"/>
                  </a:schemeClr>
                </a:solidFill>
                <a:latin typeface="AR CENA" panose="02000000000000000000" pitchFamily="2" charset="0"/>
              </a:rPr>
              <a:t>therapy</a:t>
            </a:r>
            <a:r>
              <a:rPr lang="tr-TR" dirty="0">
                <a:solidFill>
                  <a:schemeClr val="accent1">
                    <a:lumMod val="75000"/>
                  </a:schemeClr>
                </a:solidFill>
                <a:latin typeface="AR CENA" panose="02000000000000000000" pitchFamily="2" charset="0"/>
              </a:rPr>
              <a:t/>
            </a:r>
            <a:br>
              <a:rPr lang="tr-TR" dirty="0">
                <a:solidFill>
                  <a:schemeClr val="accent1">
                    <a:lumMod val="75000"/>
                  </a:schemeClr>
                </a:solidFill>
                <a:latin typeface="AR CENA" panose="02000000000000000000" pitchFamily="2" charset="0"/>
              </a:rPr>
            </a:br>
            <a:endParaRPr lang="tr-TR" dirty="0">
              <a:solidFill>
                <a:schemeClr val="accent1">
                  <a:lumMod val="75000"/>
                </a:schemeClr>
              </a:solidFill>
              <a:latin typeface="AR CENA" panose="02000000000000000000" pitchFamily="2" charset="0"/>
            </a:endParaRPr>
          </a:p>
        </p:txBody>
      </p:sp>
      <p:sp>
        <p:nvSpPr>
          <p:cNvPr id="3" name="İçerik Yer Tutucusu 2"/>
          <p:cNvSpPr>
            <a:spLocks noGrp="1"/>
          </p:cNvSpPr>
          <p:nvPr>
            <p:ph idx="1"/>
          </p:nvPr>
        </p:nvSpPr>
        <p:spPr>
          <a:xfrm>
            <a:off x="434921" y="1412776"/>
            <a:ext cx="8229600" cy="1180728"/>
          </a:xfrm>
        </p:spPr>
        <p:txBody>
          <a:bodyPr>
            <a:normAutofit/>
          </a:bodyPr>
          <a:lstStyle/>
          <a:p>
            <a:r>
              <a:rPr lang="en-US" dirty="0" smtClean="0">
                <a:effectLst>
                  <a:outerShdw blurRad="38100" dist="38100" dir="2700000" algn="tl">
                    <a:srgbClr val="000000">
                      <a:alpha val="43137"/>
                    </a:srgbClr>
                  </a:outerShdw>
                </a:effectLst>
                <a:latin typeface="AR CENA" panose="02000000000000000000" pitchFamily="2" charset="0"/>
              </a:rPr>
              <a:t>Molecular imaging studies have demonstrated in vivo localization of cancer antigens using tumor-specific antibodies-bound QDs.</a:t>
            </a:r>
          </a:p>
          <a:p>
            <a:endParaRPr lang="tr-TR" dirty="0"/>
          </a:p>
        </p:txBody>
      </p:sp>
      <p:pic>
        <p:nvPicPr>
          <p:cNvPr id="7170"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brightnessContrast contrast="20000"/>
                    </a14:imgEffect>
                  </a14:imgLayer>
                </a14:imgProps>
              </a:ext>
              <a:ext uri="{28A0092B-C50C-407E-A947-70E740481C1C}">
                <a14:useLocalDpi xmlns:a14="http://schemas.microsoft.com/office/drawing/2010/main" xmlns="" val="0"/>
              </a:ext>
            </a:extLst>
          </a:blip>
          <a:srcRect t="10322" r="51814" b="5990"/>
          <a:stretch/>
        </p:blipFill>
        <p:spPr bwMode="auto">
          <a:xfrm>
            <a:off x="899592" y="3367543"/>
            <a:ext cx="2888376" cy="20122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9" y="2643182"/>
            <a:ext cx="3952672" cy="16499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8189" y="4797154"/>
            <a:ext cx="3843875" cy="1647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93688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OTHER APPLICATIONS</a:t>
            </a:r>
            <a:br>
              <a:rPr lang="tr-TR"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br>
            <a:r>
              <a:rPr lang="en-US" sz="4000"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D</a:t>
            </a:r>
            <a:r>
              <a:rPr lang="tr-TR" sz="4000" b="1" dirty="0" err="1"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rug</a:t>
            </a:r>
            <a:r>
              <a:rPr lang="en-US" sz="4000"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D</a:t>
            </a:r>
            <a:r>
              <a:rPr lang="tr-TR" sz="4000" b="1" dirty="0" err="1"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elivery</a:t>
            </a:r>
            <a:r>
              <a:rPr lang="en-US" sz="4000"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a:t>
            </a:r>
            <a:endParaRPr lang="tr-TR" sz="4000"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endParaRPr>
          </a:p>
        </p:txBody>
      </p:sp>
      <p:sp>
        <p:nvSpPr>
          <p:cNvPr id="3" name="Content Placeholder 2"/>
          <p:cNvSpPr>
            <a:spLocks noGrp="1"/>
          </p:cNvSpPr>
          <p:nvPr>
            <p:ph idx="1"/>
          </p:nvPr>
        </p:nvSpPr>
        <p:spPr>
          <a:xfrm>
            <a:off x="833367" y="1825625"/>
            <a:ext cx="3782989" cy="4351338"/>
          </a:xfrm>
        </p:spPr>
        <p:txBody>
          <a:bodyPr>
            <a:normAutofit fontScale="92500" lnSpcReduction="20000"/>
          </a:bodyPr>
          <a:lstStyle/>
          <a:p>
            <a:pPr algn="just"/>
            <a:r>
              <a:rPr lang="en-US" dirty="0">
                <a:uFillTx/>
                <a:latin typeface="AR CENA" panose="02000000000000000000" pitchFamily="2" charset="0"/>
              </a:rPr>
              <a:t>Targeted QD imaging may find application as an ultrasensitive tool for early cancer diagnosis as well as image-guided drug delivery of chemotherapeutic agents to overcome systemic side effects. Drugs can be targeted to </a:t>
            </a:r>
            <a:r>
              <a:rPr lang="en-US" dirty="0" err="1">
                <a:uFillTx/>
                <a:latin typeface="AR CENA" panose="02000000000000000000" pitchFamily="2" charset="0"/>
              </a:rPr>
              <a:t>tumours</a:t>
            </a:r>
            <a:r>
              <a:rPr lang="en-US" dirty="0">
                <a:uFillTx/>
                <a:latin typeface="AR CENA" panose="02000000000000000000" pitchFamily="2" charset="0"/>
              </a:rPr>
              <a:t> by an enhanced permeability and retention (EPR) effect and this concept has been applied to anticancer </a:t>
            </a:r>
            <a:r>
              <a:rPr lang="en-US" dirty="0" smtClean="0">
                <a:uFillTx/>
                <a:latin typeface="AR CENA" panose="02000000000000000000" pitchFamily="2" charset="0"/>
              </a:rPr>
              <a:t>agents</a:t>
            </a:r>
            <a:r>
              <a:rPr lang="tr-TR" dirty="0" smtClean="0">
                <a:uFillTx/>
                <a:latin typeface="AR CENA" panose="02000000000000000000" pitchFamily="2" charset="0"/>
              </a:rPr>
              <a:t>.</a:t>
            </a:r>
            <a:endParaRPr lang="tr-TR" dirty="0">
              <a:uFillTx/>
              <a:latin typeface="AR CENA" panose="02000000000000000000" pitchFamily="2" charset="0"/>
            </a:endParaRPr>
          </a:p>
        </p:txBody>
      </p:sp>
      <p:pic>
        <p:nvPicPr>
          <p:cNvPr id="5" name="Picture 4"/>
          <p:cNvPicPr>
            <a:picLocks noChangeAspect="1"/>
          </p:cNvPicPr>
          <p:nvPr/>
        </p:nvPicPr>
        <p:blipFill>
          <a:blip r:embed="rId2" cstate="print"/>
          <a:stretch>
            <a:fillRect/>
          </a:stretch>
        </p:blipFill>
        <p:spPr>
          <a:xfrm>
            <a:off x="5125494" y="1825625"/>
            <a:ext cx="3371850" cy="405834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err="1">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Photodynamic</a:t>
            </a:r>
            <a:r>
              <a:rPr lang="tr-TR" sz="4000"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a:t>
            </a:r>
            <a:r>
              <a:rPr lang="tr-TR" sz="4000" b="1" dirty="0" err="1"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T</a:t>
            </a:r>
            <a:r>
              <a:rPr lang="tr-TR" sz="4000" b="1" dirty="0" err="1"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herapy</a:t>
            </a:r>
            <a:r>
              <a:rPr lang="tr-TR" sz="4000"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a:t>
            </a:r>
            <a:r>
              <a:rPr lang="tr-TR" sz="4000"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(PDT)</a:t>
            </a:r>
            <a:endParaRPr lang="tr-TR" sz="4000"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endParaRPr>
          </a:p>
        </p:txBody>
      </p:sp>
      <p:sp>
        <p:nvSpPr>
          <p:cNvPr id="3" name="Content Placeholder 2"/>
          <p:cNvSpPr>
            <a:spLocks noGrp="1"/>
          </p:cNvSpPr>
          <p:nvPr>
            <p:ph idx="1"/>
          </p:nvPr>
        </p:nvSpPr>
        <p:spPr>
          <a:xfrm>
            <a:off x="4851779" y="1661852"/>
            <a:ext cx="3684896" cy="4351338"/>
          </a:xfrm>
        </p:spPr>
        <p:txBody>
          <a:bodyPr>
            <a:normAutofit fontScale="85000" lnSpcReduction="20000"/>
          </a:bodyPr>
          <a:lstStyle/>
          <a:p>
            <a:pPr algn="just"/>
            <a:r>
              <a:rPr lang="tr-TR" dirty="0">
                <a:uFillTx/>
                <a:latin typeface="AR CENA" panose="02000000000000000000" pitchFamily="2" charset="0"/>
              </a:rPr>
              <a:t>One of the major advances in minimally invasive therapies for cancer is photodynamic therapy (PDT). First discovered in the early 1900s, it is now an approved cancer treatment for various superficial malignancies, including basal cell carcinoma, oral, oesophageal and lung cancers.  It is based on the targeted localised destruction of diseased tissues via the generation of cytotoxic singlet oxygen</a:t>
            </a:r>
          </a:p>
        </p:txBody>
      </p:sp>
      <p:pic>
        <p:nvPicPr>
          <p:cNvPr id="5" name="Picture 4"/>
          <p:cNvPicPr>
            <a:picLocks noChangeAspect="1"/>
          </p:cNvPicPr>
          <p:nvPr/>
        </p:nvPicPr>
        <p:blipFill rotWithShape="1">
          <a:blip r:embed="rId2" cstate="print"/>
          <a:srcRect t="13559"/>
          <a:stretch/>
        </p:blipFill>
        <p:spPr>
          <a:xfrm>
            <a:off x="952464" y="1746913"/>
            <a:ext cx="3493294" cy="3761309"/>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Micro-organism </a:t>
            </a:r>
            <a:r>
              <a:rPr lang="tr-TR" b="1" dirty="0" err="1">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and</a:t>
            </a:r>
            <a:r>
              <a:rPr lang="tr-TR"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a:t>
            </a:r>
            <a:r>
              <a:rPr lang="tr-TR" b="1" dirty="0" err="1"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Toxin</a:t>
            </a:r>
            <a:r>
              <a:rPr lang="tr-TR"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a:t>
            </a:r>
            <a:r>
              <a:rPr lang="tr-TR" b="1"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D</a:t>
            </a:r>
            <a:r>
              <a:rPr lang="tr-TR" b="1" dirty="0" err="1"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etection</a:t>
            </a:r>
            <a:endParaRPr lang="tr-TR"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endParaRPr>
          </a:p>
        </p:txBody>
      </p:sp>
      <p:sp>
        <p:nvSpPr>
          <p:cNvPr id="3" name="Content Placeholder 2"/>
          <p:cNvSpPr>
            <a:spLocks noGrp="1"/>
          </p:cNvSpPr>
          <p:nvPr>
            <p:ph idx="1"/>
          </p:nvPr>
        </p:nvSpPr>
        <p:spPr>
          <a:xfrm>
            <a:off x="628650" y="1825625"/>
            <a:ext cx="3717013" cy="4351338"/>
          </a:xfrm>
        </p:spPr>
        <p:txBody>
          <a:bodyPr anchor="t">
            <a:normAutofit lnSpcReduction="10000"/>
          </a:bodyPr>
          <a:lstStyle/>
          <a:p>
            <a:pPr algn="l"/>
            <a:r>
              <a:rPr dirty="0">
                <a:uFillTx/>
                <a:latin typeface="AR CENA" panose="02000000000000000000" pitchFamily="2" charset="0"/>
              </a:rPr>
              <a:t>Using the concept of multiplexed imaging, different food- borne pathogenic bacteria have been simultaneously detected at low concentrations of 10􏰚3 </a:t>
            </a:r>
            <a:r>
              <a:rPr dirty="0" err="1">
                <a:uFillTx/>
                <a:latin typeface="AR CENA" panose="02000000000000000000" pitchFamily="2" charset="0"/>
              </a:rPr>
              <a:t>cfu</a:t>
            </a:r>
            <a:r>
              <a:rPr dirty="0">
                <a:uFillTx/>
                <a:latin typeface="AR CENA" panose="02000000000000000000" pitchFamily="2" charset="0"/>
              </a:rPr>
              <a:t>/ml within 2 h by using antibody-conjugated QDs and magnetic </a:t>
            </a:r>
            <a:r>
              <a:rPr dirty="0" err="1">
                <a:uFillTx/>
                <a:latin typeface="AR CENA" panose="02000000000000000000" pitchFamily="2" charset="0"/>
              </a:rPr>
              <a:t>microparticles</a:t>
            </a:r>
            <a:r>
              <a:rPr dirty="0">
                <a:uFillTx/>
                <a:latin typeface="AR CENA" panose="02000000000000000000" pitchFamily="2" charset="0"/>
              </a:rPr>
              <a:t> .</a:t>
            </a:r>
            <a:endParaRPr lang="tr-TR" dirty="0">
              <a:uFillTx/>
              <a:latin typeface="AR CENA" panose="02000000000000000000" pitchFamily="2" charset="0"/>
            </a:endParaRPr>
          </a:p>
        </p:txBody>
      </p:sp>
      <p:pic>
        <p:nvPicPr>
          <p:cNvPr id="4" name="4294967295 Resim"/>
          <p:cNvPicPr/>
          <p:nvPr/>
        </p:nvPicPr>
        <p:blipFill>
          <a:blip r:embed="rId2" cstate="print"/>
          <a:stretch>
            <a:fillRect/>
          </a:stretch>
        </p:blipFill>
        <p:spPr>
          <a:xfrm>
            <a:off x="4608214" y="1767952"/>
            <a:ext cx="3331674" cy="3858023"/>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89" y="328913"/>
            <a:ext cx="7886700" cy="1325563"/>
          </a:xfrm>
        </p:spPr>
        <p:txBody>
          <a:bodyPr/>
          <a:lstStyle/>
          <a:p>
            <a:r>
              <a:rPr lang="tr-TR" b="1" dirty="0" err="1"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Limitations</a:t>
            </a:r>
            <a:r>
              <a:rPr lang="tr-TR"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 !!</a:t>
            </a:r>
            <a:endParaRPr lang="tr-TR"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endParaRPr>
          </a:p>
        </p:txBody>
      </p:sp>
      <p:sp>
        <p:nvSpPr>
          <p:cNvPr id="3" name="Content Placeholder 2"/>
          <p:cNvSpPr>
            <a:spLocks noGrp="1"/>
          </p:cNvSpPr>
          <p:nvPr>
            <p:ph idx="1"/>
          </p:nvPr>
        </p:nvSpPr>
        <p:spPr>
          <a:xfrm>
            <a:off x="571153" y="1470783"/>
            <a:ext cx="7969439" cy="2132226"/>
          </a:xfrm>
        </p:spPr>
        <p:txBody>
          <a:bodyPr>
            <a:normAutofit fontScale="85000" lnSpcReduction="10000"/>
          </a:bodyPr>
          <a:lstStyle/>
          <a:p>
            <a:r>
              <a:rPr dirty="0" err="1">
                <a:uFillTx/>
                <a:latin typeface="AR CENA" panose="02000000000000000000" pitchFamily="2" charset="0"/>
              </a:rPr>
              <a:t>Characterisation</a:t>
            </a:r>
            <a:r>
              <a:rPr dirty="0">
                <a:uFillTx/>
                <a:latin typeface="AR CENA" panose="02000000000000000000" pitchFamily="2" charset="0"/>
              </a:rPr>
              <a:t> of in vitro and in vivo toxicity of QDs has been a daunting task due to the complex nature of these nanomaterials. Over the years, a number of studies have emerged with conflicting results, which makes it difficult to evaluate, </a:t>
            </a:r>
            <a:r>
              <a:rPr dirty="0" err="1">
                <a:uFillTx/>
                <a:latin typeface="AR CENA" panose="02000000000000000000" pitchFamily="2" charset="0"/>
              </a:rPr>
              <a:t>generalise</a:t>
            </a:r>
            <a:r>
              <a:rPr dirty="0">
                <a:uFillTx/>
                <a:latin typeface="AR CENA" panose="02000000000000000000" pitchFamily="2" charset="0"/>
              </a:rPr>
              <a:t> and predict the important aspects of toxicity. Most research is based on in vitro cytotoxicity, which involves exposure to very high doses</a:t>
            </a:r>
            <a:r>
              <a:rPr dirty="0" smtClean="0">
                <a:uFillTx/>
                <a:latin typeface="AR CENA" panose="02000000000000000000" pitchFamily="2" charset="0"/>
              </a:rPr>
              <a:t>.</a:t>
            </a:r>
            <a:endParaRPr lang="tr-TR" dirty="0" smtClean="0">
              <a:uFillTx/>
              <a:latin typeface="AR CENA" panose="02000000000000000000" pitchFamily="2" charset="0"/>
            </a:endParaRPr>
          </a:p>
          <a:p>
            <a:endParaRPr lang="tr-TR" dirty="0">
              <a:uFillTx/>
              <a:latin typeface="AR CENA" panose="02000000000000000000" pitchFamily="2" charset="0"/>
            </a:endParaRPr>
          </a:p>
        </p:txBody>
      </p:sp>
      <p:sp>
        <p:nvSpPr>
          <p:cNvPr id="4" name="4294967295 Şekil"/>
          <p:cNvSpPr txBox="1">
            <a:spLocks/>
          </p:cNvSpPr>
          <p:nvPr/>
        </p:nvSpPr>
        <p:spPr>
          <a:xfrm>
            <a:off x="646756" y="3950466"/>
            <a:ext cx="7818233" cy="249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dirty="0" smtClean="0">
                <a:latin typeface="AR CENA" panose="02000000000000000000" pitchFamily="2" charset="0"/>
              </a:rPr>
              <a:t>Other limitations to the QD application are based on </a:t>
            </a:r>
            <a:r>
              <a:rPr lang="en-US" dirty="0" err="1" smtClean="0">
                <a:latin typeface="AR CENA" panose="02000000000000000000" pitchFamily="2" charset="0"/>
              </a:rPr>
              <a:t>photophysical</a:t>
            </a:r>
            <a:r>
              <a:rPr lang="en-US" dirty="0" smtClean="0">
                <a:latin typeface="AR CENA" panose="02000000000000000000" pitchFamily="2" charset="0"/>
              </a:rPr>
              <a:t> properties like blinking and </a:t>
            </a:r>
            <a:r>
              <a:rPr lang="en-US" dirty="0" err="1" smtClean="0">
                <a:latin typeface="AR CENA" panose="02000000000000000000" pitchFamily="2" charset="0"/>
              </a:rPr>
              <a:t>photobrigh</a:t>
            </a:r>
            <a:r>
              <a:rPr lang="en-US" dirty="0" smtClean="0">
                <a:latin typeface="AR CENA" panose="02000000000000000000" pitchFamily="2" charset="0"/>
              </a:rPr>
              <a:t>- </a:t>
            </a:r>
            <a:r>
              <a:rPr lang="en-US" dirty="0" err="1" smtClean="0">
                <a:latin typeface="AR CENA" panose="02000000000000000000" pitchFamily="2" charset="0"/>
              </a:rPr>
              <a:t>tening</a:t>
            </a:r>
            <a:r>
              <a:rPr lang="en-US" dirty="0" smtClean="0">
                <a:latin typeface="AR CENA" panose="02000000000000000000" pitchFamily="2" charset="0"/>
              </a:rPr>
              <a:t>. Blinking occurs when the QD rapidly alternates between an emitting and non-emitting state. This may cause problems in single-molecule imaging or tracking. </a:t>
            </a:r>
            <a:r>
              <a:rPr lang="en-US" dirty="0" err="1" smtClean="0">
                <a:latin typeface="AR CENA" panose="02000000000000000000" pitchFamily="2" charset="0"/>
              </a:rPr>
              <a:t>Photobrightening</a:t>
            </a:r>
            <a:r>
              <a:rPr lang="en-US" dirty="0" smtClean="0">
                <a:latin typeface="AR CENA" panose="02000000000000000000" pitchFamily="2" charset="0"/>
              </a:rPr>
              <a:t> on the other hand, is the increase in the intensity of fluorescence of the QD on excitation.</a:t>
            </a:r>
            <a:endParaRPr lang="en-US" dirty="0">
              <a:latin typeface="AR CENA" panose="02000000000000000000"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294967295 İçerik Yer Tutucusu"/>
          <p:cNvSpPr>
            <a:spLocks noGrp="1"/>
          </p:cNvSpPr>
          <p:nvPr>
            <p:ph type="title"/>
          </p:nvPr>
        </p:nvSpPr>
        <p:spPr/>
        <p:txBody>
          <a:bodyPr/>
          <a:lstStyle/>
          <a:p>
            <a:r>
              <a:rPr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Future </a:t>
            </a:r>
            <a:r>
              <a:rPr b="1" dirty="0" smtClean="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rPr>
              <a:t>Perspective</a:t>
            </a:r>
            <a:endParaRPr b="1" dirty="0">
              <a:solidFill>
                <a:schemeClr val="accent1">
                  <a:lumMod val="75000"/>
                </a:schemeClr>
              </a:solidFill>
              <a:effectLst>
                <a:outerShdw blurRad="38100" dist="38100" dir="2700000" algn="tl">
                  <a:srgbClr val="000000">
                    <a:alpha val="43137"/>
                  </a:srgbClr>
                </a:outerShdw>
              </a:effectLst>
              <a:uFillTx/>
              <a:latin typeface="AR CENA" panose="02000000000000000000" pitchFamily="2" charset="0"/>
            </a:endParaRPr>
          </a:p>
        </p:txBody>
      </p:sp>
      <p:sp>
        <p:nvSpPr>
          <p:cNvPr id="3" name="4294967295 Şekil"/>
          <p:cNvSpPr>
            <a:spLocks noGrp="1"/>
          </p:cNvSpPr>
          <p:nvPr>
            <p:ph idx="1"/>
          </p:nvPr>
        </p:nvSpPr>
        <p:spPr/>
        <p:txBody>
          <a:bodyPr/>
          <a:lstStyle/>
          <a:p>
            <a:r>
              <a:rPr dirty="0">
                <a:uFillTx/>
                <a:latin typeface="AR CENA" panose="02000000000000000000" pitchFamily="2" charset="0"/>
              </a:rPr>
              <a:t>QD’s have found vast application in biological and biomedical research as the next generation fluorescent probes. They are a powerful tool for illuminating many of the mysteries that encompass signal transduction pathways and biomolecular interaction within cells. Through extrapolating their properties for </a:t>
            </a:r>
            <a:r>
              <a:rPr i="1" dirty="0">
                <a:uFillTx/>
                <a:latin typeface="AR CENA" panose="02000000000000000000" pitchFamily="2" charset="0"/>
              </a:rPr>
              <a:t>in vivo </a:t>
            </a:r>
            <a:r>
              <a:rPr i="0" dirty="0">
                <a:uFillTx/>
                <a:latin typeface="AR CENA" panose="02000000000000000000" pitchFamily="2" charset="0"/>
              </a:rPr>
              <a:t>molecular and cellular imagining. QD’s have a potential to lead to major advances in nanomedicine. They can </a:t>
            </a:r>
            <a:r>
              <a:rPr i="0" dirty="0" err="1">
                <a:uFillTx/>
                <a:latin typeface="AR CENA" panose="02000000000000000000" pitchFamily="2" charset="0"/>
              </a:rPr>
              <a:t>revolutuinise</a:t>
            </a:r>
            <a:r>
              <a:rPr i="0" dirty="0">
                <a:uFillTx/>
                <a:latin typeface="AR CENA" panose="02000000000000000000" pitchFamily="2" charset="0"/>
              </a:rPr>
              <a:t> cancer diagnosis and </a:t>
            </a:r>
            <a:r>
              <a:rPr i="0" dirty="0" err="1">
                <a:uFillTx/>
                <a:latin typeface="AR CENA" panose="02000000000000000000" pitchFamily="2" charset="0"/>
              </a:rPr>
              <a:t>threapy</a:t>
            </a:r>
            <a:r>
              <a:rPr i="0" dirty="0">
                <a:uFillTx/>
                <a:latin typeface="AR CENA" panose="02000000000000000000" pitchFamily="2" charset="0"/>
              </a:rPr>
              <a:t> through early pre-symptomatic diagnosis and image-guided drug delivery of chemotherapeutic agents.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8800"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THANKS</a:t>
            </a:r>
          </a:p>
          <a:p>
            <a:pPr marL="0" indent="0" algn="ctr">
              <a:buNone/>
            </a:pPr>
            <a:r>
              <a:rPr lang="tr-TR" sz="8800"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FOR LISTENING </a:t>
            </a:r>
            <a:r>
              <a:rPr lang="tr-TR" sz="8800"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sym typeface="Wingdings" panose="05000000000000000000" pitchFamily="2" charset="2"/>
              </a:rPr>
              <a:t></a:t>
            </a:r>
            <a:endParaRPr lang="tr-TR" sz="8800"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xmlns="" val="23989111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0605" y="902094"/>
            <a:ext cx="8229600" cy="790229"/>
          </a:xfrm>
        </p:spPr>
        <p:txBody>
          <a:bodyPr>
            <a:noAutofit/>
          </a:bodyPr>
          <a:lstStyle/>
          <a:p>
            <a:r>
              <a:rPr lang="tr-TR"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IN VITRO IMAGING - </a:t>
            </a:r>
            <a:r>
              <a:rPr lang="tr-TR" dirty="0">
                <a:solidFill>
                  <a:schemeClr val="accent1">
                    <a:lumMod val="75000"/>
                  </a:schemeClr>
                </a:solidFill>
                <a:latin typeface="AR CENA" panose="02000000000000000000" pitchFamily="2" charset="0"/>
              </a:rPr>
              <a:t>FIXED CELLS</a:t>
            </a:r>
            <a: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r>
            <a:b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br>
            <a:r>
              <a:rPr lang="tr-TR" dirty="0" smtClean="0">
                <a:solidFill>
                  <a:schemeClr val="accent1">
                    <a:lumMod val="75000"/>
                  </a:schemeClr>
                </a:solidFill>
                <a:latin typeface="AR CENA" panose="02000000000000000000" pitchFamily="2" charset="0"/>
              </a:rPr>
              <a:t> </a:t>
            </a:r>
            <a:endParaRPr lang="tr-TR"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p:txBody>
      </p:sp>
      <p:sp>
        <p:nvSpPr>
          <p:cNvPr id="3" name="İçerik Yer Tutucusu 2"/>
          <p:cNvSpPr>
            <a:spLocks noGrp="1"/>
          </p:cNvSpPr>
          <p:nvPr>
            <p:ph idx="1"/>
          </p:nvPr>
        </p:nvSpPr>
        <p:spPr/>
        <p:txBody>
          <a:bodyPr>
            <a:normAutofit/>
          </a:bodyPr>
          <a:lstStyle/>
          <a:p>
            <a:r>
              <a:rPr lang="en-US" b="1" i="1" dirty="0">
                <a:solidFill>
                  <a:schemeClr val="accent1">
                    <a:lumMod val="75000"/>
                  </a:schemeClr>
                </a:solidFill>
                <a:latin typeface="AR CENA" panose="02000000000000000000" pitchFamily="2" charset="0"/>
              </a:rPr>
              <a:t>Immunohistochemistry (</a:t>
            </a:r>
            <a:r>
              <a:rPr lang="en-US" b="1" i="1" dirty="0" smtClean="0">
                <a:solidFill>
                  <a:schemeClr val="accent1">
                    <a:lumMod val="75000"/>
                  </a:schemeClr>
                </a:solidFill>
                <a:latin typeface="AR CENA" panose="02000000000000000000" pitchFamily="2" charset="0"/>
              </a:rPr>
              <a:t>IHC)</a:t>
            </a:r>
            <a:r>
              <a:rPr lang="tr-TR" b="1" i="1" dirty="0" smtClean="0">
                <a:solidFill>
                  <a:schemeClr val="accent1">
                    <a:lumMod val="75000"/>
                  </a:schemeClr>
                </a:solidFill>
                <a:latin typeface="AR CENA" panose="02000000000000000000" pitchFamily="2" charset="0"/>
              </a:rPr>
              <a:t> </a:t>
            </a:r>
            <a:r>
              <a:rPr lang="en-US" dirty="0" smtClean="0">
                <a:effectLst>
                  <a:outerShdw blurRad="38100" dist="38100" dir="2700000" algn="tl">
                    <a:srgbClr val="000000">
                      <a:alpha val="43137"/>
                    </a:srgbClr>
                  </a:outerShdw>
                </a:effectLst>
                <a:latin typeface="AR CENA" panose="02000000000000000000" pitchFamily="2" charset="0"/>
              </a:rPr>
              <a:t>is </a:t>
            </a:r>
            <a:r>
              <a:rPr lang="en-US" dirty="0">
                <a:effectLst>
                  <a:outerShdw blurRad="38100" dist="38100" dir="2700000" algn="tl">
                    <a:srgbClr val="000000">
                      <a:alpha val="43137"/>
                    </a:srgbClr>
                  </a:outerShdw>
                </a:effectLst>
                <a:latin typeface="AR CENA" panose="02000000000000000000" pitchFamily="2" charset="0"/>
              </a:rPr>
              <a:t>an important application of monoclonal as well as polyclonal antibodies to determine the tissue distribution of an antigen of interest in health and disease. IHC is widely used for diagnosis of cancers; specific tumor antigens are expressed de novo or up-regulated in certain cancers</a:t>
            </a:r>
            <a:r>
              <a:rPr lang="en-US" dirty="0" smtClean="0">
                <a:latin typeface="AR CENA" panose="02000000000000000000" pitchFamily="2" charset="0"/>
              </a:rPr>
              <a:t>.</a:t>
            </a:r>
            <a:endParaRPr lang="tr-TR" dirty="0" smtClean="0">
              <a:latin typeface="AR CENA" panose="02000000000000000000" pitchFamily="2" charset="0"/>
            </a:endParaRPr>
          </a:p>
          <a:p>
            <a:pPr algn="ctr"/>
            <a:endParaRPr lang="tr-TR" sz="2000"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322119" y="3639826"/>
            <a:ext cx="6359498" cy="2946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94489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00192" y="443806"/>
            <a:ext cx="2386608" cy="5577483"/>
          </a:xfrm>
        </p:spPr>
        <p:txBody>
          <a:bodyPr>
            <a:noAutofit/>
          </a:bodyPr>
          <a:lstStyle/>
          <a:p>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Fixed</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cell</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imaging</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and</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simultaneous</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detection</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of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multiple</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cellular</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targets</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using</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QD </a:t>
            </a:r>
            <a:r>
              <a:rPr lang="tr-TR" sz="1600"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conjugates</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endParaRPr lang="tr-TR" sz="1600"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a:p>
            <a:pPr marL="0" indent="0">
              <a:buNone/>
            </a:pPr>
            <a:endParaRPr lang="tr-TR" sz="1600" dirty="0" smtClean="0">
              <a:effectLst>
                <a:outerShdw blurRad="38100" dist="38100" dir="2700000" algn="tl">
                  <a:srgbClr val="000000">
                    <a:alpha val="43137"/>
                  </a:srgbClr>
                </a:outerShdw>
              </a:effectLst>
              <a:latin typeface="AR CENA" panose="02000000000000000000" pitchFamily="2" charset="0"/>
            </a:endParaRPr>
          </a:p>
          <a:p>
            <a:r>
              <a:rPr lang="tr-TR" sz="1600"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A) </a:t>
            </a:r>
            <a:r>
              <a:rPr lang="tr-TR" sz="1600" dirty="0" err="1">
                <a:effectLst>
                  <a:outerShdw blurRad="38100" dist="38100" dir="2700000" algn="tl">
                    <a:srgbClr val="000000">
                      <a:alpha val="43137"/>
                    </a:srgbClr>
                  </a:outerShdw>
                </a:effectLst>
                <a:latin typeface="AR CENA" panose="02000000000000000000" pitchFamily="2" charset="0"/>
              </a:rPr>
              <a:t>Nuclear</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antigens</a:t>
            </a:r>
            <a:r>
              <a:rPr lang="tr-TR" sz="1600" dirty="0">
                <a:effectLst>
                  <a:outerShdw blurRad="38100" dist="38100" dir="2700000" algn="tl">
                    <a:srgbClr val="000000">
                      <a:alpha val="43137"/>
                    </a:srgbClr>
                  </a:outerShdw>
                </a:effectLst>
                <a:latin typeface="AR CENA" panose="02000000000000000000" pitchFamily="2" charset="0"/>
              </a:rPr>
              <a:t> in </a:t>
            </a:r>
            <a:r>
              <a:rPr lang="tr-TR" sz="1600" dirty="0" err="1">
                <a:effectLst>
                  <a:outerShdw blurRad="38100" dist="38100" dir="2700000" algn="tl">
                    <a:srgbClr val="000000">
                      <a:alpha val="43137"/>
                    </a:srgbClr>
                  </a:outerShdw>
                </a:effectLst>
                <a:latin typeface="AR CENA" panose="02000000000000000000" pitchFamily="2" charset="0"/>
              </a:rPr>
              <a:t>the</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nuclei</a:t>
            </a:r>
            <a:r>
              <a:rPr lang="tr-TR" sz="1600" dirty="0">
                <a:effectLst>
                  <a:outerShdw blurRad="38100" dist="38100" dir="2700000" algn="tl">
                    <a:srgbClr val="000000">
                      <a:alpha val="43137"/>
                    </a:srgbClr>
                  </a:outerShdw>
                </a:effectLst>
                <a:latin typeface="AR CENA" panose="02000000000000000000" pitchFamily="2" charset="0"/>
              </a:rPr>
              <a:t> of </a:t>
            </a:r>
            <a:r>
              <a:rPr lang="tr-TR" sz="1600" dirty="0" err="1">
                <a:effectLst>
                  <a:outerShdw blurRad="38100" dist="38100" dir="2700000" algn="tl">
                    <a:srgbClr val="000000">
                      <a:alpha val="43137"/>
                    </a:srgbClr>
                  </a:outerShdw>
                </a:effectLst>
                <a:latin typeface="AR CENA" panose="02000000000000000000" pitchFamily="2" charset="0"/>
              </a:rPr>
              <a:t>human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epithelial</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cells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labelled</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with</a:t>
            </a:r>
            <a:r>
              <a:rPr lang="tr-TR" sz="1600" dirty="0">
                <a:effectLst>
                  <a:outerShdw blurRad="38100" dist="38100" dir="2700000" algn="tl">
                    <a:srgbClr val="000000">
                      <a:alpha val="43137"/>
                    </a:srgbClr>
                  </a:outerShdw>
                </a:effectLst>
                <a:latin typeface="AR CENA" panose="02000000000000000000" pitchFamily="2" charset="0"/>
              </a:rPr>
              <a:t> ANA, anti-</a:t>
            </a:r>
            <a:r>
              <a:rPr lang="tr-TR" sz="1600" dirty="0" err="1">
                <a:effectLst>
                  <a:outerShdw blurRad="38100" dist="38100" dir="2700000" algn="tl">
                    <a:srgbClr val="000000">
                      <a:alpha val="43137"/>
                    </a:srgbClr>
                  </a:outerShdw>
                </a:effectLst>
                <a:latin typeface="AR CENA" panose="02000000000000000000" pitchFamily="2" charset="0"/>
              </a:rPr>
              <a:t>human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IgG-biotin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and</a:t>
            </a:r>
            <a:r>
              <a:rPr lang="tr-TR" sz="1600" dirty="0">
                <a:effectLst>
                  <a:outerShdw blurRad="38100" dist="38100" dir="2700000" algn="tl">
                    <a:srgbClr val="000000">
                      <a:alpha val="43137"/>
                    </a:srgbClr>
                  </a:outerShdw>
                </a:effectLst>
                <a:latin typeface="AR CENA" panose="02000000000000000000" pitchFamily="2" charset="0"/>
              </a:rPr>
              <a:t> QD 630-streptavidin. </a:t>
            </a:r>
            <a:endParaRPr lang="tr-TR" sz="1600" dirty="0" smtClean="0">
              <a:effectLst>
                <a:outerShdw blurRad="38100" dist="38100" dir="2700000" algn="tl">
                  <a:srgbClr val="000000">
                    <a:alpha val="43137"/>
                  </a:srgbClr>
                </a:outerShdw>
              </a:effectLst>
              <a:latin typeface="AR CENA" panose="02000000000000000000" pitchFamily="2" charset="0"/>
            </a:endParaRPr>
          </a:p>
          <a:p>
            <a:r>
              <a:rPr lang="tr-TR" sz="1600"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B) </a:t>
            </a:r>
            <a:r>
              <a:rPr lang="tr-TR" sz="1600" dirty="0" err="1">
                <a:effectLst>
                  <a:outerShdw blurRad="38100" dist="38100" dir="2700000" algn="tl">
                    <a:srgbClr val="000000">
                      <a:alpha val="43137"/>
                    </a:srgbClr>
                  </a:outerShdw>
                </a:effectLst>
                <a:latin typeface="AR CENA" panose="02000000000000000000" pitchFamily="2" charset="0"/>
              </a:rPr>
              <a:t>When</a:t>
            </a:r>
            <a:r>
              <a:rPr lang="tr-TR" sz="1600" dirty="0">
                <a:effectLst>
                  <a:outerShdw blurRad="38100" dist="38100" dir="2700000" algn="tl">
                    <a:srgbClr val="000000">
                      <a:alpha val="43137"/>
                    </a:srgbClr>
                  </a:outerShdw>
                </a:effectLst>
                <a:latin typeface="AR CENA" panose="02000000000000000000" pitchFamily="2" charset="0"/>
              </a:rPr>
              <a:t> normal </a:t>
            </a:r>
            <a:r>
              <a:rPr lang="tr-TR" sz="1600" dirty="0" err="1">
                <a:effectLst>
                  <a:outerShdw blurRad="38100" dist="38100" dir="2700000" algn="tl">
                    <a:srgbClr val="000000">
                      <a:alpha val="43137"/>
                    </a:srgbClr>
                  </a:outerShdw>
                </a:effectLst>
                <a:latin typeface="AR CENA" panose="02000000000000000000" pitchFamily="2" charset="0"/>
              </a:rPr>
              <a:t>human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IgGs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were</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used</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no</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detectable</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stain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was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observed</a:t>
            </a:r>
            <a:r>
              <a:rPr lang="tr-TR" sz="1600" dirty="0">
                <a:effectLst>
                  <a:outerShdw blurRad="38100" dist="38100" dir="2700000" algn="tl">
                    <a:srgbClr val="000000">
                      <a:alpha val="43137"/>
                    </a:srgbClr>
                  </a:outerShdw>
                </a:effectLst>
                <a:latin typeface="AR CENA" panose="02000000000000000000" pitchFamily="2" charset="0"/>
              </a:rPr>
              <a:t>. </a:t>
            </a:r>
            <a:endParaRPr lang="tr-TR" sz="1600" dirty="0" smtClean="0">
              <a:effectLst>
                <a:outerShdw blurRad="38100" dist="38100" dir="2700000" algn="tl">
                  <a:srgbClr val="000000">
                    <a:alpha val="43137"/>
                  </a:srgbClr>
                </a:outerShdw>
              </a:effectLst>
              <a:latin typeface="AR CENA" panose="02000000000000000000" pitchFamily="2" charset="0"/>
            </a:endParaRPr>
          </a:p>
          <a:p>
            <a:r>
              <a:rPr lang="tr-TR" sz="1600"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C) </a:t>
            </a:r>
            <a:r>
              <a:rPr lang="tr-TR" sz="1600" dirty="0" err="1">
                <a:effectLst>
                  <a:outerShdw blurRad="38100" dist="38100" dir="2700000" algn="tl">
                    <a:srgbClr val="000000">
                      <a:alpha val="43137"/>
                    </a:srgbClr>
                  </a:outerShdw>
                </a:effectLst>
                <a:latin typeface="AR CENA" panose="02000000000000000000" pitchFamily="2" charset="0"/>
              </a:rPr>
              <a:t>Simultaneous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labelling</a:t>
            </a:r>
            <a:r>
              <a:rPr lang="tr-TR" sz="1600" dirty="0">
                <a:effectLst>
                  <a:outerShdw blurRad="38100" dist="38100" dir="2700000" algn="tl">
                    <a:srgbClr val="000000">
                      <a:alpha val="43137"/>
                    </a:srgbClr>
                  </a:outerShdw>
                </a:effectLst>
                <a:latin typeface="AR CENA" panose="02000000000000000000" pitchFamily="2" charset="0"/>
              </a:rPr>
              <a:t> of </a:t>
            </a:r>
            <a:r>
              <a:rPr lang="tr-TR" sz="1600" dirty="0" err="1">
                <a:effectLst>
                  <a:outerShdw blurRad="38100" dist="38100" dir="2700000" algn="tl">
                    <a:srgbClr val="000000">
                      <a:alpha val="43137"/>
                    </a:srgbClr>
                  </a:outerShdw>
                </a:effectLst>
                <a:latin typeface="AR CENA" panose="02000000000000000000" pitchFamily="2" charset="0"/>
              </a:rPr>
              <a:t>nuclear</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antigens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red</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and</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microtubules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green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using</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different</a:t>
            </a:r>
            <a:r>
              <a:rPr lang="tr-TR" sz="1600" dirty="0">
                <a:effectLst>
                  <a:outerShdw blurRad="38100" dist="38100" dir="2700000" algn="tl">
                    <a:srgbClr val="000000">
                      <a:alpha val="43137"/>
                    </a:srgbClr>
                  </a:outerShdw>
                </a:effectLst>
                <a:latin typeface="AR CENA" panose="02000000000000000000" pitchFamily="2" charset="0"/>
              </a:rPr>
              <a:t> QD </a:t>
            </a:r>
            <a:r>
              <a:rPr lang="tr-TR" sz="1600" dirty="0" err="1">
                <a:effectLst>
                  <a:outerShdw blurRad="38100" dist="38100" dir="2700000" algn="tl">
                    <a:srgbClr val="000000">
                      <a:alpha val="43137"/>
                    </a:srgbClr>
                  </a:outerShdw>
                </a:effectLst>
                <a:latin typeface="AR CENA" panose="02000000000000000000" pitchFamily="2" charset="0"/>
              </a:rPr>
              <a:t>conjugates</a:t>
            </a:r>
            <a:r>
              <a:rPr lang="tr-TR" sz="1600" dirty="0">
                <a:effectLst>
                  <a:outerShdw blurRad="38100" dist="38100" dir="2700000" algn="tl">
                    <a:srgbClr val="000000">
                      <a:alpha val="43137"/>
                    </a:srgbClr>
                  </a:outerShdw>
                </a:effectLst>
                <a:latin typeface="AR CENA" panose="02000000000000000000" pitchFamily="2" charset="0"/>
              </a:rPr>
              <a:t> in a 3T3 </a:t>
            </a:r>
            <a:r>
              <a:rPr lang="tr-TR" sz="1600" dirty="0" err="1">
                <a:effectLst>
                  <a:outerShdw blurRad="38100" dist="38100" dir="2700000" algn="tl">
                    <a:srgbClr val="000000">
                      <a:alpha val="43137"/>
                    </a:srgbClr>
                  </a:outerShdw>
                </a:effectLst>
                <a:latin typeface="AR CENA" panose="02000000000000000000" pitchFamily="2" charset="0"/>
              </a:rPr>
              <a:t>cell</a:t>
            </a:r>
            <a:r>
              <a:rPr lang="tr-TR" sz="1600" dirty="0">
                <a:effectLst>
                  <a:outerShdw blurRad="38100" dist="38100" dir="2700000" algn="tl">
                    <a:srgbClr val="000000">
                      <a:alpha val="43137"/>
                    </a:srgbClr>
                  </a:outerShdw>
                </a:effectLst>
                <a:latin typeface="AR CENA" panose="02000000000000000000" pitchFamily="2" charset="0"/>
              </a:rPr>
              <a:t>. </a:t>
            </a:r>
            <a:endParaRPr lang="tr-TR" sz="1600" dirty="0" smtClean="0">
              <a:effectLst>
                <a:outerShdw blurRad="38100" dist="38100" dir="2700000" algn="tl">
                  <a:srgbClr val="000000">
                    <a:alpha val="43137"/>
                  </a:srgbClr>
                </a:outerShdw>
              </a:effectLst>
              <a:latin typeface="AR CENA" panose="02000000000000000000" pitchFamily="2" charset="0"/>
            </a:endParaRPr>
          </a:p>
          <a:p>
            <a:r>
              <a:rPr lang="tr-TR" sz="1600"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a:t>
            </a:r>
            <a:r>
              <a:rPr lang="tr-TR" sz="1600"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D) </a:t>
            </a:r>
            <a:r>
              <a:rPr lang="tr-TR" sz="1600" dirty="0">
                <a:effectLst>
                  <a:outerShdw blurRad="38100" dist="38100" dir="2700000" algn="tl">
                    <a:srgbClr val="000000">
                      <a:alpha val="43137"/>
                    </a:srgbClr>
                  </a:outerShdw>
                </a:effectLst>
                <a:latin typeface="AR CENA" panose="02000000000000000000" pitchFamily="2" charset="0"/>
              </a:rPr>
              <a:t>Her2 on </a:t>
            </a:r>
            <a:r>
              <a:rPr lang="tr-TR" sz="1600" dirty="0" err="1">
                <a:effectLst>
                  <a:outerShdw blurRad="38100" dist="38100" dir="2700000" algn="tl">
                    <a:srgbClr val="000000">
                      <a:alpha val="43137"/>
                    </a:srgbClr>
                  </a:outerShdw>
                </a:effectLst>
                <a:latin typeface="AR CENA" panose="02000000000000000000" pitchFamily="2" charset="0"/>
              </a:rPr>
              <a:t>the</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surface</a:t>
            </a:r>
            <a:r>
              <a:rPr lang="tr-TR" sz="1600" dirty="0">
                <a:effectLst>
                  <a:outerShdw blurRad="38100" dist="38100" dir="2700000" algn="tl">
                    <a:srgbClr val="000000">
                      <a:alpha val="43137"/>
                    </a:srgbClr>
                  </a:outerShdw>
                </a:effectLst>
                <a:latin typeface="AR CENA" panose="02000000000000000000" pitchFamily="2" charset="0"/>
              </a:rPr>
              <a:t> of SK-BR-3 </a:t>
            </a:r>
            <a:r>
              <a:rPr lang="tr-TR" sz="1600" dirty="0" err="1">
                <a:effectLst>
                  <a:outerShdw blurRad="38100" dist="38100" dir="2700000" algn="tl">
                    <a:srgbClr val="000000">
                      <a:alpha val="43137"/>
                    </a:srgbClr>
                  </a:outerShdw>
                </a:effectLst>
                <a:latin typeface="AR CENA" panose="02000000000000000000" pitchFamily="2" charset="0"/>
              </a:rPr>
              <a:t>cells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was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stained</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green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with</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mouse</a:t>
            </a:r>
            <a:r>
              <a:rPr lang="tr-TR" sz="1600" dirty="0">
                <a:effectLst>
                  <a:outerShdw blurRad="38100" dist="38100" dir="2700000" algn="tl">
                    <a:srgbClr val="000000">
                      <a:alpha val="43137"/>
                    </a:srgbClr>
                  </a:outerShdw>
                </a:effectLst>
                <a:latin typeface="AR CENA" panose="02000000000000000000" pitchFamily="2" charset="0"/>
              </a:rPr>
              <a:t> anti-Her2 </a:t>
            </a:r>
            <a:r>
              <a:rPr lang="tr-TR" sz="1600" dirty="0" err="1">
                <a:effectLst>
                  <a:outerShdw blurRad="38100" dist="38100" dir="2700000" algn="tl">
                    <a:srgbClr val="000000">
                      <a:alpha val="43137"/>
                    </a:srgbClr>
                  </a:outerShdw>
                </a:effectLst>
                <a:latin typeface="AR CENA" panose="02000000000000000000" pitchFamily="2" charset="0"/>
              </a:rPr>
              <a:t>antibody</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and</a:t>
            </a:r>
            <a:r>
              <a:rPr lang="tr-TR" sz="1600" dirty="0">
                <a:effectLst>
                  <a:outerShdw blurRad="38100" dist="38100" dir="2700000" algn="tl">
                    <a:srgbClr val="000000">
                      <a:alpha val="43137"/>
                    </a:srgbClr>
                  </a:outerShdw>
                </a:effectLst>
                <a:latin typeface="AR CENA" panose="02000000000000000000" pitchFamily="2" charset="0"/>
              </a:rPr>
              <a:t> QD 535-IgG (</a:t>
            </a:r>
            <a:r>
              <a:rPr lang="tr-TR" sz="1600" dirty="0" err="1">
                <a:effectLst>
                  <a:outerShdw blurRad="38100" dist="38100" dir="2700000" algn="tl">
                    <a:srgbClr val="000000">
                      <a:alpha val="43137"/>
                    </a:srgbClr>
                  </a:outerShdw>
                </a:effectLst>
                <a:latin typeface="AR CENA" panose="02000000000000000000" pitchFamily="2" charset="0"/>
              </a:rPr>
              <a:t>green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Nuclear</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antigens</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were</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labelled</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with</a:t>
            </a:r>
            <a:r>
              <a:rPr lang="tr-TR" sz="1600" dirty="0">
                <a:effectLst>
                  <a:outerShdw blurRad="38100" dist="38100" dir="2700000" algn="tl">
                    <a:srgbClr val="000000">
                      <a:alpha val="43137"/>
                    </a:srgbClr>
                  </a:outerShdw>
                </a:effectLst>
                <a:latin typeface="AR CENA" panose="02000000000000000000" pitchFamily="2" charset="0"/>
              </a:rPr>
              <a:t> ANA, anti-</a:t>
            </a:r>
            <a:r>
              <a:rPr lang="tr-TR" sz="1600" dirty="0" err="1">
                <a:effectLst>
                  <a:outerShdw blurRad="38100" dist="38100" dir="2700000" algn="tl">
                    <a:srgbClr val="000000">
                      <a:alpha val="43137"/>
                    </a:srgbClr>
                  </a:outerShdw>
                </a:effectLst>
                <a:latin typeface="AR CENA" panose="02000000000000000000" pitchFamily="2" charset="0"/>
              </a:rPr>
              <a:t>human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IgG-biotin</a:t>
            </a:r>
            <a:r>
              <a:rPr lang="tr-TR" sz="1600" dirty="0">
                <a:effectLst>
                  <a:outerShdw blurRad="38100" dist="38100" dir="2700000" algn="tl">
                    <a:srgbClr val="000000">
                      <a:alpha val="43137"/>
                    </a:srgbClr>
                  </a:outerShdw>
                </a:effectLst>
                <a:latin typeface="AR CENA" panose="02000000000000000000" pitchFamily="2" charset="0"/>
              </a:rPr>
              <a:t> </a:t>
            </a:r>
            <a:r>
              <a:rPr lang="tr-TR" sz="1600" dirty="0" err="1">
                <a:effectLst>
                  <a:outerShdw blurRad="38100" dist="38100" dir="2700000" algn="tl">
                    <a:srgbClr val="000000">
                      <a:alpha val="43137"/>
                    </a:srgbClr>
                  </a:outerShdw>
                </a:effectLst>
                <a:latin typeface="AR CENA" panose="02000000000000000000" pitchFamily="2" charset="0"/>
              </a:rPr>
              <a:t>and</a:t>
            </a:r>
            <a:r>
              <a:rPr lang="tr-TR" sz="1600" dirty="0">
                <a:effectLst>
                  <a:outerShdw blurRad="38100" dist="38100" dir="2700000" algn="tl">
                    <a:srgbClr val="000000">
                      <a:alpha val="43137"/>
                    </a:srgbClr>
                  </a:outerShdw>
                </a:effectLst>
                <a:latin typeface="AR CENA" panose="02000000000000000000" pitchFamily="2" charset="0"/>
              </a:rPr>
              <a:t> QD 630-streptavidin (</a:t>
            </a:r>
            <a:r>
              <a:rPr lang="tr-TR" sz="1600" dirty="0" err="1">
                <a:effectLst>
                  <a:outerShdw blurRad="38100" dist="38100" dir="2700000" algn="tl">
                    <a:srgbClr val="000000">
                      <a:alpha val="43137"/>
                    </a:srgbClr>
                  </a:outerShdw>
                </a:effectLst>
                <a:latin typeface="AR CENA" panose="02000000000000000000" pitchFamily="2" charset="0"/>
              </a:rPr>
              <a:t>red</a:t>
            </a:r>
            <a:r>
              <a:rPr lang="tr-TR" sz="1600" dirty="0" smtClean="0">
                <a:effectLst>
                  <a:outerShdw blurRad="38100" dist="38100" dir="2700000" algn="tl">
                    <a:srgbClr val="000000">
                      <a:alpha val="43137"/>
                    </a:srgbClr>
                  </a:outerShdw>
                </a:effectLst>
                <a:latin typeface="AR CENA" panose="02000000000000000000" pitchFamily="2" charset="0"/>
              </a:rPr>
              <a:t>).</a:t>
            </a:r>
            <a:endParaRPr lang="tr-TR" sz="1600" dirty="0">
              <a:effectLst>
                <a:outerShdw blurRad="38100" dist="38100" dir="2700000" algn="tl">
                  <a:srgbClr val="000000">
                    <a:alpha val="43137"/>
                  </a:srgbClr>
                </a:outerShdw>
              </a:effectLst>
              <a:latin typeface="AR CENA" panose="02000000000000000000" pitchFamily="2" charset="0"/>
            </a:endParaRPr>
          </a:p>
        </p:txBody>
      </p:sp>
      <p:pic>
        <p:nvPicPr>
          <p:cNvPr id="3074" name="Resim 2" descr="An external file that holds a picture, illustration, etc.&#10;Object name is NANO-1-5161-g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512" y="548680"/>
            <a:ext cx="5746891" cy="547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64622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0732" y="764706"/>
            <a:ext cx="3564560" cy="4763675"/>
          </a:xfrm>
        </p:spPr>
        <p:txBody>
          <a:bodyPr>
            <a:noAutofit/>
          </a:bodyPr>
          <a:lstStyle/>
          <a:p>
            <a:pPr marL="285750" indent="-285750">
              <a:buFont typeface="Arial" panose="020B0604020202020204" pitchFamily="34" charset="0"/>
              <a:buChar char="•"/>
            </a:pP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Fluorescence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i="1" dirty="0">
                <a:solidFill>
                  <a:srgbClr val="002060"/>
                </a:solidFill>
                <a:effectLst>
                  <a:outerShdw blurRad="38100" dist="38100" dir="2700000" algn="tl">
                    <a:srgbClr val="000000">
                      <a:alpha val="43137"/>
                    </a:srgbClr>
                  </a:outerShdw>
                </a:effectLst>
                <a:latin typeface="AR CENA" panose="02000000000000000000" pitchFamily="2" charset="0"/>
              </a:rPr>
              <a:t>in </a:t>
            </a:r>
            <a:r>
              <a:rPr lang="tr-TR" sz="2200" b="1" i="1" dirty="0" err="1">
                <a:solidFill>
                  <a:srgbClr val="002060"/>
                </a:solidFill>
                <a:effectLst>
                  <a:outerShdw blurRad="38100" dist="38100" dir="2700000" algn="tl">
                    <a:srgbClr val="000000">
                      <a:alpha val="43137"/>
                    </a:srgbClr>
                  </a:outerShdw>
                </a:effectLst>
                <a:latin typeface="AR CENA" panose="02000000000000000000" pitchFamily="2" charset="0"/>
              </a:rPr>
              <a:t>situ</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hybridisation</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(FISH)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technology</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to</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detect</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nucleic</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acid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sequences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in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fixed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biological</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structures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has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been</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well</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established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It</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uses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fluorescently</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labelled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DNA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probes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for</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gene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mapping</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identification</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of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subtle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chromosomal</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abnormalities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can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provide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diagnostic</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prognostic</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results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for</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particular</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chromosomal</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disorders</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a:t>
            </a:r>
            <a:b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b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a:r>
            <a:b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b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A </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QD-FISH </a:t>
            </a:r>
            <a:r>
              <a:rPr lang="tr-TR" sz="2200" b="1" dirty="0" err="1" smtClean="0">
                <a:solidFill>
                  <a:srgbClr val="002060"/>
                </a:solidFill>
                <a:effectLst>
                  <a:outerShdw blurRad="38100" dist="38100" dir="2700000" algn="tl">
                    <a:srgbClr val="000000">
                      <a:alpha val="43137"/>
                    </a:srgbClr>
                  </a:outerShdw>
                </a:effectLst>
                <a:latin typeface="AR CENA" panose="02000000000000000000" pitchFamily="2" charset="0"/>
              </a:rPr>
              <a:t>probe</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is </a:t>
            </a:r>
            <a:r>
              <a:rPr lang="tr-TR" sz="2200" b="1" dirty="0" err="1" smtClean="0">
                <a:solidFill>
                  <a:srgbClr val="002060"/>
                </a:solidFill>
                <a:effectLst>
                  <a:outerShdw blurRad="38100" dist="38100" dir="2700000" algn="tl">
                    <a:srgbClr val="000000">
                      <a:alpha val="43137"/>
                    </a:srgbClr>
                  </a:outerShdw>
                </a:effectLst>
                <a:latin typeface="AR CENA" panose="02000000000000000000" pitchFamily="2" charset="0"/>
              </a:rPr>
              <a:t>used</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to</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analyse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human</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metaphase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chromosomes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a:r>
            <a:b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br>
            <a:r>
              <a:rPr lang="tr-TR" sz="2200" b="1" dirty="0" err="1" smtClean="0">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found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that</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compared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to</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organic</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smtClean="0">
                <a:solidFill>
                  <a:srgbClr val="002060"/>
                </a:solidFill>
                <a:effectLst>
                  <a:outerShdw blurRad="38100" dist="38100" dir="2700000" algn="tl">
                    <a:srgbClr val="000000">
                      <a:alpha val="43137"/>
                    </a:srgbClr>
                  </a:outerShdw>
                </a:effectLst>
                <a:latin typeface="AR CENA" panose="02000000000000000000" pitchFamily="2" charset="0"/>
              </a:rPr>
              <a:t>dyes</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QDs</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were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more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photostable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significantly</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brighter</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making</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them</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more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stable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quantitative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mode</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of FISH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for</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research</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and</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a:solidFill>
                  <a:srgbClr val="002060"/>
                </a:solidFill>
                <a:effectLst>
                  <a:outerShdw blurRad="38100" dist="38100" dir="2700000" algn="tl">
                    <a:srgbClr val="000000">
                      <a:alpha val="43137"/>
                    </a:srgbClr>
                  </a:outerShdw>
                </a:effectLst>
                <a:latin typeface="AR CENA" panose="02000000000000000000" pitchFamily="2" charset="0"/>
              </a:rPr>
              <a:t>clinical</a:t>
            </a:r>
            <a:r>
              <a:rPr lang="tr-TR" sz="2200" b="1" dirty="0">
                <a:solidFill>
                  <a:srgbClr val="002060"/>
                </a:solidFill>
                <a:effectLst>
                  <a:outerShdw blurRad="38100" dist="38100" dir="2700000" algn="tl">
                    <a:srgbClr val="000000">
                      <a:alpha val="43137"/>
                    </a:srgbClr>
                  </a:outerShdw>
                </a:effectLst>
                <a:latin typeface="AR CENA" panose="02000000000000000000" pitchFamily="2" charset="0"/>
              </a:rPr>
              <a:t> </a:t>
            </a:r>
            <a:r>
              <a:rPr lang="tr-TR" sz="2200" b="1" dirty="0" err="1" smtClean="0">
                <a:solidFill>
                  <a:srgbClr val="002060"/>
                </a:solidFill>
                <a:effectLst>
                  <a:outerShdw blurRad="38100" dist="38100" dir="2700000" algn="tl">
                    <a:srgbClr val="000000">
                      <a:alpha val="43137"/>
                    </a:srgbClr>
                  </a:outerShdw>
                </a:effectLst>
                <a:latin typeface="AR CENA" panose="02000000000000000000" pitchFamily="2" charset="0"/>
              </a:rPr>
              <a:t>applications</a:t>
            </a:r>
            <a:r>
              <a:rPr lang="tr-TR" sz="2200" b="1" dirty="0" smtClean="0">
                <a:solidFill>
                  <a:srgbClr val="002060"/>
                </a:solidFill>
                <a:effectLst>
                  <a:outerShdw blurRad="38100" dist="38100" dir="2700000" algn="tl">
                    <a:srgbClr val="000000">
                      <a:alpha val="43137"/>
                    </a:srgbClr>
                  </a:outerShdw>
                </a:effectLst>
                <a:latin typeface="AR CENA" panose="02000000000000000000" pitchFamily="2" charset="0"/>
              </a:rPr>
              <a:t>.</a:t>
            </a:r>
            <a:endParaRPr lang="tr-TR" sz="2200" b="1" dirty="0">
              <a:solidFill>
                <a:srgbClr val="002060"/>
              </a:solidFill>
              <a:effectLst>
                <a:outerShdw blurRad="38100" dist="38100" dir="2700000" algn="tl">
                  <a:srgbClr val="000000">
                    <a:alpha val="43137"/>
                  </a:srgbClr>
                </a:outerShdw>
              </a:effectLst>
              <a:latin typeface="AR CENA" panose="02000000000000000000" pitchFamily="2" charset="0"/>
            </a:endParaRPr>
          </a:p>
        </p:txBody>
      </p:sp>
      <p:sp>
        <p:nvSpPr>
          <p:cNvPr id="3" name="İçerik Yer Tutucusu 2"/>
          <p:cNvSpPr>
            <a:spLocks noGrp="1"/>
          </p:cNvSpPr>
          <p:nvPr>
            <p:ph idx="1"/>
          </p:nvPr>
        </p:nvSpPr>
        <p:spPr>
          <a:xfrm>
            <a:off x="4067944" y="5013176"/>
            <a:ext cx="4537491" cy="1396752"/>
          </a:xfrm>
        </p:spPr>
        <p:txBody>
          <a:bodyPr>
            <a:normAutofit/>
          </a:bodyPr>
          <a:lstStyle/>
          <a:p>
            <a:pPr marL="0" indent="0">
              <a:buNone/>
            </a:pPr>
            <a:r>
              <a:rPr lang="tr-TR" sz="1200" b="1" dirty="0" err="1" smtClean="0">
                <a:solidFill>
                  <a:schemeClr val="tx2">
                    <a:lumMod val="60000"/>
                    <a:lumOff val="40000"/>
                  </a:schemeClr>
                </a:solidFill>
              </a:rPr>
              <a:t>Detection</a:t>
            </a:r>
            <a:r>
              <a:rPr lang="tr-TR" sz="1200" b="1" dirty="0" smtClean="0">
                <a:solidFill>
                  <a:schemeClr val="tx2">
                    <a:lumMod val="60000"/>
                    <a:lumOff val="40000"/>
                  </a:schemeClr>
                </a:solidFill>
              </a:rPr>
              <a:t> </a:t>
            </a:r>
            <a:r>
              <a:rPr lang="tr-TR" sz="1200" b="1" dirty="0">
                <a:solidFill>
                  <a:schemeClr val="tx2">
                    <a:lumMod val="60000"/>
                    <a:lumOff val="40000"/>
                  </a:schemeClr>
                </a:solidFill>
              </a:rPr>
              <a:t>of </a:t>
            </a:r>
            <a:r>
              <a:rPr lang="tr-TR" sz="1200" b="1" dirty="0" err="1">
                <a:solidFill>
                  <a:schemeClr val="tx2">
                    <a:lumMod val="60000"/>
                    <a:lumOff val="40000"/>
                  </a:schemeClr>
                </a:solidFill>
              </a:rPr>
              <a:t>chromosome</a:t>
            </a:r>
            <a:r>
              <a:rPr lang="tr-TR" sz="1200" b="1" dirty="0">
                <a:solidFill>
                  <a:schemeClr val="tx2">
                    <a:lumMod val="60000"/>
                    <a:lumOff val="40000"/>
                  </a:schemeClr>
                </a:solidFill>
              </a:rPr>
              <a:t> </a:t>
            </a:r>
            <a:r>
              <a:rPr lang="tr-TR" sz="1200" b="1" dirty="0" err="1">
                <a:solidFill>
                  <a:schemeClr val="tx2">
                    <a:lumMod val="60000"/>
                    <a:lumOff val="40000"/>
                  </a:schemeClr>
                </a:solidFill>
              </a:rPr>
              <a:t>region</a:t>
            </a:r>
            <a:r>
              <a:rPr lang="tr-TR" sz="1200" b="1" dirty="0">
                <a:solidFill>
                  <a:schemeClr val="tx2">
                    <a:lumMod val="60000"/>
                    <a:lumOff val="40000"/>
                  </a:schemeClr>
                </a:solidFill>
              </a:rPr>
              <a:t> 1q12 in </a:t>
            </a:r>
            <a:r>
              <a:rPr lang="tr-TR" sz="1200" b="1" dirty="0" err="1">
                <a:solidFill>
                  <a:schemeClr val="tx2">
                    <a:lumMod val="60000"/>
                    <a:lumOff val="40000"/>
                  </a:schemeClr>
                </a:solidFill>
              </a:rPr>
              <a:t>human</a:t>
            </a:r>
            <a:r>
              <a:rPr lang="tr-TR" sz="1200" b="1" dirty="0">
                <a:solidFill>
                  <a:schemeClr val="tx2">
                    <a:lumMod val="60000"/>
                    <a:lumOff val="40000"/>
                  </a:schemeClr>
                </a:solidFill>
              </a:rPr>
              <a:t> </a:t>
            </a:r>
            <a:r>
              <a:rPr lang="tr-TR" sz="1200" b="1" dirty="0" err="1">
                <a:solidFill>
                  <a:schemeClr val="tx2">
                    <a:lumMod val="60000"/>
                    <a:lumOff val="40000"/>
                  </a:schemeClr>
                </a:solidFill>
              </a:rPr>
              <a:t>metaphase</a:t>
            </a:r>
            <a:r>
              <a:rPr lang="tr-TR" sz="1200" b="1" dirty="0">
                <a:solidFill>
                  <a:schemeClr val="tx2">
                    <a:lumMod val="60000"/>
                    <a:lumOff val="40000"/>
                  </a:schemeClr>
                </a:solidFill>
              </a:rPr>
              <a:t> </a:t>
            </a:r>
            <a:r>
              <a:rPr lang="tr-TR" sz="1200" b="1" dirty="0" err="1">
                <a:solidFill>
                  <a:schemeClr val="tx2">
                    <a:lumMod val="60000"/>
                    <a:lumOff val="40000"/>
                  </a:schemeClr>
                </a:solidFill>
              </a:rPr>
              <a:t>chromosomes</a:t>
            </a:r>
            <a:r>
              <a:rPr lang="tr-TR" sz="1200" b="1" dirty="0">
                <a:solidFill>
                  <a:schemeClr val="tx2">
                    <a:lumMod val="60000"/>
                    <a:lumOff val="40000"/>
                  </a:schemeClr>
                </a:solidFill>
              </a:rPr>
              <a:t> </a:t>
            </a:r>
            <a:r>
              <a:rPr lang="tr-TR" sz="1200" b="1" dirty="0" err="1">
                <a:solidFill>
                  <a:schemeClr val="tx2">
                    <a:lumMod val="60000"/>
                    <a:lumOff val="40000"/>
                  </a:schemeClr>
                </a:solidFill>
              </a:rPr>
              <a:t>by</a:t>
            </a:r>
            <a:r>
              <a:rPr lang="tr-TR" sz="1200" b="1" dirty="0">
                <a:solidFill>
                  <a:schemeClr val="tx2">
                    <a:lumMod val="60000"/>
                    <a:lumOff val="40000"/>
                  </a:schemeClr>
                </a:solidFill>
              </a:rPr>
              <a:t> FISH </a:t>
            </a:r>
            <a:r>
              <a:rPr lang="tr-TR" sz="1200" b="1" dirty="0" err="1">
                <a:solidFill>
                  <a:schemeClr val="tx2">
                    <a:lumMod val="60000"/>
                    <a:lumOff val="40000"/>
                  </a:schemeClr>
                </a:solidFill>
              </a:rPr>
              <a:t>using</a:t>
            </a:r>
            <a:r>
              <a:rPr lang="tr-TR" sz="1200" b="1" dirty="0">
                <a:solidFill>
                  <a:schemeClr val="tx2">
                    <a:lumMod val="60000"/>
                    <a:lumOff val="40000"/>
                  </a:schemeClr>
                </a:solidFill>
              </a:rPr>
              <a:t> a QD-</a:t>
            </a:r>
            <a:r>
              <a:rPr lang="tr-TR" sz="1200" b="1" dirty="0" err="1">
                <a:solidFill>
                  <a:schemeClr val="tx2">
                    <a:lumMod val="60000"/>
                    <a:lumOff val="40000"/>
                  </a:schemeClr>
                </a:solidFill>
              </a:rPr>
              <a:t>labelled</a:t>
            </a:r>
            <a:r>
              <a:rPr lang="tr-TR" sz="1200" b="1" dirty="0">
                <a:solidFill>
                  <a:schemeClr val="tx2">
                    <a:lumMod val="60000"/>
                    <a:lumOff val="40000"/>
                  </a:schemeClr>
                </a:solidFill>
              </a:rPr>
              <a:t> </a:t>
            </a:r>
            <a:r>
              <a:rPr lang="tr-TR" sz="1200" b="1" dirty="0" err="1">
                <a:solidFill>
                  <a:schemeClr val="tx2">
                    <a:lumMod val="60000"/>
                    <a:lumOff val="40000"/>
                  </a:schemeClr>
                </a:solidFill>
              </a:rPr>
              <a:t>probe</a:t>
            </a:r>
            <a:r>
              <a:rPr lang="tr-TR" sz="1200" b="1" dirty="0" smtClean="0">
                <a:solidFill>
                  <a:schemeClr val="tx2">
                    <a:lumMod val="60000"/>
                    <a:lumOff val="40000"/>
                  </a:schemeClr>
                </a:solidFill>
              </a:rPr>
              <a:t>.</a:t>
            </a:r>
          </a:p>
          <a:p>
            <a:pPr marL="0" indent="0">
              <a:buNone/>
            </a:pPr>
            <a:r>
              <a:rPr lang="tr-TR" sz="1200" dirty="0" smtClean="0">
                <a:solidFill>
                  <a:schemeClr val="tx2">
                    <a:lumMod val="60000"/>
                    <a:lumOff val="40000"/>
                  </a:schemeClr>
                </a:solidFill>
              </a:rPr>
              <a:t>(</a:t>
            </a:r>
            <a:r>
              <a:rPr lang="tr-TR" sz="1200" dirty="0">
                <a:solidFill>
                  <a:schemeClr val="tx2">
                    <a:lumMod val="60000"/>
                    <a:lumOff val="40000"/>
                  </a:schemeClr>
                </a:solidFill>
              </a:rPr>
              <a:t>A) </a:t>
            </a:r>
            <a:r>
              <a:rPr lang="tr-TR" sz="1200" dirty="0"/>
              <a:t>Control (</a:t>
            </a:r>
            <a:r>
              <a:rPr lang="tr-TR" sz="1200" dirty="0" err="1"/>
              <a:t>no</a:t>
            </a:r>
            <a:r>
              <a:rPr lang="tr-TR" sz="1200" dirty="0"/>
              <a:t> QD </a:t>
            </a:r>
            <a:r>
              <a:rPr lang="tr-TR" sz="1200" dirty="0" err="1"/>
              <a:t>conjugate</a:t>
            </a:r>
            <a:r>
              <a:rPr lang="tr-TR" sz="1200" dirty="0"/>
              <a:t>); </a:t>
            </a:r>
            <a:endParaRPr lang="tr-TR" sz="1200" dirty="0" smtClean="0"/>
          </a:p>
          <a:p>
            <a:pPr marL="0" indent="0">
              <a:buNone/>
            </a:pPr>
            <a:r>
              <a:rPr lang="tr-TR" sz="1200" dirty="0" smtClean="0">
                <a:solidFill>
                  <a:schemeClr val="tx2">
                    <a:lumMod val="60000"/>
                    <a:lumOff val="40000"/>
                  </a:schemeClr>
                </a:solidFill>
              </a:rPr>
              <a:t>(</a:t>
            </a:r>
            <a:r>
              <a:rPr lang="tr-TR" sz="1200" dirty="0">
                <a:solidFill>
                  <a:schemeClr val="tx2">
                    <a:lumMod val="60000"/>
                    <a:lumOff val="40000"/>
                  </a:schemeClr>
                </a:solidFill>
              </a:rPr>
              <a:t>B) </a:t>
            </a:r>
            <a:r>
              <a:rPr lang="tr-TR" sz="1200" dirty="0" err="1"/>
              <a:t>streptavidin-Qdot</a:t>
            </a:r>
            <a:r>
              <a:rPr lang="tr-TR" sz="1200" dirty="0"/>
              <a:t> 605 </a:t>
            </a:r>
            <a:r>
              <a:rPr lang="tr-TR" sz="1200" dirty="0" err="1"/>
              <a:t>detection</a:t>
            </a:r>
            <a:r>
              <a:rPr lang="tr-TR" sz="1200" dirty="0"/>
              <a:t> of </a:t>
            </a:r>
            <a:r>
              <a:rPr lang="tr-TR" sz="1200" dirty="0" err="1"/>
              <a:t>chromosome</a:t>
            </a:r>
            <a:r>
              <a:rPr lang="tr-TR" sz="1200" dirty="0"/>
              <a:t> 1q12 </a:t>
            </a:r>
            <a:r>
              <a:rPr lang="tr-TR" sz="1200" dirty="0" err="1"/>
              <a:t>region</a:t>
            </a:r>
            <a:r>
              <a:rPr lang="tr-TR" sz="1200" dirty="0"/>
              <a:t> in </a:t>
            </a:r>
            <a:r>
              <a:rPr lang="tr-TR" sz="1200" dirty="0" err="1"/>
              <a:t>homologous</a:t>
            </a:r>
            <a:r>
              <a:rPr lang="tr-TR" sz="1200" dirty="0"/>
              <a:t> </a:t>
            </a:r>
            <a:r>
              <a:rPr lang="tr-TR" sz="1200" dirty="0" err="1"/>
              <a:t>chromosomes</a:t>
            </a:r>
            <a:r>
              <a:rPr lang="tr-TR" sz="1200" dirty="0"/>
              <a:t> (</a:t>
            </a:r>
            <a:r>
              <a:rPr lang="tr-TR" sz="1200" dirty="0" err="1"/>
              <a:t>vertical</a:t>
            </a:r>
            <a:r>
              <a:rPr lang="tr-TR" sz="1200" dirty="0"/>
              <a:t> </a:t>
            </a:r>
            <a:r>
              <a:rPr lang="tr-TR" sz="1200" dirty="0" err="1"/>
              <a:t>and</a:t>
            </a:r>
            <a:r>
              <a:rPr lang="tr-TR" sz="1200" dirty="0"/>
              <a:t> </a:t>
            </a:r>
            <a:r>
              <a:rPr lang="tr-TR" sz="1200" dirty="0" err="1"/>
              <a:t>horizontal</a:t>
            </a:r>
            <a:r>
              <a:rPr lang="tr-TR" sz="1200" dirty="0"/>
              <a:t> </a:t>
            </a:r>
            <a:r>
              <a:rPr lang="tr-TR" sz="1200" dirty="0" err="1"/>
              <a:t>arrows</a:t>
            </a:r>
            <a:r>
              <a:rPr lang="tr-TR" sz="1200" dirty="0"/>
              <a:t>); bar in panel C is 10 µm. </a:t>
            </a:r>
          </a:p>
        </p:txBody>
      </p:sp>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r="49298"/>
          <a:stretch/>
        </p:blipFill>
        <p:spPr bwMode="auto">
          <a:xfrm>
            <a:off x="5436097" y="692696"/>
            <a:ext cx="3169339" cy="2844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098"/>
          <a:stretch/>
        </p:blipFill>
        <p:spPr bwMode="auto">
          <a:xfrm>
            <a:off x="3949306" y="1916834"/>
            <a:ext cx="2952000" cy="2863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76244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IN VITRO IMAGING – </a:t>
            </a:r>
            <a:r>
              <a:rPr lang="en-US" b="1" dirty="0">
                <a:solidFill>
                  <a:schemeClr val="accent1">
                    <a:lumMod val="75000"/>
                  </a:schemeClr>
                </a:solidFill>
                <a:latin typeface="AR CENA" panose="02000000000000000000" pitchFamily="2" charset="0"/>
              </a:rPr>
              <a:t>LIVE CELLS</a:t>
            </a:r>
            <a:r>
              <a:rPr lang="en-US"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endParaRPr lang="tr-TR"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p:txBody>
      </p:sp>
      <p:sp>
        <p:nvSpPr>
          <p:cNvPr id="3" name="İçerik Yer Tutucusu 2"/>
          <p:cNvSpPr>
            <a:spLocks noGrp="1"/>
          </p:cNvSpPr>
          <p:nvPr>
            <p:ph idx="1"/>
          </p:nvPr>
        </p:nvSpPr>
        <p:spPr>
          <a:xfrm>
            <a:off x="628650" y="1825625"/>
            <a:ext cx="4151478" cy="4351338"/>
          </a:xfrm>
        </p:spPr>
        <p:txBody>
          <a:bodyPr/>
          <a:lstStyle/>
          <a:p>
            <a:r>
              <a:rPr lang="en-US" dirty="0" smtClean="0">
                <a:latin typeface="AR CENA" panose="02000000000000000000" pitchFamily="2" charset="0"/>
              </a:rPr>
              <a:t>QDs </a:t>
            </a:r>
            <a:r>
              <a:rPr lang="en-US" dirty="0">
                <a:latin typeface="AR CENA" panose="02000000000000000000" pitchFamily="2" charset="0"/>
              </a:rPr>
              <a:t>introduced to live cells can </a:t>
            </a:r>
            <a:r>
              <a:rPr lang="en-US" dirty="0" smtClean="0">
                <a:latin typeface="AR CENA" panose="02000000000000000000" pitchFamily="2" charset="0"/>
              </a:rPr>
              <a:t>be</a:t>
            </a:r>
            <a:endParaRPr lang="tr-TR" dirty="0" smtClean="0">
              <a:latin typeface="AR CENA" panose="02000000000000000000" pitchFamily="2" charset="0"/>
            </a:endParaRPr>
          </a:p>
          <a:p>
            <a:pPr marL="0" indent="0">
              <a:buNone/>
            </a:pPr>
            <a:r>
              <a:rPr lang="en-US" dirty="0" smtClean="0">
                <a:latin typeface="AR CENA" panose="02000000000000000000" pitchFamily="2" charset="0"/>
              </a:rPr>
              <a:t> </a:t>
            </a:r>
            <a:r>
              <a:rPr lang="en-US" dirty="0">
                <a:latin typeface="AR CENA" panose="02000000000000000000" pitchFamily="2" charset="0"/>
              </a:rPr>
              <a:t>used </a:t>
            </a:r>
            <a:r>
              <a:rPr lang="en-US" dirty="0" smtClean="0">
                <a:latin typeface="AR CENA" panose="02000000000000000000" pitchFamily="2" charset="0"/>
              </a:rPr>
              <a:t>for </a:t>
            </a:r>
            <a:r>
              <a:rPr lang="en-US" dirty="0">
                <a:latin typeface="AR CENA" panose="02000000000000000000" pitchFamily="2" charset="0"/>
              </a:rPr>
              <a:t>various applications like </a:t>
            </a:r>
            <a:r>
              <a:rPr lang="en-US" dirty="0" smtClean="0">
                <a:latin typeface="AR CENA" panose="02000000000000000000" pitchFamily="2" charset="0"/>
              </a:rPr>
              <a:t>cell</a:t>
            </a:r>
            <a:endParaRPr lang="tr-TR" dirty="0" smtClean="0">
              <a:latin typeface="AR CENA" panose="02000000000000000000" pitchFamily="2" charset="0"/>
            </a:endParaRPr>
          </a:p>
          <a:p>
            <a:pPr marL="0" indent="0">
              <a:buNone/>
            </a:pPr>
            <a:r>
              <a:rPr lang="en-US" dirty="0" smtClean="0">
                <a:latin typeface="AR CENA" panose="02000000000000000000" pitchFamily="2" charset="0"/>
              </a:rPr>
              <a:t> </a:t>
            </a:r>
            <a:r>
              <a:rPr lang="en-US" dirty="0">
                <a:latin typeface="AR CENA" panose="02000000000000000000" pitchFamily="2" charset="0"/>
              </a:rPr>
              <a:t>tracking, </a:t>
            </a:r>
            <a:r>
              <a:rPr lang="en-US" dirty="0" smtClean="0">
                <a:latin typeface="AR CENA" panose="02000000000000000000" pitchFamily="2" charset="0"/>
              </a:rPr>
              <a:t>which </a:t>
            </a:r>
            <a:r>
              <a:rPr lang="en-US" dirty="0">
                <a:latin typeface="AR CENA" panose="02000000000000000000" pitchFamily="2" charset="0"/>
              </a:rPr>
              <a:t>are crucial to stem cell </a:t>
            </a:r>
            <a:endParaRPr lang="tr-TR" dirty="0" smtClean="0">
              <a:latin typeface="AR CENA" panose="02000000000000000000" pitchFamily="2" charset="0"/>
            </a:endParaRPr>
          </a:p>
          <a:p>
            <a:pPr marL="0" indent="0">
              <a:buNone/>
            </a:pPr>
            <a:r>
              <a:rPr lang="en-US" dirty="0" smtClean="0">
                <a:latin typeface="AR CENA" panose="02000000000000000000" pitchFamily="2" charset="0"/>
              </a:rPr>
              <a:t>research </a:t>
            </a:r>
            <a:r>
              <a:rPr lang="en-US" dirty="0">
                <a:latin typeface="AR CENA" panose="02000000000000000000" pitchFamily="2" charset="0"/>
              </a:rPr>
              <a:t>and </a:t>
            </a:r>
            <a:r>
              <a:rPr lang="en-US" dirty="0" smtClean="0">
                <a:latin typeface="AR CENA" panose="02000000000000000000" pitchFamily="2" charset="0"/>
              </a:rPr>
              <a:t>determining the</a:t>
            </a:r>
            <a:endParaRPr lang="tr-TR" dirty="0" smtClean="0">
              <a:latin typeface="AR CENA" panose="02000000000000000000" pitchFamily="2" charset="0"/>
            </a:endParaRPr>
          </a:p>
          <a:p>
            <a:pPr marL="0" indent="0">
              <a:buNone/>
            </a:pPr>
            <a:r>
              <a:rPr lang="en-US" dirty="0" smtClean="0">
                <a:latin typeface="AR CENA" panose="02000000000000000000" pitchFamily="2" charset="0"/>
              </a:rPr>
              <a:t> </a:t>
            </a:r>
            <a:r>
              <a:rPr lang="en-US" dirty="0">
                <a:latin typeface="AR CENA" panose="02000000000000000000" pitchFamily="2" charset="0"/>
              </a:rPr>
              <a:t>metastatic potential of </a:t>
            </a:r>
            <a:r>
              <a:rPr lang="en-US" dirty="0" smtClean="0">
                <a:latin typeface="AR CENA" panose="02000000000000000000" pitchFamily="2" charset="0"/>
              </a:rPr>
              <a:t>cancer</a:t>
            </a:r>
            <a:endParaRPr lang="tr-TR" dirty="0" smtClean="0">
              <a:latin typeface="AR CENA" panose="02000000000000000000" pitchFamily="2" charset="0"/>
            </a:endParaRPr>
          </a:p>
          <a:p>
            <a:pPr marL="0" indent="0">
              <a:buNone/>
            </a:pPr>
            <a:r>
              <a:rPr lang="en-US" dirty="0" smtClean="0">
                <a:latin typeface="AR CENA" panose="02000000000000000000" pitchFamily="2" charset="0"/>
              </a:rPr>
              <a:t> cells</a:t>
            </a:r>
            <a:r>
              <a:rPr lang="tr-TR" dirty="0" smtClean="0">
                <a:latin typeface="AR CENA" panose="02000000000000000000" pitchFamily="2" charset="0"/>
              </a:rPr>
              <a:t>.</a:t>
            </a:r>
          </a:p>
          <a:p>
            <a:pPr marL="0" indent="0">
              <a:buNone/>
            </a:pPr>
            <a:endParaRPr lang="tr-TR" dirty="0" smtClean="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14166" t="41127" r="12719" b="23756"/>
          <a:stretch/>
        </p:blipFill>
        <p:spPr>
          <a:xfrm>
            <a:off x="4965915" y="1865225"/>
            <a:ext cx="3232126" cy="3679802"/>
          </a:xfrm>
          <a:prstGeom prst="rect">
            <a:avLst/>
          </a:prstGeom>
        </p:spPr>
      </p:pic>
    </p:spTree>
    <p:extLst>
      <p:ext uri="{BB962C8B-B14F-4D97-AF65-F5344CB8AC3E}">
        <p14:creationId xmlns:p14="http://schemas.microsoft.com/office/powerpoint/2010/main" xmlns="" val="28748827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707" y="431923"/>
            <a:ext cx="7886700" cy="5867870"/>
          </a:xfrm>
        </p:spPr>
        <p:txBody>
          <a:bodyPr/>
          <a:lstStyle/>
          <a:p>
            <a:pPr marL="0" indent="0">
              <a:buNone/>
            </a:pPr>
            <a:r>
              <a:rPr lang="tr-TR" sz="3600" dirty="0" smtClean="0">
                <a:solidFill>
                  <a:srgbClr val="FF0000"/>
                </a:solidFill>
              </a:rPr>
              <a:t> </a:t>
            </a:r>
          </a:p>
          <a:p>
            <a:pPr>
              <a:buFont typeface="Wingdings" panose="05000000000000000000" pitchFamily="2" charset="2"/>
              <a:buChar char="v"/>
            </a:pPr>
            <a: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dirty="0" err="1"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Intracellular</a:t>
            </a:r>
            <a: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dirty="0" err="1">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labelling</a:t>
            </a:r>
            <a:r>
              <a:rPr lang="tr-TR"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endPar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a:p>
            <a:r>
              <a:rPr lang="tr-TR" dirty="0" smtClean="0">
                <a:latin typeface="AR CENA" panose="02000000000000000000" pitchFamily="2" charset="0"/>
              </a:rPr>
              <a:t> C</a:t>
            </a:r>
            <a:r>
              <a:rPr lang="en-US" dirty="0" err="1" smtClean="0">
                <a:latin typeface="AR CENA" panose="02000000000000000000" pitchFamily="2" charset="0"/>
              </a:rPr>
              <a:t>ould</a:t>
            </a:r>
            <a:r>
              <a:rPr lang="en-US" dirty="0" smtClean="0">
                <a:latin typeface="AR CENA" panose="02000000000000000000" pitchFamily="2" charset="0"/>
              </a:rPr>
              <a:t> </a:t>
            </a:r>
            <a:r>
              <a:rPr lang="en-US" dirty="0">
                <a:latin typeface="AR CENA" panose="02000000000000000000" pitchFamily="2" charset="0"/>
              </a:rPr>
              <a:t>be achieved by incubating cells with QDs via non-specific endocytosis</a:t>
            </a:r>
            <a:r>
              <a:rPr lang="en-US" dirty="0" smtClean="0">
                <a:latin typeface="AR CENA" panose="02000000000000000000" pitchFamily="2" charset="0"/>
              </a:rPr>
              <a:t>.</a:t>
            </a:r>
            <a:endParaRPr lang="tr-TR" dirty="0" smtClean="0">
              <a:latin typeface="AR CENA" panose="02000000000000000000" pitchFamily="2" charset="0"/>
            </a:endParaRPr>
          </a:p>
          <a:p>
            <a:r>
              <a:rPr lang="tr-TR" dirty="0" smtClean="0">
                <a:latin typeface="AR CENA" panose="02000000000000000000" pitchFamily="2" charset="0"/>
              </a:rPr>
              <a:t> T</a:t>
            </a:r>
            <a:r>
              <a:rPr lang="en-US" dirty="0" smtClean="0">
                <a:latin typeface="AR CENA" panose="02000000000000000000" pitchFamily="2" charset="0"/>
              </a:rPr>
              <a:t>hey </a:t>
            </a:r>
            <a:r>
              <a:rPr lang="en-US" dirty="0">
                <a:latin typeface="AR CENA" panose="02000000000000000000" pitchFamily="2" charset="0"/>
              </a:rPr>
              <a:t>can be introduced into the cell via </a:t>
            </a:r>
            <a:r>
              <a:rPr lang="en-US" dirty="0" smtClean="0">
                <a:latin typeface="AR CENA" panose="02000000000000000000" pitchFamily="2" charset="0"/>
              </a:rPr>
              <a:t>microinjection</a:t>
            </a:r>
            <a:endParaRPr lang="tr-TR" dirty="0" smtClean="0">
              <a:latin typeface="AR CENA" panose="02000000000000000000" pitchFamily="2" charset="0"/>
            </a:endParaRPr>
          </a:p>
          <a:p>
            <a:pPr marL="0" indent="0">
              <a:buNone/>
            </a:pPr>
            <a:endParaRPr lang="tr-TR" dirty="0" smtClean="0">
              <a:latin typeface="AR CENA" panose="02000000000000000000" pitchFamily="2" charset="0"/>
            </a:endParaRPr>
          </a:p>
          <a:p>
            <a:pPr>
              <a:buFont typeface="Wingdings" panose="05000000000000000000" pitchFamily="2" charset="2"/>
              <a:buChar char="v"/>
            </a:pPr>
            <a: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dirty="0" err="1"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Extracellular</a:t>
            </a:r>
            <a: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r>
              <a:rPr lang="tr-TR" dirty="0" err="1"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labelling</a:t>
            </a:r>
            <a:r>
              <a:rPr lang="tr-TR"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 </a:t>
            </a:r>
          </a:p>
          <a:p>
            <a:r>
              <a:rPr lang="tr-TR" dirty="0" smtClean="0">
                <a:latin typeface="AR CENA" panose="02000000000000000000" pitchFamily="2" charset="0"/>
              </a:rPr>
              <a:t> </a:t>
            </a:r>
            <a:r>
              <a:rPr lang="tr-TR" dirty="0" err="1" smtClean="0">
                <a:latin typeface="AR CENA" panose="02000000000000000000" pitchFamily="2" charset="0"/>
              </a:rPr>
              <a:t>Via</a:t>
            </a:r>
            <a:r>
              <a:rPr lang="en-US" dirty="0" smtClean="0">
                <a:latin typeface="AR CENA" panose="02000000000000000000" pitchFamily="2" charset="0"/>
              </a:rPr>
              <a:t> membrane receptors and membrane-associated proteins are good targets for </a:t>
            </a:r>
            <a:r>
              <a:rPr lang="tr-TR" dirty="0" smtClean="0">
                <a:latin typeface="AR CENA" panose="02000000000000000000" pitchFamily="2" charset="0"/>
              </a:rPr>
              <a:t>     </a:t>
            </a:r>
            <a:r>
              <a:rPr lang="en-US" dirty="0" smtClean="0">
                <a:latin typeface="AR CENA" panose="02000000000000000000" pitchFamily="2" charset="0"/>
              </a:rPr>
              <a:t>QD imaging. Various biological processes and pathways, rely on the transmembrane receptors and </a:t>
            </a:r>
            <a:r>
              <a:rPr lang="en-US" dirty="0" err="1" smtClean="0">
                <a:latin typeface="AR CENA" panose="02000000000000000000" pitchFamily="2" charset="0"/>
              </a:rPr>
              <a:t>signalling</a:t>
            </a:r>
            <a:r>
              <a:rPr lang="en-US" dirty="0" smtClean="0">
                <a:latin typeface="AR CENA" panose="02000000000000000000" pitchFamily="2" charset="0"/>
              </a:rPr>
              <a:t> pathways.</a:t>
            </a:r>
          </a:p>
          <a:p>
            <a:pPr marL="0" indent="0">
              <a:buNone/>
            </a:pPr>
            <a:endParaRPr lang="tr-TR" sz="3600" dirty="0" smtClean="0">
              <a:solidFill>
                <a:srgbClr val="FF0000"/>
              </a:solidFill>
            </a:endParaRPr>
          </a:p>
          <a:p>
            <a:pPr marL="0" indent="0">
              <a:buNone/>
            </a:pPr>
            <a:endParaRPr lang="tr-TR" dirty="0" smtClean="0"/>
          </a:p>
          <a:p>
            <a:pPr>
              <a:buFont typeface="Wingdings" panose="05000000000000000000" pitchFamily="2" charset="2"/>
              <a:buChar char="ü"/>
            </a:pPr>
            <a:endParaRPr lang="tr-TR" dirty="0"/>
          </a:p>
          <a:p>
            <a:pPr>
              <a:buFont typeface="Wingdings" panose="05000000000000000000" pitchFamily="2" charset="2"/>
              <a:buChar char="ü"/>
            </a:pPr>
            <a:endParaRPr lang="tr-TR" dirty="0" smtClean="0"/>
          </a:p>
          <a:p>
            <a:pPr marL="0" indent="0">
              <a:buNone/>
            </a:pPr>
            <a:endParaRPr lang="tr-TR" dirty="0"/>
          </a:p>
        </p:txBody>
      </p:sp>
    </p:spTree>
    <p:extLst>
      <p:ext uri="{BB962C8B-B14F-4D97-AF65-F5344CB8AC3E}">
        <p14:creationId xmlns:p14="http://schemas.microsoft.com/office/powerpoint/2010/main" xmlns="" val="10032738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2056" y="224417"/>
            <a:ext cx="7886700" cy="1325563"/>
          </a:xfrm>
        </p:spPr>
        <p:txBody>
          <a:bodyPr/>
          <a:lstStyle/>
          <a:p>
            <a:r>
              <a:rPr lang="tr-TR"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SINGLE- PARTICLE TRACKING :</a:t>
            </a:r>
          </a:p>
        </p:txBody>
      </p:sp>
      <p:sp>
        <p:nvSpPr>
          <p:cNvPr id="3" name="İçerik Yer Tutucusu 2"/>
          <p:cNvSpPr>
            <a:spLocks noGrp="1"/>
          </p:cNvSpPr>
          <p:nvPr>
            <p:ph idx="1"/>
          </p:nvPr>
        </p:nvSpPr>
        <p:spPr>
          <a:xfrm>
            <a:off x="449078" y="1118056"/>
            <a:ext cx="8051711" cy="5438060"/>
          </a:xfrm>
        </p:spPr>
        <p:txBody>
          <a:bodyPr>
            <a:normAutofit fontScale="85000" lnSpcReduction="10000"/>
          </a:bodyPr>
          <a:lstStyle/>
          <a:p>
            <a:pPr>
              <a:buFont typeface="Wingdings" panose="05000000000000000000" pitchFamily="2" charset="2"/>
              <a:buChar char="ü"/>
            </a:pPr>
            <a:endParaRPr lang="tr-TR" dirty="0" smtClean="0">
              <a:latin typeface="AR CENA" panose="02000000000000000000" pitchFamily="2" charset="0"/>
            </a:endParaRPr>
          </a:p>
          <a:p>
            <a:r>
              <a:rPr lang="en-US" dirty="0" smtClean="0">
                <a:latin typeface="AR CENA" panose="02000000000000000000" pitchFamily="2" charset="0"/>
              </a:rPr>
              <a:t>This </a:t>
            </a:r>
            <a:r>
              <a:rPr lang="en-US" dirty="0">
                <a:latin typeface="AR CENA" panose="02000000000000000000" pitchFamily="2" charset="0"/>
              </a:rPr>
              <a:t>is a technique of following single molecules in real time to </a:t>
            </a:r>
            <a:r>
              <a:rPr lang="en-US" dirty="0" err="1">
                <a:latin typeface="AR CENA" panose="02000000000000000000" pitchFamily="2" charset="0"/>
              </a:rPr>
              <a:t>visualise</a:t>
            </a:r>
            <a:r>
              <a:rPr lang="en-US" dirty="0">
                <a:latin typeface="AR CENA" panose="02000000000000000000" pitchFamily="2" charset="0"/>
              </a:rPr>
              <a:t> the actual molecular dynamics in their habitat environment</a:t>
            </a:r>
            <a:r>
              <a:rPr lang="en-US" dirty="0" smtClean="0">
                <a:latin typeface="AR CENA" panose="02000000000000000000" pitchFamily="2" charset="0"/>
              </a:rPr>
              <a:t>.</a:t>
            </a:r>
            <a:endParaRPr lang="tr-TR" dirty="0" smtClean="0">
              <a:latin typeface="AR CENA" panose="02000000000000000000" pitchFamily="2" charset="0"/>
            </a:endParaRPr>
          </a:p>
          <a:p>
            <a:pPr marL="0" indent="0">
              <a:buNone/>
            </a:pPr>
            <a:endParaRPr lang="tr-TR" dirty="0" smtClean="0">
              <a:latin typeface="AR CENA" panose="02000000000000000000" pitchFamily="2" charset="0"/>
            </a:endParaRPr>
          </a:p>
          <a:p>
            <a:r>
              <a:rPr lang="en-US" dirty="0">
                <a:latin typeface="AR CENA" panose="02000000000000000000" pitchFamily="2" charset="0"/>
              </a:rPr>
              <a:t>This can be used to track various biological molecules like lipids, </a:t>
            </a:r>
            <a:r>
              <a:rPr lang="en-US" dirty="0" smtClean="0">
                <a:latin typeface="AR CENA" panose="02000000000000000000" pitchFamily="2" charset="0"/>
              </a:rPr>
              <a:t>membrane-associated </a:t>
            </a:r>
            <a:r>
              <a:rPr lang="en-US" dirty="0">
                <a:latin typeface="AR CENA" panose="02000000000000000000" pitchFamily="2" charset="0"/>
              </a:rPr>
              <a:t>proteins and cytosolic motor </a:t>
            </a:r>
            <a:r>
              <a:rPr lang="en-US" dirty="0" smtClean="0">
                <a:latin typeface="AR CENA" panose="02000000000000000000" pitchFamily="2" charset="0"/>
              </a:rPr>
              <a:t>proteins</a:t>
            </a:r>
            <a:endParaRPr lang="tr-TR" dirty="0" smtClean="0">
              <a:latin typeface="AR CENA" panose="02000000000000000000" pitchFamily="2" charset="0"/>
            </a:endParaRPr>
          </a:p>
          <a:p>
            <a:pPr>
              <a:buFont typeface="Wingdings" panose="05000000000000000000" pitchFamily="2" charset="2"/>
              <a:buChar char="ü"/>
            </a:pPr>
            <a:endParaRPr lang="tr-TR" dirty="0">
              <a:latin typeface="AR CENA" panose="02000000000000000000" pitchFamily="2" charset="0"/>
            </a:endParaRPr>
          </a:p>
          <a:p>
            <a:r>
              <a:rPr lang="en-US" dirty="0" smtClean="0">
                <a:latin typeface="AR CENA" panose="02000000000000000000" pitchFamily="2" charset="0"/>
              </a:rPr>
              <a:t>QD labelling enabled imaging for 20 min as compared to the organic dye Cy3, which allowed imaging for only 5 sec. </a:t>
            </a:r>
            <a:endParaRPr lang="tr-TR" dirty="0" smtClean="0">
              <a:latin typeface="AR CENA" panose="02000000000000000000" pitchFamily="2" charset="0"/>
            </a:endParaRPr>
          </a:p>
          <a:p>
            <a:pPr marL="0" indent="0">
              <a:buNone/>
            </a:pPr>
            <a:endParaRPr lang="tr-TR" dirty="0" smtClean="0">
              <a:latin typeface="AR CENA" panose="02000000000000000000" pitchFamily="2" charset="0"/>
            </a:endParaRPr>
          </a:p>
          <a:p>
            <a:r>
              <a:rPr lang="en-US" dirty="0" smtClean="0">
                <a:latin typeface="AR CENA" panose="02000000000000000000" pitchFamily="2" charset="0"/>
              </a:rPr>
              <a:t>Tracking individual dots allowed </a:t>
            </a:r>
            <a:r>
              <a:rPr lang="en-US" dirty="0" err="1" smtClean="0">
                <a:latin typeface="AR CENA" panose="02000000000000000000" pitchFamily="2" charset="0"/>
              </a:rPr>
              <a:t>characterisation</a:t>
            </a:r>
            <a:r>
              <a:rPr lang="en-US" dirty="0" smtClean="0">
                <a:latin typeface="AR CENA" panose="02000000000000000000" pitchFamily="2" charset="0"/>
              </a:rPr>
              <a:t> of multiple diffusion domains showing that QDs are ideal probes for single-molecule studies in live cells.</a:t>
            </a:r>
          </a:p>
          <a:p>
            <a:pPr>
              <a:buFont typeface="Wingdings" panose="05000000000000000000" pitchFamily="2" charset="2"/>
              <a:buChar char="ü"/>
            </a:pPr>
            <a:endParaRPr lang="en-US" dirty="0" smtClean="0"/>
          </a:p>
          <a:p>
            <a:pPr>
              <a:buFont typeface="Wingdings" panose="05000000000000000000" pitchFamily="2" charset="2"/>
              <a:buChar char="ü"/>
            </a:pPr>
            <a:endParaRPr lang="tr-TR" dirty="0" smtClean="0"/>
          </a:p>
          <a:p>
            <a:pPr>
              <a:buFont typeface="Wingdings" panose="05000000000000000000" pitchFamily="2" charset="2"/>
              <a:buChar char="ü"/>
            </a:pPr>
            <a:endParaRPr lang="tr-TR" dirty="0"/>
          </a:p>
          <a:p>
            <a:pPr>
              <a:buFont typeface="Wingdings" panose="05000000000000000000" pitchFamily="2" charset="2"/>
              <a:buChar char="ü"/>
            </a:pPr>
            <a:endParaRPr lang="tr-TR" dirty="0" smtClean="0"/>
          </a:p>
        </p:txBody>
      </p:sp>
    </p:spTree>
    <p:extLst>
      <p:ext uri="{BB962C8B-B14F-4D97-AF65-F5344CB8AC3E}">
        <p14:creationId xmlns:p14="http://schemas.microsoft.com/office/powerpoint/2010/main" xmlns="" val="32790201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STEM CELL TRACKING:</a:t>
            </a:r>
            <a:r>
              <a:rPr lang="tr-TR" sz="3600" dirty="0" smtClean="0"/>
              <a:t/>
            </a:r>
            <a:br>
              <a:rPr lang="tr-TR" sz="3600" dirty="0" smtClean="0"/>
            </a:br>
            <a:endParaRPr lang="tr-TR" sz="3600" dirty="0"/>
          </a:p>
        </p:txBody>
      </p:sp>
      <p:sp>
        <p:nvSpPr>
          <p:cNvPr id="3" name="2 İçerik Yer Tutucusu"/>
          <p:cNvSpPr>
            <a:spLocks noGrp="1"/>
          </p:cNvSpPr>
          <p:nvPr>
            <p:ph idx="1"/>
          </p:nvPr>
        </p:nvSpPr>
        <p:spPr>
          <a:xfrm>
            <a:off x="4427226" y="900458"/>
            <a:ext cx="3807070" cy="4513385"/>
          </a:xfrm>
        </p:spPr>
        <p:txBody>
          <a:bodyPr>
            <a:noAutofit/>
          </a:bodyPr>
          <a:lstStyle/>
          <a:p>
            <a:r>
              <a:rPr lang="tr-TR" sz="2600" dirty="0" err="1" smtClean="0">
                <a:latin typeface="AR CENA" panose="02000000000000000000" pitchFamily="2" charset="0"/>
              </a:rPr>
              <a:t>To</a:t>
            </a:r>
            <a:r>
              <a:rPr lang="tr-TR" sz="2600" dirty="0" smtClean="0">
                <a:latin typeface="AR CENA" panose="02000000000000000000" pitchFamily="2" charset="0"/>
              </a:rPr>
              <a:t> </a:t>
            </a:r>
            <a:r>
              <a:rPr lang="tr-TR" sz="2600" dirty="0" err="1" smtClean="0">
                <a:latin typeface="AR CENA" panose="02000000000000000000" pitchFamily="2" charset="0"/>
              </a:rPr>
              <a:t>monitor</a:t>
            </a:r>
            <a:r>
              <a:rPr lang="tr-TR" sz="2600" dirty="0" smtClean="0">
                <a:latin typeface="AR CENA" panose="02000000000000000000" pitchFamily="2" charset="0"/>
              </a:rPr>
              <a:t> </a:t>
            </a:r>
            <a:r>
              <a:rPr lang="en-US" sz="2600" dirty="0" smtClean="0">
                <a:latin typeface="AR CENA" panose="02000000000000000000" pitchFamily="2" charset="0"/>
              </a:rPr>
              <a:t>stem cell survival, distribution, differentiation and regenerative impact</a:t>
            </a:r>
            <a:endParaRPr lang="tr-TR" sz="2600" dirty="0" smtClean="0">
              <a:latin typeface="AR CENA" panose="02000000000000000000" pitchFamily="2" charset="0"/>
            </a:endParaRPr>
          </a:p>
          <a:p>
            <a:r>
              <a:rPr lang="en-US" sz="2600" dirty="0" smtClean="0">
                <a:latin typeface="AR CENA" panose="02000000000000000000" pitchFamily="2" charset="0"/>
              </a:rPr>
              <a:t>Recently, non invasive imaging based monitoring methods have been developed to track stem cell transplantation by labeling injected cells using nanotechnologies</a:t>
            </a:r>
            <a:endParaRPr lang="tr-TR" sz="2600" dirty="0" smtClean="0">
              <a:latin typeface="AR CENA" panose="02000000000000000000" pitchFamily="2" charset="0"/>
            </a:endParaRPr>
          </a:p>
          <a:p>
            <a:r>
              <a:rPr lang="tr-TR" sz="2600" dirty="0" smtClean="0">
                <a:latin typeface="AR CENA" panose="02000000000000000000" pitchFamily="2" charset="0"/>
              </a:rPr>
              <a:t>i) </a:t>
            </a:r>
            <a:r>
              <a:rPr lang="tr-TR" sz="2600" dirty="0" err="1" smtClean="0">
                <a:latin typeface="AR CENA" panose="02000000000000000000" pitchFamily="2" charset="0"/>
              </a:rPr>
              <a:t>magnetic</a:t>
            </a:r>
            <a:r>
              <a:rPr lang="tr-TR" sz="2600" dirty="0" smtClean="0">
                <a:latin typeface="AR CENA" panose="02000000000000000000" pitchFamily="2" charset="0"/>
              </a:rPr>
              <a:t> </a:t>
            </a:r>
            <a:r>
              <a:rPr lang="tr-TR" sz="2600" dirty="0" err="1" smtClean="0">
                <a:latin typeface="AR CENA" panose="02000000000000000000" pitchFamily="2" charset="0"/>
              </a:rPr>
              <a:t>nanoparticles</a:t>
            </a:r>
            <a:r>
              <a:rPr lang="tr-TR" sz="2600" dirty="0" smtClean="0">
                <a:latin typeface="AR CENA" panose="02000000000000000000" pitchFamily="2" charset="0"/>
              </a:rPr>
              <a:t> </a:t>
            </a:r>
            <a:r>
              <a:rPr lang="tr-TR" sz="2600" dirty="0" err="1" smtClean="0">
                <a:latin typeface="AR CENA" panose="02000000000000000000" pitchFamily="2" charset="0"/>
              </a:rPr>
              <a:t>for</a:t>
            </a:r>
            <a:r>
              <a:rPr lang="tr-TR" sz="2600" dirty="0" smtClean="0">
                <a:latin typeface="AR CENA" panose="02000000000000000000" pitchFamily="2" charset="0"/>
              </a:rPr>
              <a:t> </a:t>
            </a:r>
            <a:r>
              <a:rPr lang="tr-TR" sz="2600" dirty="0" err="1" smtClean="0">
                <a:latin typeface="AR CENA" panose="02000000000000000000" pitchFamily="2" charset="0"/>
              </a:rPr>
              <a:t>stem</a:t>
            </a:r>
            <a:r>
              <a:rPr lang="tr-TR" sz="2600" dirty="0" smtClean="0">
                <a:latin typeface="AR CENA" panose="02000000000000000000" pitchFamily="2" charset="0"/>
              </a:rPr>
              <a:t> </a:t>
            </a:r>
            <a:r>
              <a:rPr lang="tr-TR" sz="2600" dirty="0" err="1" smtClean="0">
                <a:latin typeface="AR CENA" panose="02000000000000000000" pitchFamily="2" charset="0"/>
              </a:rPr>
              <a:t>cell</a:t>
            </a:r>
            <a:r>
              <a:rPr lang="tr-TR" sz="2600" dirty="0" smtClean="0">
                <a:latin typeface="AR CENA" panose="02000000000000000000" pitchFamily="2" charset="0"/>
              </a:rPr>
              <a:t> </a:t>
            </a:r>
            <a:r>
              <a:rPr lang="tr-TR" sz="2600" dirty="0" err="1" smtClean="0">
                <a:latin typeface="AR CENA" panose="02000000000000000000" pitchFamily="2" charset="0"/>
              </a:rPr>
              <a:t>labeling</a:t>
            </a:r>
            <a:r>
              <a:rPr lang="tr-TR" sz="2600" dirty="0" smtClean="0">
                <a:latin typeface="AR CENA" panose="02000000000000000000" pitchFamily="2" charset="0"/>
              </a:rPr>
              <a:t> </a:t>
            </a:r>
            <a:r>
              <a:rPr lang="tr-TR" sz="2600" dirty="0" err="1" smtClean="0">
                <a:latin typeface="AR CENA" panose="02000000000000000000" pitchFamily="2" charset="0"/>
              </a:rPr>
              <a:t>and</a:t>
            </a:r>
            <a:r>
              <a:rPr lang="tr-TR" sz="2600" dirty="0" smtClean="0">
                <a:latin typeface="AR CENA" panose="02000000000000000000" pitchFamily="2" charset="0"/>
              </a:rPr>
              <a:t> </a:t>
            </a:r>
            <a:r>
              <a:rPr lang="tr-TR" sz="2600" dirty="0" err="1" smtClean="0">
                <a:latin typeface="AR CENA" panose="02000000000000000000" pitchFamily="2" charset="0"/>
              </a:rPr>
              <a:t>successive</a:t>
            </a:r>
            <a:r>
              <a:rPr lang="tr-TR" sz="2600" dirty="0" smtClean="0">
                <a:latin typeface="AR CENA" panose="02000000000000000000" pitchFamily="2" charset="0"/>
              </a:rPr>
              <a:t> </a:t>
            </a:r>
            <a:r>
              <a:rPr lang="tr-TR" sz="2600" dirty="0" err="1" smtClean="0">
                <a:latin typeface="AR CENA" panose="02000000000000000000" pitchFamily="2" charset="0"/>
              </a:rPr>
              <a:t>visualization</a:t>
            </a:r>
            <a:r>
              <a:rPr lang="tr-TR" sz="2600" dirty="0" smtClean="0">
                <a:latin typeface="AR CENA" panose="02000000000000000000" pitchFamily="2" charset="0"/>
              </a:rPr>
              <a:t> </a:t>
            </a:r>
            <a:r>
              <a:rPr lang="tr-TR" sz="2600" dirty="0" err="1" smtClean="0">
                <a:latin typeface="AR CENA" panose="02000000000000000000" pitchFamily="2" charset="0"/>
              </a:rPr>
              <a:t>by</a:t>
            </a:r>
            <a:r>
              <a:rPr lang="tr-TR" sz="2600" dirty="0" smtClean="0">
                <a:latin typeface="AR CENA" panose="02000000000000000000" pitchFamily="2" charset="0"/>
              </a:rPr>
              <a:t> </a:t>
            </a:r>
            <a:r>
              <a:rPr lang="tr-TR" sz="2600" i="1" dirty="0" smtClean="0">
                <a:latin typeface="AR CENA" panose="02000000000000000000" pitchFamily="2" charset="0"/>
              </a:rPr>
              <a:t>in </a:t>
            </a:r>
            <a:r>
              <a:rPr lang="tr-TR" sz="2600" i="1" dirty="0" err="1" smtClean="0">
                <a:latin typeface="AR CENA" panose="02000000000000000000" pitchFamily="2" charset="0"/>
              </a:rPr>
              <a:t>vivo</a:t>
            </a:r>
            <a:r>
              <a:rPr lang="tr-TR" sz="2600" dirty="0" smtClean="0">
                <a:latin typeface="AR CENA" panose="02000000000000000000" pitchFamily="2" charset="0"/>
              </a:rPr>
              <a:t> MRI </a:t>
            </a:r>
          </a:p>
          <a:p>
            <a:r>
              <a:rPr lang="tr-TR" sz="2600" dirty="0" err="1" smtClean="0">
                <a:latin typeface="AR CENA" panose="02000000000000000000" pitchFamily="2" charset="0"/>
              </a:rPr>
              <a:t>ii</a:t>
            </a:r>
            <a:r>
              <a:rPr lang="tr-TR" sz="2600" dirty="0" smtClean="0">
                <a:latin typeface="AR CENA" panose="02000000000000000000" pitchFamily="2" charset="0"/>
              </a:rPr>
              <a:t>) </a:t>
            </a:r>
            <a:r>
              <a:rPr lang="tr-TR" sz="2600" dirty="0" err="1" smtClean="0">
                <a:latin typeface="AR CENA" panose="02000000000000000000" pitchFamily="2" charset="0"/>
              </a:rPr>
              <a:t>quantum</a:t>
            </a:r>
            <a:r>
              <a:rPr lang="tr-TR" sz="2600" dirty="0" smtClean="0">
                <a:latin typeface="AR CENA" panose="02000000000000000000" pitchFamily="2" charset="0"/>
              </a:rPr>
              <a:t> </a:t>
            </a:r>
            <a:r>
              <a:rPr lang="tr-TR" sz="2600" dirty="0" err="1" smtClean="0">
                <a:latin typeface="AR CENA" panose="02000000000000000000" pitchFamily="2" charset="0"/>
              </a:rPr>
              <a:t>dots</a:t>
            </a:r>
            <a:r>
              <a:rPr lang="tr-TR" sz="2600" dirty="0" smtClean="0">
                <a:latin typeface="AR CENA" panose="02000000000000000000" pitchFamily="2" charset="0"/>
              </a:rPr>
              <a:t> </a:t>
            </a:r>
            <a:r>
              <a:rPr lang="tr-TR" sz="2600" dirty="0" err="1" smtClean="0">
                <a:latin typeface="AR CENA" panose="02000000000000000000" pitchFamily="2" charset="0"/>
              </a:rPr>
              <a:t>or</a:t>
            </a:r>
            <a:r>
              <a:rPr lang="tr-TR" sz="2600" dirty="0" smtClean="0">
                <a:latin typeface="AR CENA" panose="02000000000000000000" pitchFamily="2" charset="0"/>
              </a:rPr>
              <a:t> </a:t>
            </a:r>
            <a:r>
              <a:rPr lang="tr-TR" sz="2600" dirty="0" err="1" smtClean="0">
                <a:latin typeface="AR CENA" panose="02000000000000000000" pitchFamily="2" charset="0"/>
              </a:rPr>
              <a:t>radionuclides</a:t>
            </a:r>
            <a:r>
              <a:rPr lang="tr-TR" sz="2600" dirty="0" smtClean="0">
                <a:latin typeface="AR CENA" panose="02000000000000000000" pitchFamily="2" charset="0"/>
              </a:rPr>
              <a:t> </a:t>
            </a:r>
            <a:r>
              <a:rPr lang="tr-TR" sz="2600" dirty="0" err="1" smtClean="0">
                <a:latin typeface="AR CENA" panose="02000000000000000000" pitchFamily="2" charset="0"/>
              </a:rPr>
              <a:t>for</a:t>
            </a:r>
            <a:r>
              <a:rPr lang="tr-TR" sz="2600" dirty="0" smtClean="0">
                <a:latin typeface="AR CENA" panose="02000000000000000000" pitchFamily="2" charset="0"/>
              </a:rPr>
              <a:t> </a:t>
            </a:r>
            <a:r>
              <a:rPr lang="tr-TR" sz="2600" i="1" dirty="0" smtClean="0">
                <a:latin typeface="AR CENA" panose="02000000000000000000" pitchFamily="2" charset="0"/>
              </a:rPr>
              <a:t>in </a:t>
            </a:r>
            <a:r>
              <a:rPr lang="tr-TR" sz="2600" i="1" dirty="0" err="1" smtClean="0">
                <a:latin typeface="AR CENA" panose="02000000000000000000" pitchFamily="2" charset="0"/>
              </a:rPr>
              <a:t>vivo</a:t>
            </a:r>
            <a:r>
              <a:rPr lang="tr-TR" sz="2600" dirty="0" smtClean="0">
                <a:latin typeface="AR CENA" panose="02000000000000000000" pitchFamily="2" charset="0"/>
              </a:rPr>
              <a:t> </a:t>
            </a:r>
            <a:r>
              <a:rPr lang="tr-TR" sz="2600" dirty="0" err="1" smtClean="0">
                <a:latin typeface="AR CENA" panose="02000000000000000000" pitchFamily="2" charset="0"/>
              </a:rPr>
              <a:t>visualization</a:t>
            </a:r>
            <a:r>
              <a:rPr lang="tr-TR" sz="2600" dirty="0" smtClean="0">
                <a:latin typeface="AR CENA" panose="02000000000000000000" pitchFamily="2" charset="0"/>
              </a:rPr>
              <a:t> of </a:t>
            </a:r>
            <a:r>
              <a:rPr lang="tr-TR" sz="2600" dirty="0" err="1" smtClean="0">
                <a:latin typeface="AR CENA" panose="02000000000000000000" pitchFamily="2" charset="0"/>
              </a:rPr>
              <a:t>stem</a:t>
            </a:r>
            <a:r>
              <a:rPr lang="tr-TR" sz="2600" dirty="0" smtClean="0">
                <a:latin typeface="AR CENA" panose="02000000000000000000" pitchFamily="2" charset="0"/>
              </a:rPr>
              <a:t> </a:t>
            </a:r>
            <a:r>
              <a:rPr lang="tr-TR" sz="2600" dirty="0" err="1" smtClean="0">
                <a:latin typeface="AR CENA" panose="02000000000000000000" pitchFamily="2" charset="0"/>
              </a:rPr>
              <a:t>cells</a:t>
            </a:r>
            <a:r>
              <a:rPr lang="tr-TR" sz="2600" dirty="0" smtClean="0">
                <a:latin typeface="AR CENA" panose="02000000000000000000" pitchFamily="2" charset="0"/>
              </a:rPr>
              <a:t> </a:t>
            </a:r>
            <a:r>
              <a:rPr lang="tr-TR" sz="2600" dirty="0" err="1" smtClean="0">
                <a:latin typeface="AR CENA" panose="02000000000000000000" pitchFamily="2" charset="0"/>
              </a:rPr>
              <a:t>by</a:t>
            </a:r>
            <a:r>
              <a:rPr lang="tr-TR" sz="2600" dirty="0" smtClean="0">
                <a:latin typeface="AR CENA" panose="02000000000000000000" pitchFamily="2" charset="0"/>
              </a:rPr>
              <a:t> PET </a:t>
            </a:r>
            <a:r>
              <a:rPr lang="tr-TR" sz="2600" dirty="0" err="1" smtClean="0">
                <a:latin typeface="AR CENA" panose="02000000000000000000" pitchFamily="2" charset="0"/>
              </a:rPr>
              <a:t>or</a:t>
            </a:r>
            <a:r>
              <a:rPr lang="tr-TR" sz="2600" dirty="0" smtClean="0">
                <a:latin typeface="AR CENA" panose="02000000000000000000" pitchFamily="2" charset="0"/>
              </a:rPr>
              <a:t> SPECT</a:t>
            </a:r>
          </a:p>
        </p:txBody>
      </p:sp>
      <p:sp>
        <p:nvSpPr>
          <p:cNvPr id="8" name="2 İçerik Yer Tutucusu"/>
          <p:cNvSpPr txBox="1">
            <a:spLocks/>
          </p:cNvSpPr>
          <p:nvPr/>
        </p:nvSpPr>
        <p:spPr>
          <a:xfrm>
            <a:off x="123093" y="5604731"/>
            <a:ext cx="4747846" cy="50299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0" name="Picture 6" descr="C:\Users\User\Desktop\ijms-11-01070f1-1024.png"/>
          <p:cNvPicPr>
            <a:picLocks noChangeAspect="1" noChangeArrowheads="1"/>
          </p:cNvPicPr>
          <p:nvPr/>
        </p:nvPicPr>
        <p:blipFill>
          <a:blip r:embed="rId2" cstate="print"/>
          <a:srcRect/>
          <a:stretch>
            <a:fillRect/>
          </a:stretch>
        </p:blipFill>
        <p:spPr bwMode="auto">
          <a:xfrm>
            <a:off x="706957" y="1378425"/>
            <a:ext cx="3113192" cy="4477802"/>
          </a:xfrm>
          <a:prstGeom prst="rect">
            <a:avLst/>
          </a:prstGeom>
          <a:noFill/>
        </p:spPr>
      </p:pic>
      <p:sp>
        <p:nvSpPr>
          <p:cNvPr id="10" name="9 Dikdörtgen"/>
          <p:cNvSpPr/>
          <p:nvPr/>
        </p:nvSpPr>
        <p:spPr>
          <a:xfrm>
            <a:off x="393772" y="5991400"/>
            <a:ext cx="4277133" cy="369332"/>
          </a:xfrm>
          <a:prstGeom prst="rect">
            <a:avLst/>
          </a:prstGeom>
        </p:spPr>
        <p:txBody>
          <a:bodyPr wrap="none">
            <a:spAutoFit/>
          </a:bodyPr>
          <a:lstStyle/>
          <a:p>
            <a:r>
              <a:rPr lang="en-US" dirty="0" smtClean="0">
                <a:latin typeface="AR CENA" panose="02000000000000000000" pitchFamily="2" charset="0"/>
              </a:rPr>
              <a:t>Recent advances in nanotechnology for stem cell tracking.</a:t>
            </a:r>
            <a:endParaRPr lang="tr-TR" dirty="0">
              <a:latin typeface="AR CENA" panose="02000000000000000000" pitchFamily="2"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28650" y="704742"/>
            <a:ext cx="7886700" cy="646331"/>
          </a:xfrm>
          <a:prstGeom prst="rect">
            <a:avLst/>
          </a:prstGeom>
        </p:spPr>
        <p:txBody>
          <a:bodyPr wrap="square">
            <a:spAutoFit/>
          </a:bodyPr>
          <a:lstStyle/>
          <a:p>
            <a:r>
              <a:rPr lang="tr-TR" sz="3600" b="1" dirty="0" smtClean="0">
                <a:solidFill>
                  <a:schemeClr val="accent1">
                    <a:lumMod val="75000"/>
                  </a:schemeClr>
                </a:solidFill>
                <a:effectLst>
                  <a:outerShdw blurRad="38100" dist="38100" dir="2700000" algn="tl">
                    <a:srgbClr val="000000">
                      <a:alpha val="43137"/>
                    </a:srgbClr>
                  </a:outerShdw>
                </a:effectLst>
                <a:latin typeface="AR CENA" panose="02000000000000000000" pitchFamily="2" charset="0"/>
              </a:rPr>
              <a:t>BIOSENSING APPLICATIONS:</a:t>
            </a:r>
            <a:endParaRPr lang="tr-TR" sz="3600" b="1" dirty="0">
              <a:solidFill>
                <a:schemeClr val="accent1">
                  <a:lumMod val="75000"/>
                </a:schemeClr>
              </a:solidFill>
              <a:effectLst>
                <a:outerShdw blurRad="38100" dist="38100" dir="2700000" algn="tl">
                  <a:srgbClr val="000000">
                    <a:alpha val="43137"/>
                  </a:srgbClr>
                </a:outerShdw>
              </a:effectLst>
              <a:latin typeface="AR CENA" panose="02000000000000000000" pitchFamily="2" charset="0"/>
            </a:endParaRPr>
          </a:p>
        </p:txBody>
      </p:sp>
      <p:sp>
        <p:nvSpPr>
          <p:cNvPr id="3" name="2 İçerik Yer Tutucusu"/>
          <p:cNvSpPr>
            <a:spLocks noGrp="1"/>
          </p:cNvSpPr>
          <p:nvPr>
            <p:ph idx="1"/>
          </p:nvPr>
        </p:nvSpPr>
        <p:spPr>
          <a:xfrm>
            <a:off x="628650" y="4302369"/>
            <a:ext cx="7886700" cy="2262554"/>
          </a:xfrm>
        </p:spPr>
        <p:txBody>
          <a:bodyPr>
            <a:normAutofit fontScale="85000" lnSpcReduction="20000"/>
          </a:bodyPr>
          <a:lstStyle/>
          <a:p>
            <a:r>
              <a:rPr lang="en-US" dirty="0" smtClean="0">
                <a:latin typeface="AR CENA" panose="02000000000000000000" pitchFamily="2" charset="0"/>
              </a:rPr>
              <a:t>In the case of FRET </a:t>
            </a:r>
            <a:r>
              <a:rPr lang="en-US" b="1" dirty="0" smtClean="0">
                <a:latin typeface="AR CENA" panose="02000000000000000000" pitchFamily="2" charset="0"/>
              </a:rPr>
              <a:t>(A)</a:t>
            </a:r>
            <a:r>
              <a:rPr lang="en-US" dirty="0" smtClean="0">
                <a:latin typeface="AR CENA" panose="02000000000000000000" pitchFamily="2" charset="0"/>
              </a:rPr>
              <a:t>, excitation of the donor by an external light source results in energy transfer to the acceptor with release of light in the acceptor emission spectrum—but only if </a:t>
            </a:r>
            <a:r>
              <a:rPr lang="tr-TR" dirty="0" err="1" smtClean="0">
                <a:latin typeface="AR CENA" panose="02000000000000000000" pitchFamily="2" charset="0"/>
              </a:rPr>
              <a:t>the</a:t>
            </a:r>
            <a:r>
              <a:rPr lang="tr-TR" dirty="0" smtClean="0">
                <a:latin typeface="AR CENA" panose="02000000000000000000" pitchFamily="2" charset="0"/>
              </a:rPr>
              <a:t> </a:t>
            </a:r>
            <a:r>
              <a:rPr lang="tr-TR" dirty="0" err="1" smtClean="0">
                <a:latin typeface="AR CENA" panose="02000000000000000000" pitchFamily="2" charset="0"/>
              </a:rPr>
              <a:t>distance</a:t>
            </a:r>
            <a:r>
              <a:rPr lang="tr-TR" dirty="0" smtClean="0">
                <a:latin typeface="AR CENA" panose="02000000000000000000" pitchFamily="2" charset="0"/>
              </a:rPr>
              <a:t> </a:t>
            </a:r>
            <a:r>
              <a:rPr lang="tr-TR" dirty="0" err="1" smtClean="0">
                <a:latin typeface="AR CENA" panose="02000000000000000000" pitchFamily="2" charset="0"/>
              </a:rPr>
              <a:t>btw</a:t>
            </a:r>
            <a:r>
              <a:rPr lang="tr-TR" dirty="0" smtClean="0">
                <a:latin typeface="AR CENA" panose="02000000000000000000" pitchFamily="2" charset="0"/>
              </a:rPr>
              <a:t> </a:t>
            </a:r>
            <a:r>
              <a:rPr lang="tr-TR" dirty="0" err="1" smtClean="0">
                <a:latin typeface="AR CENA" panose="02000000000000000000" pitchFamily="2" charset="0"/>
              </a:rPr>
              <a:t>donor</a:t>
            </a:r>
            <a:r>
              <a:rPr lang="tr-TR" dirty="0" smtClean="0">
                <a:latin typeface="AR CENA" panose="02000000000000000000" pitchFamily="2" charset="0"/>
              </a:rPr>
              <a:t> </a:t>
            </a:r>
            <a:r>
              <a:rPr lang="tr-TR" dirty="0" err="1" smtClean="0">
                <a:latin typeface="AR CENA" panose="02000000000000000000" pitchFamily="2" charset="0"/>
              </a:rPr>
              <a:t>and</a:t>
            </a:r>
            <a:r>
              <a:rPr lang="tr-TR" dirty="0" smtClean="0">
                <a:latin typeface="AR CENA" panose="02000000000000000000" pitchFamily="2" charset="0"/>
              </a:rPr>
              <a:t> </a:t>
            </a:r>
            <a:r>
              <a:rPr lang="tr-TR" dirty="0" err="1" smtClean="0">
                <a:latin typeface="AR CENA" panose="02000000000000000000" pitchFamily="2" charset="0"/>
              </a:rPr>
              <a:t>acceptor</a:t>
            </a:r>
            <a:r>
              <a:rPr lang="tr-TR" dirty="0" smtClean="0">
                <a:latin typeface="AR CENA" panose="02000000000000000000" pitchFamily="2" charset="0"/>
              </a:rPr>
              <a:t> is </a:t>
            </a:r>
            <a:r>
              <a:rPr lang="tr-TR" dirty="0" err="1" smtClean="0">
                <a:latin typeface="AR CENA" panose="02000000000000000000" pitchFamily="2" charset="0"/>
              </a:rPr>
              <a:t>smaller</a:t>
            </a:r>
            <a:r>
              <a:rPr lang="tr-TR" dirty="0" smtClean="0">
                <a:latin typeface="AR CENA" panose="02000000000000000000" pitchFamily="2" charset="0"/>
              </a:rPr>
              <a:t> </a:t>
            </a:r>
            <a:r>
              <a:rPr lang="tr-TR" dirty="0" err="1" smtClean="0">
                <a:latin typeface="AR CENA" panose="02000000000000000000" pitchFamily="2" charset="0"/>
              </a:rPr>
              <a:t>than</a:t>
            </a:r>
            <a:r>
              <a:rPr lang="tr-TR" dirty="0" smtClean="0">
                <a:latin typeface="AR CENA" panose="02000000000000000000" pitchFamily="2" charset="0"/>
              </a:rPr>
              <a:t> </a:t>
            </a:r>
            <a:r>
              <a:rPr lang="tr-TR" dirty="0" err="1" smtClean="0">
                <a:latin typeface="AR CENA" panose="02000000000000000000" pitchFamily="2" charset="0"/>
              </a:rPr>
              <a:t>Förster</a:t>
            </a:r>
            <a:r>
              <a:rPr lang="tr-TR" dirty="0" smtClean="0">
                <a:latin typeface="AR CENA" panose="02000000000000000000" pitchFamily="2" charset="0"/>
              </a:rPr>
              <a:t> </a:t>
            </a:r>
            <a:r>
              <a:rPr lang="tr-TR" dirty="0" err="1" smtClean="0">
                <a:latin typeface="AR CENA" panose="02000000000000000000" pitchFamily="2" charset="0"/>
              </a:rPr>
              <a:t>radius</a:t>
            </a:r>
            <a:r>
              <a:rPr lang="en-US" dirty="0" smtClean="0">
                <a:latin typeface="AR CENA" panose="02000000000000000000" pitchFamily="2" charset="0"/>
              </a:rPr>
              <a:t>. The principle of BRET </a:t>
            </a:r>
            <a:r>
              <a:rPr lang="en-US" b="1" dirty="0" smtClean="0">
                <a:latin typeface="AR CENA" panose="02000000000000000000" pitchFamily="2" charset="0"/>
              </a:rPr>
              <a:t>(B)</a:t>
            </a:r>
            <a:r>
              <a:rPr lang="en-US" dirty="0" smtClean="0">
                <a:latin typeface="AR CENA" panose="02000000000000000000" pitchFamily="2" charset="0"/>
              </a:rPr>
              <a:t> is similar, except that </a:t>
            </a:r>
            <a:r>
              <a:rPr lang="tr-TR" dirty="0" err="1" smtClean="0">
                <a:latin typeface="AR CENA" panose="02000000000000000000" pitchFamily="2" charset="0"/>
              </a:rPr>
              <a:t>light</a:t>
            </a:r>
            <a:r>
              <a:rPr lang="tr-TR" dirty="0" smtClean="0">
                <a:latin typeface="AR CENA" panose="02000000000000000000" pitchFamily="2" charset="0"/>
              </a:rPr>
              <a:t> </a:t>
            </a:r>
            <a:r>
              <a:rPr lang="tr-TR" dirty="0" err="1" smtClean="0">
                <a:latin typeface="AR CENA" panose="02000000000000000000" pitchFamily="2" charset="0"/>
              </a:rPr>
              <a:t>emitting</a:t>
            </a:r>
            <a:r>
              <a:rPr lang="tr-TR" dirty="0" smtClean="0">
                <a:latin typeface="AR CENA" panose="02000000000000000000" pitchFamily="2" charset="0"/>
              </a:rPr>
              <a:t> </a:t>
            </a:r>
            <a:r>
              <a:rPr lang="en-US" dirty="0" smtClean="0">
                <a:latin typeface="AR CENA" panose="02000000000000000000" pitchFamily="2" charset="0"/>
              </a:rPr>
              <a:t>protein that acts as a donor (</a:t>
            </a:r>
            <a:r>
              <a:rPr lang="en-US" dirty="0" err="1" smtClean="0">
                <a:latin typeface="AR CENA" panose="02000000000000000000" pitchFamily="2" charset="0"/>
              </a:rPr>
              <a:t>Renilla</a:t>
            </a:r>
            <a:r>
              <a:rPr lang="tr-TR" dirty="0" err="1" smtClean="0">
                <a:latin typeface="AR CENA" panose="02000000000000000000" pitchFamily="2" charset="0"/>
              </a:rPr>
              <a:t>luciferase</a:t>
            </a:r>
            <a:r>
              <a:rPr lang="tr-TR" dirty="0" smtClean="0">
                <a:latin typeface="AR CENA" panose="02000000000000000000" pitchFamily="2" charset="0"/>
              </a:rPr>
              <a:t>) </a:t>
            </a:r>
            <a:r>
              <a:rPr lang="tr-TR" dirty="0" err="1" smtClean="0">
                <a:latin typeface="AR CENA" panose="02000000000000000000" pitchFamily="2" charset="0"/>
              </a:rPr>
              <a:t>transfers</a:t>
            </a:r>
            <a:r>
              <a:rPr lang="tr-TR" dirty="0" smtClean="0">
                <a:latin typeface="AR CENA" panose="02000000000000000000" pitchFamily="2" charset="0"/>
              </a:rPr>
              <a:t> </a:t>
            </a:r>
            <a:r>
              <a:rPr lang="tr-TR" dirty="0" err="1" smtClean="0">
                <a:latin typeface="AR CENA" panose="02000000000000000000" pitchFamily="2" charset="0"/>
              </a:rPr>
              <a:t>energy</a:t>
            </a:r>
            <a:r>
              <a:rPr lang="tr-TR" dirty="0" smtClean="0">
                <a:latin typeface="AR CENA" panose="02000000000000000000" pitchFamily="2" charset="0"/>
              </a:rPr>
              <a:t> </a:t>
            </a:r>
            <a:r>
              <a:rPr lang="tr-TR" dirty="0" err="1" smtClean="0">
                <a:latin typeface="AR CENA" panose="02000000000000000000" pitchFamily="2" charset="0"/>
              </a:rPr>
              <a:t>to</a:t>
            </a:r>
            <a:r>
              <a:rPr lang="tr-TR" dirty="0" smtClean="0">
                <a:latin typeface="AR CENA" panose="02000000000000000000" pitchFamily="2" charset="0"/>
              </a:rPr>
              <a:t> a </a:t>
            </a:r>
            <a:r>
              <a:rPr lang="tr-TR" dirty="0" err="1" smtClean="0">
                <a:latin typeface="AR CENA" panose="02000000000000000000" pitchFamily="2" charset="0"/>
              </a:rPr>
              <a:t>fluorescent</a:t>
            </a:r>
            <a:r>
              <a:rPr lang="tr-TR" dirty="0" smtClean="0">
                <a:latin typeface="AR CENA" panose="02000000000000000000" pitchFamily="2" charset="0"/>
              </a:rPr>
              <a:t> protein as an </a:t>
            </a:r>
            <a:r>
              <a:rPr lang="tr-TR" dirty="0" err="1" smtClean="0">
                <a:latin typeface="AR CENA" panose="02000000000000000000" pitchFamily="2" charset="0"/>
              </a:rPr>
              <a:t>acceptor</a:t>
            </a:r>
            <a:r>
              <a:rPr lang="tr-TR" dirty="0" smtClean="0">
                <a:latin typeface="AR CENA" panose="02000000000000000000" pitchFamily="2" charset="0"/>
              </a:rPr>
              <a:t> </a:t>
            </a:r>
            <a:r>
              <a:rPr lang="en-US" dirty="0" smtClean="0">
                <a:latin typeface="AR CENA" panose="02000000000000000000" pitchFamily="2" charset="0"/>
              </a:rPr>
              <a:t>and is activated by addition of an appropriate substrate</a:t>
            </a:r>
            <a:r>
              <a:rPr lang="tr-TR" dirty="0" smtClean="0">
                <a:latin typeface="AR CENA" panose="02000000000000000000" pitchFamily="2" charset="0"/>
              </a:rPr>
              <a:t>.</a:t>
            </a:r>
            <a:endParaRPr lang="tr-TR" dirty="0">
              <a:latin typeface="AR CENA" panose="02000000000000000000" pitchFamily="2" charset="0"/>
            </a:endParaRPr>
          </a:p>
        </p:txBody>
      </p:sp>
      <p:pic>
        <p:nvPicPr>
          <p:cNvPr id="1026" name="Picture 2" descr="C:\Users\User\Desktop\44.png"/>
          <p:cNvPicPr>
            <a:picLocks noChangeAspect="1" noChangeArrowheads="1"/>
          </p:cNvPicPr>
          <p:nvPr/>
        </p:nvPicPr>
        <p:blipFill>
          <a:blip r:embed="rId2" cstate="print"/>
          <a:srcRect/>
          <a:stretch>
            <a:fillRect/>
          </a:stretch>
        </p:blipFill>
        <p:spPr bwMode="auto">
          <a:xfrm>
            <a:off x="1412723" y="1428016"/>
            <a:ext cx="5783298" cy="261644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Ekran Gösterisi (4:3)</PresentationFormat>
  <Paragraphs>74</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Slayt 1</vt:lpstr>
      <vt:lpstr>IN VITRO IMAGING - FIXED CELLS  </vt:lpstr>
      <vt:lpstr>Slayt 3</vt:lpstr>
      <vt:lpstr>Fluorescence in situ hybridisation (FISH) technology to detect nucleic acid sequences in fixed biological structures has been well established. It uses fluorescently labelled DNA probes for gene mapping and identification of subtle chromosomal abnormalities and can provide diagnostic and prognostic results for particular chromosomal disorders.   A QD-FISH probe is used to analyse human metaphase chromosomes  and found that compared to organic dyes, QDs were more photostable and significantly brighter, making them a more stable and quantitative mode of FISH for research and clinical applications.</vt:lpstr>
      <vt:lpstr>IN VITRO IMAGING – LIVE CELLS: </vt:lpstr>
      <vt:lpstr>Slayt 6</vt:lpstr>
      <vt:lpstr>SINGLE- PARTICLE TRACKING :</vt:lpstr>
      <vt:lpstr>STEM CELL TRACKING: </vt:lpstr>
      <vt:lpstr>BIOSENSING APPLICATIONS:</vt:lpstr>
      <vt:lpstr>IN VIVO IMAGING:</vt:lpstr>
      <vt:lpstr>Sentinel lymph node biopsy (SLNB) : </vt:lpstr>
      <vt:lpstr>Slayt 12</vt:lpstr>
      <vt:lpstr>Cancer localisation and therapy </vt:lpstr>
      <vt:lpstr>OTHER APPLICATIONS Drug Delivery </vt:lpstr>
      <vt:lpstr>Photodynamic Therapy (PDT)</vt:lpstr>
      <vt:lpstr>Micro-organism and Toxin Detection</vt:lpstr>
      <vt:lpstr>Limitations !!</vt:lpstr>
      <vt:lpstr>Future Perspective</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 Hp</dc:creator>
  <cp:lastModifiedBy>Pc Hp</cp:lastModifiedBy>
  <cp:revision>1</cp:revision>
  <dcterms:created xsi:type="dcterms:W3CDTF">2019-12-30T09:27:03Z</dcterms:created>
  <dcterms:modified xsi:type="dcterms:W3CDTF">2019-12-30T09:27:28Z</dcterms:modified>
</cp:coreProperties>
</file>