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1" r:id="rId5"/>
    <p:sldId id="266" r:id="rId6"/>
    <p:sldId id="263" r:id="rId7"/>
    <p:sldId id="272" r:id="rId8"/>
    <p:sldId id="273" r:id="rId9"/>
    <p:sldId id="267" r:id="rId10"/>
    <p:sldId id="27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orient="horz" pos="192">
          <p15:clr>
            <a:srgbClr val="A4A3A4"/>
          </p15:clr>
        </p15:guide>
        <p15:guide id="3" orient="horz" pos="96">
          <p15:clr>
            <a:srgbClr val="A4A3A4"/>
          </p15:clr>
        </p15:guide>
        <p15:guide id="4">
          <p15:clr>
            <a:srgbClr val="A4A3A4"/>
          </p15:clr>
        </p15:guide>
        <p15:guide id="5" pos="48">
          <p15:clr>
            <a:srgbClr val="A4A3A4"/>
          </p15:clr>
        </p15:guide>
        <p15:guide id="6" pos="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2FDF7"/>
    <a:srgbClr val="800040"/>
    <a:srgbClr val="FF0080"/>
    <a:srgbClr val="4B3025"/>
    <a:srgbClr val="FFFF66"/>
    <a:srgbClr val="CC66FF"/>
    <a:srgbClr val="6666FF"/>
    <a:srgbClr val="3333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9" autoAdjust="0"/>
    <p:restoredTop sz="92718" autoAdjust="0"/>
  </p:normalViewPr>
  <p:slideViewPr>
    <p:cSldViewPr snapToObjects="1">
      <p:cViewPr varScale="1">
        <p:scale>
          <a:sx n="102" d="100"/>
          <a:sy n="102" d="100"/>
        </p:scale>
        <p:origin x="-378" y="-90"/>
      </p:cViewPr>
      <p:guideLst>
        <p:guide orient="horz"/>
        <p:guide orient="horz" pos="192"/>
        <p:guide orient="horz" pos="96"/>
        <p:guide/>
        <p:guide pos="48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3E656D9-1C4A-4961-B822-69096B615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416058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A8C3428-5E3E-498C-82A5-68033D91C8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020483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10E679A-7C3C-4BFF-8F28-0879595BFA4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395713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A0DB42F-E60A-4CAB-9492-12248900338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4065395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044901-A2F0-4B82-BFEC-A03396976C3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712392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B05D63-A1EF-41A8-A6F2-4A5B8FD7AC6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643361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148B18-A664-4D7F-A4DE-17A6840A7B80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265980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278734-22D3-4E75-A2DA-CB80DC265B5A}" type="slidenum">
              <a:rPr lang="en-US"/>
              <a:pPr/>
              <a:t>7</a:t>
            </a:fld>
            <a:endParaRPr lang="en-US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97100" y="701675"/>
            <a:ext cx="2608263" cy="1957388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0" y="3365500"/>
            <a:ext cx="5976938" cy="51260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35736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8" descr="rainbowdir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3EA8F-0EA2-4DF5-B4D2-242720A40D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554289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473A9-0787-4D84-AF9F-AFC5D5D1F7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882205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86424-A0DB-404B-B5B6-A3BF737F99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22944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03E77-5694-42C3-BDF8-E560BDD4B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712703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F5DB2-0897-42DD-ADA0-AE888C7D8E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887057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2361904"/>
            <a:ext cx="3924300" cy="373409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91100" y="2361904"/>
            <a:ext cx="3924300" cy="17948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91100" y="4299645"/>
            <a:ext cx="3924300" cy="17963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7010400" y="6630675"/>
            <a:ext cx="1905000" cy="227326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940052" y="6606863"/>
            <a:ext cx="2894013" cy="22732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RCLP 1011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4140" y="6474043"/>
            <a:ext cx="587375" cy="357170"/>
          </a:xfrm>
        </p:spPr>
        <p:txBody>
          <a:bodyPr/>
          <a:lstStyle>
            <a:lvl1pPr>
              <a:defRPr/>
            </a:lvl1pPr>
          </a:lstStyle>
          <a:p>
            <a:fld id="{8A86341F-175D-4A72-B0A7-026802539B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8227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60EC7-2505-4528-9590-2EC5143848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23720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9B259-E29B-43A3-BD0B-50AE98BE47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44722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A2966-8A88-4E15-BB0E-D2ACA48322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89181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D0BD9-80BF-483B-8AF9-918FD80B3D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08170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92EA-5836-466D-A68E-7D66DCE070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445177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E184C-A743-4C37-8A50-289417103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26868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345A2-6F25-4F16-AE88-DB5A62ED2D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1703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597C9-6A86-4B5E-9960-D320804A68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36158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4" descr="rainbowdirt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370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AA1E7B05-9200-409F-8B3E-CC49CA36C6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http://www.nationmaster.com/wikimir/images/upload.wikimedia.org/wikipedia/en/thumb/f/fb/240px-Egypt.Aswan.Mosque.01.jpg&amp;imgrefurl=http://www.nationmaster.com/encyclopedia/Religion&amp;h=320&amp;w=240&amp;sz=30&amp;tbnid=GUz-uUBxp3sJ:&amp;tbnh=113&amp;tbnw=84&amp;hl=en&amp;start=56&amp;prev=/images?q=religion&amp;start=40&amp;hl=en&amp;lr=&amp;sa=N" TargetMode="External"/><Relationship Id="rId13" Type="http://schemas.openxmlformats.org/officeDocument/2006/relationships/hyperlink" Target="http://images.google.com/imgres?imgurl=http://www.greenmagicpublishing.com/images/Advanced%20Wiccan%20Spirituality.jpg&amp;imgrefurl=http://www.greenmagicpublishing.com/&amp;h=220&amp;w=150&amp;sz=18&amp;tbnid=9xxCm7UutRQJ:&amp;tbnh=102&amp;tbnw=69&amp;hl=en&amp;start=25&amp;prev=/images?q=wiccan&amp;start=20&amp;svnum=10&amp;hl=en&amp;lr=&amp;sa=N" TargetMode="External"/><Relationship Id="rId3" Type="http://schemas.openxmlformats.org/officeDocument/2006/relationships/hyperlink" Target="http://images.google.com/imgres?imgurl=http://www.canisius.de/unterricht/fachbereiche/weitere/religion/religion.jpg&amp;imgrefurl=http://www.canisius.de/unterricht/fachbereiche/weitere/religion&amp;h=375&amp;w=500&amp;sz=16&amp;tbnid=cgCmSxMggRoJ:&amp;tbnh=95&amp;tbnw=127&amp;hl=en&amp;start=60&amp;prev=/images?q=religion&amp;start=40&amp;hl=en&amp;lr=&amp;sa=N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jpeg"/><Relationship Id="rId11" Type="http://schemas.openxmlformats.org/officeDocument/2006/relationships/hyperlink" Target="http://images.google.com/imgres?imgurl=http://upload.mcgill.ca/chaplaincy/spirituality.gif&amp;imgrefurl=http://www.mcgill.ca/chaplaincy/scm/spirituality/&amp;h=200&amp;w=200&amp;sz=4&amp;tbnid=oS84iMFJRZkJ:&amp;tbnh=99&amp;tbnw=99&amp;hl=en&amp;start=1&amp;prev=/images?q=spirituality&amp;hl=en&amp;lr=&amp;sa=G" TargetMode="External"/><Relationship Id="rId5" Type="http://schemas.openxmlformats.org/officeDocument/2006/relationships/hyperlink" Target="http://images.google.com/imgres?imgurl=http://www.cvm.qc.ca/encephi/images/buddha.JPG&amp;imgrefurl=http://www.cvm.qc.ca/encephi/CONTENU/ARTICLES/RELIGION.HTM&amp;h=241&amp;w=216&amp;sz=24&amp;tbnid=wbbxSt0HLiEJ:&amp;tbnh=105&amp;tbnw=94&amp;hl=en&amp;start=12&amp;prev=/images?q=religion&amp;hl=en&amp;lr=&amp;sa=G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4.jpeg"/><Relationship Id="rId9" Type="http://schemas.openxmlformats.org/officeDocument/2006/relationships/image" Target="../media/image7.jpeg"/><Relationship Id="rId1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93"/>
          <p:cNvSpPr txBox="1">
            <a:spLocks noChangeArrowheads="1"/>
          </p:cNvSpPr>
          <p:nvPr/>
        </p:nvSpPr>
        <p:spPr bwMode="auto">
          <a:xfrm>
            <a:off x="-1143000" y="898525"/>
            <a:ext cx="85344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>
                      <a:alpha val="95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en-US" altLang="en-US" sz="8800" dirty="0">
              <a:solidFill>
                <a:srgbClr val="FF0080"/>
              </a:solidFill>
            </a:endParaRPr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609600" y="2073275"/>
            <a:ext cx="67056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127000" dist="35921" dir="2700000" algn="ctr" rotWithShape="0">
                    <a:schemeClr val="bg2">
                      <a:alpha val="95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endParaRPr lang="en-US" altLang="en-US" sz="6600" dirty="0"/>
          </a:p>
        </p:txBody>
      </p:sp>
      <p:sp>
        <p:nvSpPr>
          <p:cNvPr id="4" name="3 Dikdörtgen"/>
          <p:cNvSpPr/>
          <p:nvPr/>
        </p:nvSpPr>
        <p:spPr>
          <a:xfrm>
            <a:off x="1115616" y="1628506"/>
            <a:ext cx="69487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err="1" smtClean="0"/>
              <a:t>Faith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and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Education</a:t>
            </a:r>
            <a:r>
              <a:rPr lang="tr-TR" sz="3200" b="1" dirty="0" smtClean="0"/>
              <a:t>,</a:t>
            </a:r>
          </a:p>
          <a:p>
            <a:endParaRPr lang="tr-TR" sz="3200" b="1" dirty="0" smtClean="0"/>
          </a:p>
          <a:p>
            <a:endParaRPr lang="tr-TR" sz="3200" b="1" dirty="0" smtClean="0"/>
          </a:p>
          <a:p>
            <a:endParaRPr lang="tr-TR" sz="3200" b="1" dirty="0" smtClean="0"/>
          </a:p>
          <a:p>
            <a:endParaRPr lang="tr-TR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628800"/>
            <a:ext cx="8591550" cy="1066801"/>
          </a:xfrm>
        </p:spPr>
        <p:txBody>
          <a:bodyPr>
            <a:normAutofit fontScale="90000"/>
          </a:bodyPr>
          <a:lstStyle/>
          <a:p>
            <a:pPr marL="0" indent="0"/>
            <a:r>
              <a:rPr lang="tr-TR" sz="4900" dirty="0" smtClean="0"/>
              <a:t>…</a:t>
            </a:r>
            <a:r>
              <a:rPr lang="tr-TR" sz="4900" dirty="0" err="1" smtClean="0"/>
              <a:t>Activities</a:t>
            </a:r>
            <a:r>
              <a:rPr lang="tr-TR" sz="4900" dirty="0" smtClean="0"/>
              <a:t/>
            </a:r>
            <a:br>
              <a:rPr lang="tr-TR" sz="4900" dirty="0" smtClean="0"/>
            </a:br>
            <a:r>
              <a:rPr lang="tr-TR" sz="4900" dirty="0" err="1" smtClean="0"/>
              <a:t>Reflection</a:t>
            </a:r>
            <a:r>
              <a:rPr lang="tr-TR" sz="4900" dirty="0" smtClean="0"/>
              <a:t> in </a:t>
            </a:r>
            <a:r>
              <a:rPr lang="tr-TR" sz="4900" dirty="0" err="1" smtClean="0"/>
              <a:t>Action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4294967295"/>
          </p:nvPr>
        </p:nvSpPr>
        <p:spPr>
          <a:xfrm>
            <a:off x="274320" y="1298448"/>
            <a:ext cx="8595360" cy="49377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6600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1547664" y="3068960"/>
            <a:ext cx="5832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3600" dirty="0" err="1" smtClean="0"/>
              <a:t>Point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ponder</a:t>
            </a:r>
            <a:endParaRPr lang="tr-TR" sz="3600" dirty="0" smtClean="0"/>
          </a:p>
          <a:p>
            <a:pPr>
              <a:buFont typeface="Wingdings" pitchFamily="2" charset="2"/>
              <a:buChar char="ü"/>
            </a:pPr>
            <a:r>
              <a:rPr lang="tr-TR" sz="3600" dirty="0" err="1" smtClean="0"/>
              <a:t>Teachings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remember</a:t>
            </a:r>
            <a:endParaRPr lang="tr-TR" sz="3600" dirty="0" smtClean="0"/>
          </a:p>
          <a:p>
            <a:pPr>
              <a:buFont typeface="Wingdings" pitchFamily="2" charset="2"/>
              <a:buChar char="ü"/>
            </a:pPr>
            <a:r>
              <a:rPr lang="tr-TR" sz="3600" dirty="0" err="1" smtClean="0"/>
              <a:t>Questions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deepen</a:t>
            </a:r>
            <a:r>
              <a:rPr lang="tr-TR" sz="3600" dirty="0" smtClean="0"/>
              <a:t>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subject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88959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935596" y="2681627"/>
            <a:ext cx="74586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 smtClean="0">
                <a:solidFill>
                  <a:srgbClr val="7030A0"/>
                </a:solidFill>
              </a:rPr>
              <a:t>We shall be God’s Helpers…(61.Saf.14)</a:t>
            </a:r>
            <a:endParaRPr lang="tr-TR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erbest Form"/>
          <p:cNvSpPr/>
          <p:nvPr/>
        </p:nvSpPr>
        <p:spPr>
          <a:xfrm>
            <a:off x="2051720" y="1772816"/>
            <a:ext cx="4392488" cy="2664296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861406 w 4392488"/>
              <a:gd name="connsiteY0" fmla="*/ 4021462 h 2664296"/>
              <a:gd name="connsiteX1" fmla="*/ 787398 w 4392488"/>
              <a:gd name="connsiteY1" fmla="*/ 4095470 h 2664296"/>
              <a:gd name="connsiteX2" fmla="*/ 713390 w 4392488"/>
              <a:gd name="connsiteY2" fmla="*/ 4021462 h 2664296"/>
              <a:gd name="connsiteX3" fmla="*/ 787398 w 4392488"/>
              <a:gd name="connsiteY3" fmla="*/ 3947454 h 2664296"/>
              <a:gd name="connsiteX4" fmla="*/ 861406 w 4392488"/>
              <a:gd name="connsiteY4" fmla="*/ 4021462 h 2664296"/>
              <a:gd name="connsiteX0" fmla="*/ 1160434 w 4392488"/>
              <a:gd name="connsiteY0" fmla="*/ 3591927 h 2664296"/>
              <a:gd name="connsiteX1" fmla="*/ 1012418 w 4392488"/>
              <a:gd name="connsiteY1" fmla="*/ 3739943 h 2664296"/>
              <a:gd name="connsiteX2" fmla="*/ 864402 w 4392488"/>
              <a:gd name="connsiteY2" fmla="*/ 3591927 h 2664296"/>
              <a:gd name="connsiteX3" fmla="*/ 1012418 w 4392488"/>
              <a:gd name="connsiteY3" fmla="*/ 3443911 h 2664296"/>
              <a:gd name="connsiteX4" fmla="*/ 1160434 w 4392488"/>
              <a:gd name="connsiteY4" fmla="*/ 3591927 h 2664296"/>
              <a:gd name="connsiteX0" fmla="*/ 1528149 w 4392488"/>
              <a:gd name="connsiteY0" fmla="*/ 3031277 h 2664296"/>
              <a:gd name="connsiteX1" fmla="*/ 1306124 w 4392488"/>
              <a:gd name="connsiteY1" fmla="*/ 3253302 h 2664296"/>
              <a:gd name="connsiteX2" fmla="*/ 1084099 w 4392488"/>
              <a:gd name="connsiteY2" fmla="*/ 3031277 h 2664296"/>
              <a:gd name="connsiteX3" fmla="*/ 1306124 w 4392488"/>
              <a:gd name="connsiteY3" fmla="*/ 2809252 h 2664296"/>
              <a:gd name="connsiteX4" fmla="*/ 1528149 w 4392488"/>
              <a:gd name="connsiteY4" fmla="*/ 3031277 h 2664296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200" h="43200">
                <a:moveTo>
                  <a:pt x="3900" y="14370"/>
                </a:moveTo>
                <a:cubicBezTo>
                  <a:pt x="3629" y="11657"/>
                  <a:pt x="4261" y="8921"/>
                  <a:pt x="5623" y="6907"/>
                </a:cubicBezTo>
                <a:cubicBezTo>
                  <a:pt x="7775" y="3726"/>
                  <a:pt x="11264" y="3017"/>
                  <a:pt x="14005" y="5202"/>
                </a:cubicBezTo>
                <a:cubicBezTo>
                  <a:pt x="15678" y="909"/>
                  <a:pt x="19914" y="22"/>
                  <a:pt x="22456" y="3432"/>
                </a:cubicBezTo>
                <a:cubicBezTo>
                  <a:pt x="23097" y="1683"/>
                  <a:pt x="24328" y="474"/>
                  <a:pt x="25749" y="200"/>
                </a:cubicBezTo>
                <a:cubicBezTo>
                  <a:pt x="27313" y="-102"/>
                  <a:pt x="28875" y="770"/>
                  <a:pt x="29833" y="2481"/>
                </a:cubicBezTo>
                <a:cubicBezTo>
                  <a:pt x="31215" y="267"/>
                  <a:pt x="33501" y="-460"/>
                  <a:pt x="35463" y="690"/>
                </a:cubicBezTo>
                <a:cubicBezTo>
                  <a:pt x="36958" y="1566"/>
                  <a:pt x="38030" y="3400"/>
                  <a:pt x="38318" y="5576"/>
                </a:cubicBezTo>
                <a:cubicBezTo>
                  <a:pt x="40046" y="6218"/>
                  <a:pt x="41422" y="7998"/>
                  <a:pt x="41982" y="10318"/>
                </a:cubicBezTo>
                <a:cubicBezTo>
                  <a:pt x="42389" y="12002"/>
                  <a:pt x="42331" y="13831"/>
                  <a:pt x="41818" y="15460"/>
                </a:cubicBezTo>
                <a:cubicBezTo>
                  <a:pt x="43079" y="17694"/>
                  <a:pt x="43520" y="20590"/>
                  <a:pt x="43016" y="23322"/>
                </a:cubicBezTo>
                <a:cubicBezTo>
                  <a:pt x="42346" y="26954"/>
                  <a:pt x="40128" y="29674"/>
                  <a:pt x="37404" y="30204"/>
                </a:cubicBezTo>
                <a:cubicBezTo>
                  <a:pt x="37391" y="32471"/>
                  <a:pt x="36658" y="34621"/>
                  <a:pt x="35395" y="36101"/>
                </a:cubicBezTo>
                <a:cubicBezTo>
                  <a:pt x="33476" y="38350"/>
                  <a:pt x="30704" y="38639"/>
                  <a:pt x="28555" y="36815"/>
                </a:cubicBezTo>
                <a:cubicBezTo>
                  <a:pt x="27860" y="39948"/>
                  <a:pt x="25999" y="42343"/>
                  <a:pt x="23667" y="43106"/>
                </a:cubicBezTo>
                <a:cubicBezTo>
                  <a:pt x="20919" y="44005"/>
                  <a:pt x="18051" y="42473"/>
                  <a:pt x="16480" y="39266"/>
                </a:cubicBezTo>
                <a:cubicBezTo>
                  <a:pt x="12772" y="42310"/>
                  <a:pt x="7956" y="40599"/>
                  <a:pt x="5804" y="35472"/>
                </a:cubicBezTo>
                <a:cubicBezTo>
                  <a:pt x="3690" y="35809"/>
                  <a:pt x="1705" y="34024"/>
                  <a:pt x="1110" y="31250"/>
                </a:cubicBezTo>
                <a:cubicBezTo>
                  <a:pt x="679" y="29243"/>
                  <a:pt x="1060" y="27077"/>
                  <a:pt x="2113" y="25551"/>
                </a:cubicBezTo>
                <a:cubicBezTo>
                  <a:pt x="619" y="24354"/>
                  <a:pt x="-213" y="22057"/>
                  <a:pt x="-5" y="19704"/>
                </a:cubicBezTo>
                <a:cubicBezTo>
                  <a:pt x="239" y="16949"/>
                  <a:pt x="1845" y="14791"/>
                  <a:pt x="3863" y="14507"/>
                </a:cubicBezTo>
                <a:cubicBezTo>
                  <a:pt x="3875" y="14461"/>
                  <a:pt x="3888" y="14416"/>
                  <a:pt x="3900" y="14370"/>
                </a:cubicBezTo>
                <a:close/>
              </a:path>
              <a:path w="4392488" h="2664296">
                <a:moveTo>
                  <a:pt x="861406" y="4021462"/>
                </a:moveTo>
                <a:cubicBezTo>
                  <a:pt x="861406" y="4062335"/>
                  <a:pt x="828271" y="4095470"/>
                  <a:pt x="787398" y="4095470"/>
                </a:cubicBezTo>
                <a:cubicBezTo>
                  <a:pt x="746525" y="4095470"/>
                  <a:pt x="713390" y="4062335"/>
                  <a:pt x="713390" y="4021462"/>
                </a:cubicBezTo>
                <a:cubicBezTo>
                  <a:pt x="713390" y="3980589"/>
                  <a:pt x="746525" y="3947454"/>
                  <a:pt x="787398" y="3947454"/>
                </a:cubicBezTo>
                <a:cubicBezTo>
                  <a:pt x="828271" y="3947454"/>
                  <a:pt x="861406" y="3980589"/>
                  <a:pt x="861406" y="4021462"/>
                </a:cubicBezTo>
                <a:close/>
              </a:path>
              <a:path w="4392488" h="2664296">
                <a:moveTo>
                  <a:pt x="1160434" y="3591927"/>
                </a:moveTo>
                <a:cubicBezTo>
                  <a:pt x="1160434" y="3673674"/>
                  <a:pt x="1094165" y="3739943"/>
                  <a:pt x="1012418" y="3739943"/>
                </a:cubicBezTo>
                <a:cubicBezTo>
                  <a:pt x="930671" y="3739943"/>
                  <a:pt x="864402" y="3673674"/>
                  <a:pt x="864402" y="3591927"/>
                </a:cubicBezTo>
                <a:cubicBezTo>
                  <a:pt x="864402" y="3510180"/>
                  <a:pt x="930671" y="3443911"/>
                  <a:pt x="1012418" y="3443911"/>
                </a:cubicBezTo>
                <a:cubicBezTo>
                  <a:pt x="1094165" y="3443911"/>
                  <a:pt x="1160434" y="3510180"/>
                  <a:pt x="1160434" y="3591927"/>
                </a:cubicBezTo>
                <a:close/>
              </a:path>
              <a:path w="4392488" h="2664296">
                <a:moveTo>
                  <a:pt x="1528149" y="3031277"/>
                </a:moveTo>
                <a:cubicBezTo>
                  <a:pt x="1528149" y="3153898"/>
                  <a:pt x="1428745" y="3253302"/>
                  <a:pt x="1306124" y="3253302"/>
                </a:cubicBezTo>
                <a:cubicBezTo>
                  <a:pt x="1183503" y="3253302"/>
                  <a:pt x="1084099" y="3153898"/>
                  <a:pt x="1084099" y="3031277"/>
                </a:cubicBezTo>
                <a:cubicBezTo>
                  <a:pt x="1084099" y="2908656"/>
                  <a:pt x="1183503" y="2809252"/>
                  <a:pt x="1306124" y="2809252"/>
                </a:cubicBezTo>
                <a:cubicBezTo>
                  <a:pt x="1428745" y="2809252"/>
                  <a:pt x="1528149" y="2908656"/>
                  <a:pt x="1528149" y="3031277"/>
                </a:cubicBezTo>
                <a:close/>
              </a:path>
              <a:path w="43200" h="43200" fill="none" extrusionOk="0">
                <a:moveTo>
                  <a:pt x="4693" y="26177"/>
                </a:moveTo>
                <a:cubicBezTo>
                  <a:pt x="3809" y="26271"/>
                  <a:pt x="2925" y="25993"/>
                  <a:pt x="2160" y="25380"/>
                </a:cubicBezTo>
                <a:moveTo>
                  <a:pt x="6928" y="34899"/>
                </a:moveTo>
                <a:cubicBezTo>
                  <a:pt x="6573" y="35092"/>
                  <a:pt x="6200" y="35220"/>
                  <a:pt x="5820" y="35280"/>
                </a:cubicBezTo>
                <a:moveTo>
                  <a:pt x="16478" y="39090"/>
                </a:moveTo>
                <a:cubicBezTo>
                  <a:pt x="16211" y="38544"/>
                  <a:pt x="15987" y="37961"/>
                  <a:pt x="15810" y="37350"/>
                </a:cubicBezTo>
                <a:moveTo>
                  <a:pt x="28827" y="34751"/>
                </a:moveTo>
                <a:cubicBezTo>
                  <a:pt x="28788" y="35398"/>
                  <a:pt x="28698" y="36038"/>
                  <a:pt x="28560" y="36660"/>
                </a:cubicBezTo>
                <a:moveTo>
                  <a:pt x="34129" y="22954"/>
                </a:moveTo>
                <a:cubicBezTo>
                  <a:pt x="36133" y="24282"/>
                  <a:pt x="37398" y="27058"/>
                  <a:pt x="37380" y="30090"/>
                </a:cubicBezTo>
                <a:moveTo>
                  <a:pt x="41798" y="15354"/>
                </a:move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cubicBezTo>
                  <a:pt x="38379" y="5843"/>
                  <a:pt x="38405" y="6266"/>
                  <a:pt x="38400" y="6690"/>
                </a:cubicBezTo>
                <a:moveTo>
                  <a:pt x="29078" y="3952"/>
                </a:moveTo>
                <a:cubicBezTo>
                  <a:pt x="29267" y="3369"/>
                  <a:pt x="29516" y="2826"/>
                  <a:pt x="29820" y="2340"/>
                </a:cubicBezTo>
                <a:moveTo>
                  <a:pt x="22141" y="4720"/>
                </a:moveTo>
                <a:cubicBezTo>
                  <a:pt x="22218" y="4238"/>
                  <a:pt x="22339" y="3771"/>
                  <a:pt x="22500" y="3330"/>
                </a:cubicBezTo>
                <a:moveTo>
                  <a:pt x="14000" y="5192"/>
                </a:moveTo>
                <a:cubicBezTo>
                  <a:pt x="14472" y="5568"/>
                  <a:pt x="14908" y="6021"/>
                  <a:pt x="15300" y="6540"/>
                </a:cubicBezTo>
                <a:moveTo>
                  <a:pt x="4127" y="15789"/>
                </a:moveTo>
                <a:cubicBezTo>
                  <a:pt x="4024" y="15325"/>
                  <a:pt x="3948" y="14851"/>
                  <a:pt x="3900" y="14370"/>
                </a:cubicBezTo>
              </a:path>
            </a:pathLst>
          </a:custGeom>
          <a:ln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7030A0"/>
                </a:solidFill>
              </a:rPr>
              <a:t>“</a:t>
            </a:r>
            <a:r>
              <a:rPr lang="tr-TR" b="1" dirty="0" err="1" smtClean="0">
                <a:solidFill>
                  <a:srgbClr val="7030A0"/>
                </a:solidFill>
              </a:rPr>
              <a:t>Always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</a:rPr>
              <a:t>remember</a:t>
            </a:r>
            <a:r>
              <a:rPr lang="tr-TR" b="1" dirty="0" smtClean="0">
                <a:solidFill>
                  <a:srgbClr val="7030A0"/>
                </a:solidFill>
              </a:rPr>
              <a:t> ! </a:t>
            </a:r>
            <a:r>
              <a:rPr lang="tr-TR" b="1" dirty="0" err="1">
                <a:solidFill>
                  <a:srgbClr val="7030A0"/>
                </a:solidFill>
              </a:rPr>
              <a:t>E</a:t>
            </a:r>
            <a:r>
              <a:rPr lang="tr-TR" b="1" dirty="0" err="1" smtClean="0">
                <a:solidFill>
                  <a:srgbClr val="7030A0"/>
                </a:solidFill>
              </a:rPr>
              <a:t>very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</a:rPr>
              <a:t>difficulty</a:t>
            </a:r>
            <a:r>
              <a:rPr lang="tr-TR" b="1" dirty="0" smtClean="0">
                <a:solidFill>
                  <a:srgbClr val="7030A0"/>
                </a:solidFill>
              </a:rPr>
              <a:t> is a test </a:t>
            </a:r>
            <a:r>
              <a:rPr lang="tr-TR" b="1" dirty="0" err="1" smtClean="0">
                <a:solidFill>
                  <a:srgbClr val="7030A0"/>
                </a:solidFill>
              </a:rPr>
              <a:t>and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</a:rPr>
              <a:t>opportunity</a:t>
            </a:r>
            <a:r>
              <a:rPr lang="tr-TR" b="1" dirty="0" smtClean="0">
                <a:solidFill>
                  <a:srgbClr val="7030A0"/>
                </a:solidFill>
              </a:rPr>
              <a:t>”</a:t>
            </a:r>
            <a:endParaRPr lang="tr-TR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431540" y="2096852"/>
            <a:ext cx="738082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dirty="0" smtClean="0"/>
              <a:t> </a:t>
            </a:r>
            <a:r>
              <a:rPr lang="tr-TR" sz="2400" dirty="0" err="1" smtClean="0">
                <a:solidFill>
                  <a:srgbClr val="7030A0"/>
                </a:solidFill>
              </a:rPr>
              <a:t>My</a:t>
            </a:r>
            <a:r>
              <a:rPr lang="tr-TR" sz="2400" dirty="0" smtClean="0">
                <a:solidFill>
                  <a:srgbClr val="7030A0"/>
                </a:solidFill>
              </a:rPr>
              <a:t> </a:t>
            </a:r>
            <a:r>
              <a:rPr lang="tr-TR" sz="2400" dirty="0" err="1" smtClean="0">
                <a:solidFill>
                  <a:srgbClr val="7030A0"/>
                </a:solidFill>
              </a:rPr>
              <a:t>mother</a:t>
            </a:r>
            <a:r>
              <a:rPr lang="tr-TR" sz="2400" dirty="0" smtClean="0">
                <a:solidFill>
                  <a:srgbClr val="7030A0"/>
                </a:solidFill>
              </a:rPr>
              <a:t> </a:t>
            </a:r>
            <a:r>
              <a:rPr lang="tr-TR" sz="2400" dirty="0" err="1" smtClean="0">
                <a:solidFill>
                  <a:srgbClr val="7030A0"/>
                </a:solidFill>
              </a:rPr>
              <a:t>used</a:t>
            </a:r>
            <a:r>
              <a:rPr lang="tr-TR" sz="2400" dirty="0" smtClean="0">
                <a:solidFill>
                  <a:srgbClr val="7030A0"/>
                </a:solidFill>
              </a:rPr>
              <a:t> </a:t>
            </a:r>
            <a:r>
              <a:rPr lang="tr-TR" sz="2400" dirty="0" err="1" smtClean="0">
                <a:solidFill>
                  <a:srgbClr val="7030A0"/>
                </a:solidFill>
              </a:rPr>
              <a:t>to</a:t>
            </a:r>
            <a:r>
              <a:rPr lang="tr-TR" sz="2400" dirty="0" smtClean="0">
                <a:solidFill>
                  <a:srgbClr val="7030A0"/>
                </a:solidFill>
              </a:rPr>
              <a:t> say  “YA FETTAH”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Fettah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Opener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Reliever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Judge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Fettah;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whose</a:t>
            </a:r>
            <a:r>
              <a:rPr lang="tr-TR" dirty="0" smtClean="0"/>
              <a:t> </a:t>
            </a:r>
            <a:r>
              <a:rPr lang="tr-TR" dirty="0" err="1" smtClean="0"/>
              <a:t>guidance</a:t>
            </a:r>
            <a:r>
              <a:rPr lang="tr-TR" dirty="0" smtClean="0"/>
              <a:t> </a:t>
            </a:r>
            <a:r>
              <a:rPr lang="tr-TR" dirty="0" err="1" smtClean="0"/>
              <a:t>everything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dirty="0" err="1" smtClean="0"/>
              <a:t>obscure</a:t>
            </a:r>
            <a:r>
              <a:rPr lang="tr-TR" dirty="0" smtClean="0"/>
              <a:t> is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manifest</a:t>
            </a:r>
            <a:endParaRPr lang="tr-TR" dirty="0" smtClean="0"/>
          </a:p>
        </p:txBody>
      </p:sp>
      <p:pic>
        <p:nvPicPr>
          <p:cNvPr id="1026" name="Picture 2" descr="el-Fettâh - ya Fettâ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0668"/>
            <a:ext cx="1990725" cy="13335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67544" y="1076837"/>
            <a:ext cx="91440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eaLnBrk="1" hangingPunct="1"/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Merciful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(al-Rahman)                                       </a:t>
            </a:r>
            <a:endParaRPr kumimoji="0" lang="tr-TR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lvl="2"/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Compassionate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(al-Rahim)</a:t>
            </a:r>
            <a:endParaRPr kumimoji="0" lang="tr-TR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lvl="2"/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Ruler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(al-Malik)</a:t>
            </a:r>
            <a:endParaRPr kumimoji="0" lang="tr-TR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lvl="2"/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Holy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(al-</a:t>
            </a:r>
            <a:r>
              <a:rPr kumimoji="0" lang="tr-TR" sz="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Qaddus</a:t>
            </a:r>
            <a:r>
              <a:rPr kumimoji="0" lang="tr-TR" sz="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tr-TR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lvl="2"/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Peace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(al-Salam)</a:t>
            </a:r>
            <a:endParaRPr kumimoji="0" lang="tr-TR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Schoolbook" pitchFamily="18" charset="0"/>
              <a:cs typeface="Arial" pitchFamily="34" charset="0"/>
            </a:endParaRPr>
          </a:p>
          <a:p>
            <a:pPr lvl="2"/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the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Protector</a:t>
            </a:r>
            <a:r>
              <a:rPr kumimoji="0" lang="tr-TR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(al-Mu' </a:t>
            </a:r>
            <a:r>
              <a:rPr kumimoji="0" lang="tr-TR" sz="9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min</a:t>
            </a:r>
            <a:r>
              <a:rPr kumimoji="0" lang="tr-TR" sz="9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Protector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Muhaimin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Mighty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(al-Aziz)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Repairer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Jabbar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Great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Mutakabbir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Creator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Khaliq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Creator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(al-Bari)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Fashioner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Musawwir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Forgiver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Ghaffar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Dominant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Qahhar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Bestower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Wahhab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Provider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Razzaq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Opener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Fattah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Knowledge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(al-'Alim)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Restrainer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Qabid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Spreader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(al-Bas it)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Guardian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Hafiz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Exalter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Raft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Honourer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(al-Mu' </a:t>
            </a:r>
            <a:r>
              <a:rPr lang="tr-TR" sz="900" b="1" i="1" dirty="0" err="1" smtClean="0">
                <a:latin typeface="Century Schoolbook" pitchFamily="18" charset="0"/>
              </a:rPr>
              <a:t>izz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Destroyer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Muzil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Hearer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Sarni</a:t>
            </a:r>
            <a:r>
              <a:rPr lang="tr-TR" sz="900" b="1" i="1" dirty="0" smtClean="0">
                <a:latin typeface="Century Schoolbook" pitchFamily="18" charset="0"/>
              </a:rPr>
              <a:t>')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Seer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Basir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Judge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(al-Hakim)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Justice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(al-'</a:t>
            </a:r>
            <a:r>
              <a:rPr lang="tr-TR" sz="900" b="1" i="1" dirty="0" err="1" smtClean="0">
                <a:latin typeface="Century Schoolbook" pitchFamily="18" charset="0"/>
              </a:rPr>
              <a:t>Adl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Subtle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Lath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Avere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Khabir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Clement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(al-Halim)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Grand </a:t>
            </a:r>
            <a:r>
              <a:rPr lang="tr-TR" sz="900" b="1" i="1" dirty="0" smtClean="0">
                <a:latin typeface="Century Schoolbook" pitchFamily="18" charset="0"/>
              </a:rPr>
              <a:t>(al-'Azim)</a:t>
            </a:r>
            <a:endParaRPr lang="tr-TR" sz="900" b="1" dirty="0" smtClean="0">
              <a:latin typeface="Century Schoolbook" pitchFamily="18" charset="0"/>
            </a:endParaRPr>
          </a:p>
          <a:p>
            <a:endParaRPr lang="tr-TR" sz="900" dirty="0" smtClean="0">
              <a:latin typeface="Century Schoolbook" pitchFamily="18" charset="0"/>
            </a:endParaRPr>
          </a:p>
          <a:p>
            <a:endParaRPr lang="tr-TR" sz="9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9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2375756" y="1076837"/>
            <a:ext cx="5436604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Forgiving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Ghafur</a:t>
            </a:r>
            <a:r>
              <a:rPr lang="tr-TR" sz="900" b="1" i="1" dirty="0" smtClean="0">
                <a:latin typeface="Century Schoolbook" pitchFamily="18" charset="0"/>
              </a:rPr>
              <a:t>)                                                                                                                                    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Grateful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Shakur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Exalted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(al-'Ali)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Great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(al-Kabir)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Guardian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Hafiz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Strengthener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Muqit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Reckoner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Hasib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Majestic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Jalil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Generous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(al-Karim)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Watcher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Raqib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Answerer</a:t>
            </a:r>
            <a:r>
              <a:rPr lang="tr-TR" sz="900" b="1" dirty="0" smtClean="0">
                <a:latin typeface="Century Schoolbook" pitchFamily="18" charset="0"/>
              </a:rPr>
              <a:t> of </a:t>
            </a:r>
            <a:r>
              <a:rPr lang="tr-TR" sz="900" b="1" dirty="0" err="1" smtClean="0">
                <a:latin typeface="Century Schoolbook" pitchFamily="18" charset="0"/>
              </a:rPr>
              <a:t>Prayer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Mujib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Comprehensive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Was</a:t>
            </a:r>
            <a:r>
              <a:rPr lang="tr-TR" sz="900" b="1" i="1" dirty="0" smtClean="0">
                <a:latin typeface="Century Schoolbook" pitchFamily="18" charset="0"/>
              </a:rPr>
              <a:t> i)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Wise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(al-Hakim)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Loving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Wadud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Glorious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Majid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Raiser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Ba</a:t>
            </a:r>
            <a:r>
              <a:rPr lang="tr-TR" sz="900" b="1" i="1" dirty="0" smtClean="0">
                <a:latin typeface="Century Schoolbook" pitchFamily="18" charset="0"/>
              </a:rPr>
              <a:t>' </a:t>
            </a:r>
            <a:r>
              <a:rPr lang="tr-TR" sz="900" b="1" i="1" dirty="0" err="1" smtClean="0">
                <a:latin typeface="Century Schoolbook" pitchFamily="18" charset="0"/>
              </a:rPr>
              <a:t>ith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Witness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Shahid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Kind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Ra'uj</a:t>
            </a:r>
            <a:r>
              <a:rPr lang="tr-TR" sz="900" b="1" i="1" dirty="0" smtClean="0">
                <a:latin typeface="Century Schoolbook" pitchFamily="18" charset="0"/>
              </a:rPr>
              <a:t>) </a:t>
            </a: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Truth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Haqq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Guardian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Wakil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Strong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((al-</a:t>
            </a:r>
            <a:r>
              <a:rPr lang="tr-TR" sz="900" b="1" i="1" dirty="0" err="1" smtClean="0">
                <a:latin typeface="Century Schoolbook" pitchFamily="18" charset="0"/>
              </a:rPr>
              <a:t>Qawiyy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Firm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Matin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Patron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Waliyy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Laudable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Hamid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Counter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(a1=</a:t>
            </a:r>
            <a:r>
              <a:rPr lang="tr-TR" sz="900" b="1" i="1" dirty="0" err="1" smtClean="0">
                <a:latin typeface="Century Schoolbook" pitchFamily="18" charset="0"/>
              </a:rPr>
              <a:t>Muhsi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Beginner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Mubck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Restorer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(al-Mu' </a:t>
            </a:r>
            <a:r>
              <a:rPr lang="tr-TR" sz="900" b="1" i="1" dirty="0" err="1" smtClean="0">
                <a:latin typeface="Century Schoolbook" pitchFamily="18" charset="0"/>
              </a:rPr>
              <a:t>id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Quickener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Muhyi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Killer </a:t>
            </a:r>
            <a:r>
              <a:rPr lang="tr-TR" sz="900" b="1" i="1" dirty="0" smtClean="0">
                <a:latin typeface="Century Schoolbook" pitchFamily="18" charset="0"/>
              </a:rPr>
              <a:t>(al-Mum it)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Living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Hayy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Self-</a:t>
            </a:r>
            <a:r>
              <a:rPr lang="tr-TR" sz="900" b="1" dirty="0" err="1" smtClean="0">
                <a:latin typeface="Century Schoolbook" pitchFamily="18" charset="0"/>
              </a:rPr>
              <a:t>Subsisting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Qayyum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Existing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Wajid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</a:p>
          <a:p>
            <a:pPr lvl="2"/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Glorious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Majid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pPr lvl="1"/>
            <a:endParaRPr lang="tr-TR" sz="900" dirty="0" smtClean="0"/>
          </a:p>
          <a:p>
            <a:pPr lvl="1"/>
            <a:endParaRPr lang="tr-TR" sz="900" i="1" dirty="0" smtClean="0"/>
          </a:p>
          <a:p>
            <a:pPr lvl="1"/>
            <a:endParaRPr lang="tr-TR" sz="900" dirty="0" smtClean="0"/>
          </a:p>
          <a:p>
            <a:pPr lvl="1"/>
            <a:endParaRPr lang="tr-TR" sz="900" i="1" dirty="0" smtClean="0"/>
          </a:p>
          <a:p>
            <a:pPr lvl="1"/>
            <a:endParaRPr lang="tr-TR" sz="90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sz="200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sz="2000" i="1" dirty="0" smtClean="0"/>
          </a:p>
          <a:p>
            <a:pPr lvl="1"/>
            <a:endParaRPr lang="tr-TR" sz="900" dirty="0" smtClean="0"/>
          </a:p>
        </p:txBody>
      </p:sp>
      <p:sp>
        <p:nvSpPr>
          <p:cNvPr id="20" name="19 Metin kutusu"/>
          <p:cNvSpPr txBox="1"/>
          <p:nvPr/>
        </p:nvSpPr>
        <p:spPr>
          <a:xfrm>
            <a:off x="5328084" y="1076837"/>
            <a:ext cx="31323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One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Wahid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Eternal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Samad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Powerful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Qadir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Prevailing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Muqtadir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Deferrer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(al-Mu' </a:t>
            </a:r>
            <a:r>
              <a:rPr lang="tr-TR" sz="900" b="1" i="1" dirty="0" err="1" smtClean="0">
                <a:latin typeface="Century Schoolbook" pitchFamily="18" charset="0"/>
              </a:rPr>
              <a:t>akhkhir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Bringer</a:t>
            </a:r>
            <a:r>
              <a:rPr lang="tr-TR" sz="900" b="1" dirty="0" smtClean="0">
                <a:latin typeface="Century Schoolbook" pitchFamily="18" charset="0"/>
              </a:rPr>
              <a:t>-</a:t>
            </a:r>
            <a:r>
              <a:rPr lang="tr-TR" sz="900" b="1" dirty="0" err="1" smtClean="0">
                <a:latin typeface="Century Schoolbook" pitchFamily="18" charset="0"/>
              </a:rPr>
              <a:t>forward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(al-Muqaddin2)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First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Awwal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Last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Akhir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Apparent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(al-Zahir)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Innermost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(al-Batin)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Governor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Wall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Exalted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(al-Muta' al)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Righteous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Barr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Relenting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Tawwab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Avenger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Muntagim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Pardoner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(al-'</a:t>
            </a:r>
            <a:r>
              <a:rPr lang="tr-TR" sz="900" b="1" i="1" dirty="0" err="1" smtClean="0">
                <a:latin typeface="Century Schoolbook" pitchFamily="18" charset="0"/>
              </a:rPr>
              <a:t>Afuww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Ruler</a:t>
            </a:r>
            <a:r>
              <a:rPr lang="tr-TR" sz="900" b="1" dirty="0" smtClean="0">
                <a:latin typeface="Century Schoolbook" pitchFamily="18" charset="0"/>
              </a:rPr>
              <a:t> of </a:t>
            </a:r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Kingdom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i="1" dirty="0" smtClean="0">
                <a:latin typeface="Century Schoolbook" pitchFamily="18" charset="0"/>
              </a:rPr>
              <a:t>(al-Malik al-</a:t>
            </a:r>
            <a:r>
              <a:rPr lang="tr-TR" sz="900" b="1" i="1" dirty="0" err="1" smtClean="0">
                <a:latin typeface="Century Schoolbook" pitchFamily="18" charset="0"/>
              </a:rPr>
              <a:t>Mulk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Equitable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Muqsit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Collector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Jami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Independent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Ghani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Enricher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Mughni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Giver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(al-Mu' ti)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Withholder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(al-Mani')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Distresser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Darr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Profiter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Nafi</a:t>
            </a:r>
            <a:r>
              <a:rPr lang="tr-TR" sz="900" b="1" i="1" dirty="0" smtClean="0">
                <a:latin typeface="Century Schoolbook" pitchFamily="18" charset="0"/>
              </a:rPr>
              <a:t>')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Light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(al-Nur)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Guide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(al-Hadi)</a:t>
            </a: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Incomparable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(al-Badi' 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Enduring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Baqi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Inheritor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Warith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Rightly</a:t>
            </a:r>
            <a:r>
              <a:rPr lang="tr-TR" sz="900" b="1" dirty="0" smtClean="0">
                <a:latin typeface="Century Schoolbook" pitchFamily="18" charset="0"/>
              </a:rPr>
              <a:t>-</a:t>
            </a:r>
            <a:r>
              <a:rPr lang="tr-TR" sz="900" b="1" dirty="0" err="1" smtClean="0">
                <a:latin typeface="Century Schoolbook" pitchFamily="18" charset="0"/>
              </a:rPr>
              <a:t>directing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</a:t>
            </a:r>
            <a:r>
              <a:rPr lang="tr-TR" sz="900" b="1" i="1" dirty="0" err="1" smtClean="0">
                <a:latin typeface="Century Schoolbook" pitchFamily="18" charset="0"/>
              </a:rPr>
              <a:t>Rashid</a:t>
            </a:r>
            <a:r>
              <a:rPr lang="tr-TR" sz="900" b="1" i="1" dirty="0" smtClean="0">
                <a:latin typeface="Century Schoolbook" pitchFamily="18" charset="0"/>
              </a:rPr>
              <a:t>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Patient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i="1" dirty="0" smtClean="0">
                <a:latin typeface="Century Schoolbook" pitchFamily="18" charset="0"/>
              </a:rPr>
              <a:t>(al-Sabur)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dirty="0" err="1" smtClean="0">
                <a:latin typeface="Century Schoolbook" pitchFamily="18" charset="0"/>
              </a:rPr>
              <a:t>the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Lord</a:t>
            </a:r>
            <a:r>
              <a:rPr lang="tr-TR" sz="900" b="1" dirty="0" smtClean="0">
                <a:latin typeface="Century Schoolbook" pitchFamily="18" charset="0"/>
              </a:rPr>
              <a:t> of </a:t>
            </a:r>
            <a:r>
              <a:rPr lang="tr-TR" sz="900" b="1" dirty="0" err="1" smtClean="0">
                <a:latin typeface="Century Schoolbook" pitchFamily="18" charset="0"/>
              </a:rPr>
              <a:t>Majesty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and</a:t>
            </a:r>
            <a:r>
              <a:rPr lang="tr-TR" sz="900" b="1" dirty="0" smtClean="0">
                <a:latin typeface="Century Schoolbook" pitchFamily="18" charset="0"/>
              </a:rPr>
              <a:t> </a:t>
            </a:r>
            <a:r>
              <a:rPr lang="tr-TR" sz="900" b="1" dirty="0" err="1" smtClean="0">
                <a:latin typeface="Century Schoolbook" pitchFamily="18" charset="0"/>
              </a:rPr>
              <a:t>Glory</a:t>
            </a:r>
            <a:endParaRPr lang="tr-TR" sz="900" b="1" dirty="0" smtClean="0">
              <a:latin typeface="Century Schoolbook" pitchFamily="18" charset="0"/>
            </a:endParaRPr>
          </a:p>
          <a:p>
            <a:r>
              <a:rPr lang="tr-TR" sz="900" b="1" i="1" dirty="0" smtClean="0">
                <a:latin typeface="Century Schoolbook" pitchFamily="18" charset="0"/>
              </a:rPr>
              <a:t>(</a:t>
            </a:r>
            <a:r>
              <a:rPr lang="tr-TR" sz="900" b="1" i="1" dirty="0" err="1" smtClean="0">
                <a:latin typeface="Century Schoolbook" pitchFamily="18" charset="0"/>
              </a:rPr>
              <a:t>Dhu</a:t>
            </a:r>
            <a:r>
              <a:rPr lang="tr-TR" sz="900" b="1" i="1" dirty="0" smtClean="0">
                <a:latin typeface="Century Schoolbook" pitchFamily="18" charset="0"/>
              </a:rPr>
              <a:t>' 1 </a:t>
            </a:r>
            <a:r>
              <a:rPr lang="tr-TR" sz="900" b="1" i="1" dirty="0" err="1" smtClean="0">
                <a:latin typeface="Century Schoolbook" pitchFamily="18" charset="0"/>
              </a:rPr>
              <a:t>Jalal</a:t>
            </a:r>
            <a:r>
              <a:rPr lang="tr-TR" sz="900" b="1" i="1" dirty="0" smtClean="0">
                <a:latin typeface="Century Schoolbook" pitchFamily="18" charset="0"/>
              </a:rPr>
              <a:t> </a:t>
            </a:r>
            <a:r>
              <a:rPr lang="tr-TR" sz="900" b="1" i="1" dirty="0" err="1" smtClean="0">
                <a:latin typeface="Century Schoolbook" pitchFamily="18" charset="0"/>
              </a:rPr>
              <a:t>wa</a:t>
            </a:r>
            <a:r>
              <a:rPr lang="tr-TR" sz="900" b="1" i="1" dirty="0" smtClean="0">
                <a:latin typeface="Century Schoolbook" pitchFamily="18" charset="0"/>
              </a:rPr>
              <a:t>' 1 </a:t>
            </a:r>
            <a:r>
              <a:rPr lang="tr-TR" sz="900" b="1" i="1" dirty="0" err="1" smtClean="0">
                <a:latin typeface="Century Schoolbook" pitchFamily="18" charset="0"/>
              </a:rPr>
              <a:t>Ikram</a:t>
            </a:r>
            <a:r>
              <a:rPr lang="tr-TR" sz="900" i="1" dirty="0" smtClean="0">
                <a:latin typeface="Century Schoolbook" pitchFamily="18" charset="0"/>
              </a:rPr>
              <a:t>)</a:t>
            </a:r>
            <a:endParaRPr lang="tr-TR" sz="900" dirty="0">
              <a:latin typeface="Century Schoolbook" pitchFamily="18" charset="0"/>
            </a:endParaRPr>
          </a:p>
        </p:txBody>
      </p:sp>
      <p:sp>
        <p:nvSpPr>
          <p:cNvPr id="21" name="20 Metin kutusu"/>
          <p:cNvSpPr txBox="1"/>
          <p:nvPr/>
        </p:nvSpPr>
        <p:spPr>
          <a:xfrm>
            <a:off x="719572" y="676727"/>
            <a:ext cx="7740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err="1" smtClean="0">
                <a:solidFill>
                  <a:srgbClr val="7030A0"/>
                </a:solidFill>
              </a:rPr>
              <a:t>The</a:t>
            </a:r>
            <a:r>
              <a:rPr lang="tr-TR" sz="2000" b="1" dirty="0" smtClean="0">
                <a:solidFill>
                  <a:srgbClr val="7030A0"/>
                </a:solidFill>
              </a:rPr>
              <a:t> </a:t>
            </a:r>
            <a:r>
              <a:rPr lang="tr-TR" sz="2000" b="1" dirty="0" err="1" smtClean="0">
                <a:solidFill>
                  <a:srgbClr val="7030A0"/>
                </a:solidFill>
              </a:rPr>
              <a:t>Most</a:t>
            </a:r>
            <a:r>
              <a:rPr lang="tr-TR" sz="2000" b="1" dirty="0" smtClean="0">
                <a:solidFill>
                  <a:srgbClr val="7030A0"/>
                </a:solidFill>
              </a:rPr>
              <a:t> </a:t>
            </a:r>
            <a:r>
              <a:rPr lang="tr-TR" sz="2000" b="1" dirty="0" err="1" smtClean="0">
                <a:solidFill>
                  <a:srgbClr val="7030A0"/>
                </a:solidFill>
              </a:rPr>
              <a:t>Beautiful</a:t>
            </a:r>
            <a:r>
              <a:rPr lang="tr-TR" sz="2000" b="1" dirty="0" smtClean="0">
                <a:solidFill>
                  <a:srgbClr val="7030A0"/>
                </a:solidFill>
              </a:rPr>
              <a:t> </a:t>
            </a:r>
            <a:r>
              <a:rPr lang="tr-TR" sz="2000" b="1" dirty="0" err="1" smtClean="0">
                <a:solidFill>
                  <a:srgbClr val="7030A0"/>
                </a:solidFill>
              </a:rPr>
              <a:t>Names</a:t>
            </a:r>
            <a:r>
              <a:rPr lang="tr-TR" sz="2000" b="1" dirty="0" smtClean="0">
                <a:solidFill>
                  <a:srgbClr val="7030A0"/>
                </a:solidFill>
              </a:rPr>
              <a:t> (Asma Al </a:t>
            </a:r>
            <a:r>
              <a:rPr lang="tr-TR" sz="2000" b="1" dirty="0" err="1" smtClean="0">
                <a:solidFill>
                  <a:srgbClr val="7030A0"/>
                </a:solidFill>
              </a:rPr>
              <a:t>Husna</a:t>
            </a:r>
            <a:r>
              <a:rPr lang="tr-TR" sz="2000" b="1" dirty="0" smtClean="0">
                <a:solidFill>
                  <a:srgbClr val="7030A0"/>
                </a:solidFill>
              </a:rPr>
              <a:t>)</a:t>
            </a:r>
            <a:endParaRPr lang="tr-TR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9" name="8 Başlık"/>
          <p:cNvSpPr>
            <a:spLocks noGrp="1"/>
          </p:cNvSpPr>
          <p:nvPr>
            <p:ph type="title"/>
          </p:nvPr>
        </p:nvSpPr>
        <p:spPr>
          <a:xfrm>
            <a:off x="1331640" y="2380320"/>
            <a:ext cx="5616624" cy="1143000"/>
          </a:xfrm>
        </p:spPr>
        <p:txBody>
          <a:bodyPr/>
          <a:lstStyle/>
          <a:p>
            <a:r>
              <a:rPr lang="tr-TR" sz="2000" dirty="0" smtClean="0">
                <a:solidFill>
                  <a:srgbClr val="7030A0"/>
                </a:solidFill>
              </a:rPr>
              <a:t>“</a:t>
            </a:r>
            <a:r>
              <a:rPr lang="tr-TR" sz="2000" dirty="0" err="1" smtClean="0">
                <a:solidFill>
                  <a:srgbClr val="7030A0"/>
                </a:solidFill>
              </a:rPr>
              <a:t>And</a:t>
            </a:r>
            <a:r>
              <a:rPr lang="tr-TR" sz="2000" dirty="0" smtClean="0">
                <a:solidFill>
                  <a:srgbClr val="7030A0"/>
                </a:solidFill>
              </a:rPr>
              <a:t>, </a:t>
            </a:r>
            <a:r>
              <a:rPr lang="tr-TR" sz="2000" dirty="0" err="1" smtClean="0">
                <a:solidFill>
                  <a:srgbClr val="7030A0"/>
                </a:solidFill>
              </a:rPr>
              <a:t>behold</a:t>
            </a:r>
            <a:r>
              <a:rPr lang="tr-TR" sz="2000" dirty="0" smtClean="0">
                <a:solidFill>
                  <a:srgbClr val="7030A0"/>
                </a:solidFill>
              </a:rPr>
              <a:t>, </a:t>
            </a:r>
            <a:r>
              <a:rPr lang="tr-TR" sz="2000" dirty="0" err="1" smtClean="0">
                <a:solidFill>
                  <a:srgbClr val="7030A0"/>
                </a:solidFill>
              </a:rPr>
              <a:t>with</a:t>
            </a:r>
            <a:r>
              <a:rPr lang="tr-TR" sz="2000" dirty="0" smtClean="0">
                <a:solidFill>
                  <a:srgbClr val="7030A0"/>
                </a:solidFill>
              </a:rPr>
              <a:t> </a:t>
            </a:r>
            <a:r>
              <a:rPr lang="tr-TR" sz="2000" dirty="0" err="1" smtClean="0">
                <a:solidFill>
                  <a:srgbClr val="7030A0"/>
                </a:solidFill>
              </a:rPr>
              <a:t>every</a:t>
            </a:r>
            <a:r>
              <a:rPr lang="tr-TR" sz="2000" dirty="0" smtClean="0">
                <a:solidFill>
                  <a:srgbClr val="7030A0"/>
                </a:solidFill>
              </a:rPr>
              <a:t> </a:t>
            </a:r>
            <a:r>
              <a:rPr lang="tr-TR" sz="2000" dirty="0" err="1" smtClean="0">
                <a:solidFill>
                  <a:srgbClr val="7030A0"/>
                </a:solidFill>
              </a:rPr>
              <a:t>hardship</a:t>
            </a:r>
            <a:r>
              <a:rPr lang="tr-TR" sz="2000" dirty="0" smtClean="0">
                <a:solidFill>
                  <a:srgbClr val="7030A0"/>
                </a:solidFill>
              </a:rPr>
              <a:t> </a:t>
            </a:r>
            <a:r>
              <a:rPr lang="tr-TR" sz="2000" dirty="0" err="1" smtClean="0">
                <a:solidFill>
                  <a:srgbClr val="7030A0"/>
                </a:solidFill>
              </a:rPr>
              <a:t>comes</a:t>
            </a:r>
            <a:r>
              <a:rPr lang="tr-TR" sz="2000" dirty="0" smtClean="0">
                <a:solidFill>
                  <a:srgbClr val="7030A0"/>
                </a:solidFill>
              </a:rPr>
              <a:t> </a:t>
            </a:r>
            <a:r>
              <a:rPr lang="tr-TR" sz="2000" dirty="0" err="1" smtClean="0">
                <a:solidFill>
                  <a:srgbClr val="7030A0"/>
                </a:solidFill>
              </a:rPr>
              <a:t>ease</a:t>
            </a:r>
            <a:r>
              <a:rPr lang="tr-TR" sz="2000" dirty="0" smtClean="0">
                <a:solidFill>
                  <a:srgbClr val="7030A0"/>
                </a:solidFill>
              </a:rPr>
              <a:t>: </a:t>
            </a:r>
            <a:r>
              <a:rPr lang="tr-TR" sz="2000" dirty="0" err="1" smtClean="0">
                <a:solidFill>
                  <a:srgbClr val="7030A0"/>
                </a:solidFill>
              </a:rPr>
              <a:t>verily</a:t>
            </a:r>
            <a:r>
              <a:rPr lang="tr-TR" sz="2000" dirty="0" smtClean="0">
                <a:solidFill>
                  <a:srgbClr val="7030A0"/>
                </a:solidFill>
              </a:rPr>
              <a:t>, </a:t>
            </a:r>
            <a:r>
              <a:rPr lang="tr-TR" sz="2000" dirty="0" err="1" smtClean="0">
                <a:solidFill>
                  <a:srgbClr val="7030A0"/>
                </a:solidFill>
              </a:rPr>
              <a:t>with</a:t>
            </a:r>
            <a:r>
              <a:rPr lang="tr-TR" sz="2000" dirty="0" smtClean="0">
                <a:solidFill>
                  <a:srgbClr val="7030A0"/>
                </a:solidFill>
              </a:rPr>
              <a:t> </a:t>
            </a:r>
            <a:r>
              <a:rPr lang="tr-TR" sz="2000" dirty="0" err="1" smtClean="0">
                <a:solidFill>
                  <a:srgbClr val="7030A0"/>
                </a:solidFill>
              </a:rPr>
              <a:t>every</a:t>
            </a:r>
            <a:r>
              <a:rPr lang="tr-TR" sz="2000" dirty="0" smtClean="0">
                <a:solidFill>
                  <a:srgbClr val="7030A0"/>
                </a:solidFill>
              </a:rPr>
              <a:t> </a:t>
            </a:r>
            <a:r>
              <a:rPr lang="tr-TR" sz="2000" dirty="0" err="1" smtClean="0">
                <a:solidFill>
                  <a:srgbClr val="7030A0"/>
                </a:solidFill>
              </a:rPr>
              <a:t>hardship</a:t>
            </a:r>
            <a:r>
              <a:rPr lang="tr-TR" sz="2000" dirty="0" smtClean="0">
                <a:solidFill>
                  <a:srgbClr val="7030A0"/>
                </a:solidFill>
              </a:rPr>
              <a:t> </a:t>
            </a:r>
            <a:r>
              <a:rPr lang="tr-TR" sz="2000" dirty="0" err="1" smtClean="0">
                <a:solidFill>
                  <a:srgbClr val="7030A0"/>
                </a:solidFill>
              </a:rPr>
              <a:t>comes</a:t>
            </a:r>
            <a:r>
              <a:rPr lang="tr-TR" sz="2000" dirty="0" smtClean="0">
                <a:solidFill>
                  <a:srgbClr val="7030A0"/>
                </a:solidFill>
              </a:rPr>
              <a:t> </a:t>
            </a:r>
            <a:r>
              <a:rPr lang="tr-TR" sz="2000" dirty="0" err="1" smtClean="0">
                <a:solidFill>
                  <a:srgbClr val="7030A0"/>
                </a:solidFill>
              </a:rPr>
              <a:t>ease</a:t>
            </a:r>
            <a:r>
              <a:rPr lang="tr-TR" sz="2000" dirty="0" smtClean="0">
                <a:solidFill>
                  <a:srgbClr val="7030A0"/>
                </a:solidFill>
              </a:rPr>
              <a:t>!”</a:t>
            </a:r>
            <a:br>
              <a:rPr lang="tr-TR" sz="2000" dirty="0" smtClean="0">
                <a:solidFill>
                  <a:srgbClr val="7030A0"/>
                </a:solidFill>
              </a:rPr>
            </a:br>
            <a:r>
              <a:rPr lang="tr-TR" sz="2000" dirty="0" smtClean="0">
                <a:solidFill>
                  <a:srgbClr val="7030A0"/>
                </a:solidFill>
              </a:rPr>
              <a:t/>
            </a:r>
            <a:br>
              <a:rPr lang="tr-TR" sz="2000" dirty="0" smtClean="0">
                <a:solidFill>
                  <a:srgbClr val="7030A0"/>
                </a:solidFill>
              </a:rPr>
            </a:br>
            <a:r>
              <a:rPr lang="tr-TR" sz="2000" dirty="0" smtClean="0">
                <a:solidFill>
                  <a:schemeClr val="tx1"/>
                </a:solidFill>
              </a:rPr>
              <a:t>(</a:t>
            </a:r>
            <a:r>
              <a:rPr lang="tr-TR" sz="2000" dirty="0" err="1" smtClean="0">
                <a:solidFill>
                  <a:schemeClr val="tx1"/>
                </a:solidFill>
              </a:rPr>
              <a:t>Ash</a:t>
            </a:r>
            <a:r>
              <a:rPr lang="tr-TR" sz="2000" dirty="0" smtClean="0">
                <a:solidFill>
                  <a:schemeClr val="tx1"/>
                </a:solidFill>
              </a:rPr>
              <a:t>-</a:t>
            </a:r>
            <a:r>
              <a:rPr lang="tr-TR" sz="2000" dirty="0" err="1" smtClean="0">
                <a:solidFill>
                  <a:schemeClr val="tx1"/>
                </a:solidFill>
              </a:rPr>
              <a:t>Sharh</a:t>
            </a:r>
            <a:r>
              <a:rPr lang="tr-TR" sz="2000" dirty="0" smtClean="0">
                <a:solidFill>
                  <a:schemeClr val="tx1"/>
                </a:solidFill>
              </a:rPr>
              <a:t>, 94:5,6)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RCLP 1011</a:t>
            </a:r>
          </a:p>
        </p:txBody>
      </p:sp>
      <p:sp>
        <p:nvSpPr>
          <p:cNvPr id="13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4FFF-1079-459B-A11B-1B94121B47BE}" type="slidenum">
              <a:rPr lang="en-US"/>
              <a:pPr/>
              <a:t>7</a:t>
            </a:fld>
            <a:endParaRPr 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994172"/>
            <a:ext cx="7500938" cy="791766"/>
          </a:xfrm>
        </p:spPr>
        <p:txBody>
          <a:bodyPr/>
          <a:lstStyle/>
          <a:p>
            <a:pPr defTabSz="857250"/>
            <a:r>
              <a:rPr lang="en-US" dirty="0" smtClean="0"/>
              <a:t> Worldview </a:t>
            </a:r>
            <a:endParaRPr lang="en-US" dirty="0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2483942"/>
            <a:ext cx="3293567" cy="3612058"/>
          </a:xfrm>
        </p:spPr>
        <p:txBody>
          <a:bodyPr/>
          <a:lstStyle/>
          <a:p>
            <a:pPr marL="321469" indent="-321469" defTabSz="857250"/>
            <a:r>
              <a:rPr lang="en-US" sz="1781" i="1" dirty="0"/>
              <a:t>Monotheistic</a:t>
            </a:r>
          </a:p>
          <a:p>
            <a:pPr marL="696516" lvl="1" indent="-267891" defTabSz="857250"/>
            <a:r>
              <a:rPr lang="en-US" sz="1500" dirty="0"/>
              <a:t>Judaism, Christianity, Islam</a:t>
            </a:r>
          </a:p>
          <a:p>
            <a:pPr marL="696516" lvl="1" indent="-267891" defTabSz="857250">
              <a:buNone/>
            </a:pPr>
            <a:endParaRPr lang="en-US" sz="1500" dirty="0"/>
          </a:p>
          <a:p>
            <a:pPr marL="321469" indent="-321469" defTabSz="857250"/>
            <a:r>
              <a:rPr lang="en-US" sz="1781" i="1" dirty="0"/>
              <a:t>Spiritualities</a:t>
            </a:r>
          </a:p>
          <a:p>
            <a:pPr marL="696516" lvl="1" indent="-267891" defTabSz="857250"/>
            <a:r>
              <a:rPr lang="en-US" sz="1500" dirty="0"/>
              <a:t>Buddhism, Hinduism, Confucianism, Native Spirituality</a:t>
            </a:r>
          </a:p>
          <a:p>
            <a:pPr marL="696516" lvl="1" indent="-267891" defTabSz="857250"/>
            <a:r>
              <a:rPr lang="en-US" sz="1500" dirty="0"/>
              <a:t>eco-feminism, earth-based spiritualities, creation spirituality, wiccan, pantheism, polytheism</a:t>
            </a:r>
          </a:p>
        </p:txBody>
      </p:sp>
      <p:pic>
        <p:nvPicPr>
          <p:cNvPr id="164868" name="Picture 4" descr="religion">
            <a:hlinkClick r:id="rId3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247680" y="2348508"/>
            <a:ext cx="1134070" cy="904875"/>
          </a:xfrm>
          <a:ln/>
        </p:spPr>
      </p:pic>
      <p:pic>
        <p:nvPicPr>
          <p:cNvPr id="164869" name="Picture 5" descr="buddha">
            <a:hlinkClick r:id="rId5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7340203" y="2348508"/>
            <a:ext cx="839391" cy="1000125"/>
          </a:xfrm>
          <a:noFill/>
          <a:ln/>
        </p:spPr>
      </p:pic>
      <p:pic>
        <p:nvPicPr>
          <p:cNvPr id="164870" name="Picture 6" descr="menorah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41381" y="3698380"/>
            <a:ext cx="878086" cy="1223367"/>
          </a:xfrm>
          <a:prstGeom prst="rect">
            <a:avLst/>
          </a:prstGeom>
          <a:noFill/>
        </p:spPr>
      </p:pic>
      <p:pic>
        <p:nvPicPr>
          <p:cNvPr id="164871" name="Picture 7" descr="240px-Egypt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21871" y="3766841"/>
            <a:ext cx="885528" cy="1076027"/>
          </a:xfrm>
          <a:prstGeom prst="rect">
            <a:avLst/>
          </a:prstGeom>
          <a:noFill/>
        </p:spPr>
      </p:pic>
      <p:pic>
        <p:nvPicPr>
          <p:cNvPr id="164872" name="Picture 8" descr="15910205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69336" y="3766841"/>
            <a:ext cx="1452563" cy="2232422"/>
          </a:xfrm>
          <a:prstGeom prst="rect">
            <a:avLst/>
          </a:prstGeom>
          <a:noFill/>
        </p:spPr>
      </p:pic>
      <p:pic>
        <p:nvPicPr>
          <p:cNvPr id="164873" name="Picture 9" descr="spirituality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841381" y="5252147"/>
            <a:ext cx="884039" cy="943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874" name="Picture 10" descr="Advanced%2520Wiccan%2520Spirituality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192740" y="5319117"/>
            <a:ext cx="616148" cy="9703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9575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SAMSUNG\Desktop\IMG_14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81000" y="642938"/>
            <a:ext cx="9906000" cy="5572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145" y="2229755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7030A0"/>
                </a:solidFill>
              </a:rPr>
              <a:t/>
            </a:r>
            <a:br>
              <a:rPr lang="tr-TR" dirty="0" smtClean="0">
                <a:solidFill>
                  <a:srgbClr val="7030A0"/>
                </a:solidFill>
              </a:rPr>
            </a:br>
            <a:r>
              <a:rPr lang="tr-TR" dirty="0" err="1" smtClean="0">
                <a:solidFill>
                  <a:srgbClr val="7030A0"/>
                </a:solidFill>
              </a:rPr>
              <a:t>Reflection</a:t>
            </a:r>
            <a:r>
              <a:rPr lang="tr-TR" dirty="0" smtClean="0">
                <a:solidFill>
                  <a:srgbClr val="7030A0"/>
                </a:solidFill>
              </a:rPr>
              <a:t> in </a:t>
            </a:r>
            <a:r>
              <a:rPr lang="tr-TR" dirty="0" err="1" smtClean="0">
                <a:solidFill>
                  <a:srgbClr val="7030A0"/>
                </a:solidFill>
              </a:rPr>
              <a:t>Action</a:t>
            </a:r>
            <a:r>
              <a:rPr lang="tr-TR" dirty="0" smtClean="0">
                <a:solidFill>
                  <a:srgbClr val="7030A0"/>
                </a:solidFill>
              </a:rPr>
              <a:t/>
            </a:r>
            <a:br>
              <a:rPr lang="tr-TR" dirty="0" smtClean="0">
                <a:solidFill>
                  <a:srgbClr val="7030A0"/>
                </a:solidFill>
              </a:rPr>
            </a:br>
            <a:r>
              <a:rPr lang="tr-TR" dirty="0" err="1" smtClean="0">
                <a:solidFill>
                  <a:srgbClr val="7030A0"/>
                </a:solidFill>
              </a:rPr>
              <a:t>Teaching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about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and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from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the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</a:rPr>
              <a:t>The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</a:rPr>
              <a:t>Most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</a:rPr>
              <a:t>Beautiful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</a:rPr>
              <a:t>Names</a:t>
            </a:r>
            <a:r>
              <a:rPr lang="tr-TR" b="1" dirty="0" smtClean="0">
                <a:solidFill>
                  <a:srgbClr val="7030A0"/>
                </a:solidFill>
              </a:rPr>
              <a:t> (Asma Al </a:t>
            </a:r>
            <a:r>
              <a:rPr lang="tr-TR" b="1" dirty="0" err="1" smtClean="0">
                <a:solidFill>
                  <a:srgbClr val="7030A0"/>
                </a:solidFill>
              </a:rPr>
              <a:t>Husna</a:t>
            </a:r>
            <a:r>
              <a:rPr lang="tr-TR" b="1" dirty="0" smtClean="0">
                <a:solidFill>
                  <a:srgbClr val="7030A0"/>
                </a:solidFill>
              </a:rPr>
              <a:t>)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err="1" smtClean="0">
                <a:solidFill>
                  <a:srgbClr val="7030A0"/>
                </a:solidFill>
              </a:rPr>
              <a:t>Metaphor’dan</a:t>
            </a:r>
            <a:r>
              <a:rPr lang="tr-TR" b="1" smtClean="0">
                <a:solidFill>
                  <a:srgbClr val="7030A0"/>
                </a:solidFill>
              </a:rPr>
              <a:t> yazılacak </a:t>
            </a:r>
            <a:r>
              <a:rPr lang="tr-TR" dirty="0" smtClean="0">
                <a:solidFill>
                  <a:srgbClr val="7030A0"/>
                </a:solidFill>
              </a:rPr>
              <a:t/>
            </a:r>
            <a:br>
              <a:rPr lang="tr-TR" dirty="0" smtClean="0">
                <a:solidFill>
                  <a:srgbClr val="7030A0"/>
                </a:solidFill>
              </a:rPr>
            </a:br>
            <a:r>
              <a:rPr lang="tr-TR" dirty="0" smtClean="0">
                <a:solidFill>
                  <a:srgbClr val="7030A0"/>
                </a:solidFill>
              </a:rPr>
              <a:t/>
            </a:r>
            <a:br>
              <a:rPr lang="tr-TR" dirty="0" smtClean="0">
                <a:solidFill>
                  <a:srgbClr val="7030A0"/>
                </a:solidFill>
              </a:rPr>
            </a:br>
            <a:endParaRPr lang="tr-TR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4C4C4C"/>
      </a:dk1>
      <a:lt1>
        <a:srgbClr val="CCCCCC"/>
      </a:lt1>
      <a:dk2>
        <a:srgbClr val="FF0080"/>
      </a:dk2>
      <a:lt2>
        <a:srgbClr val="666666"/>
      </a:lt2>
      <a:accent1>
        <a:srgbClr val="333333"/>
      </a:accent1>
      <a:accent2>
        <a:srgbClr val="66CCFF"/>
      </a:accent2>
      <a:accent3>
        <a:srgbClr val="E2E2E2"/>
      </a:accent3>
      <a:accent4>
        <a:srgbClr val="404040"/>
      </a:accent4>
      <a:accent5>
        <a:srgbClr val="ADADAD"/>
      </a:accent5>
      <a:accent6>
        <a:srgbClr val="5CB9E7"/>
      </a:accent6>
      <a:hlink>
        <a:srgbClr val="FF0080"/>
      </a:hlink>
      <a:folHlink>
        <a:srgbClr val="6666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5802</TotalTime>
  <Words>652</Words>
  <Application>Microsoft Office PowerPoint</Application>
  <PresentationFormat>Ekran Gösterisi (4:3)</PresentationFormat>
  <Paragraphs>144</Paragraphs>
  <Slides>10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Default Design</vt:lpstr>
      <vt:lpstr>Slayt 1</vt:lpstr>
      <vt:lpstr>Slayt 2</vt:lpstr>
      <vt:lpstr>Slayt 3</vt:lpstr>
      <vt:lpstr>Slayt 4</vt:lpstr>
      <vt:lpstr>Slayt 5</vt:lpstr>
      <vt:lpstr>“And, behold, with every hardship comes ease: verily, with every hardship comes ease!”  (Ash-Sharh, 94:5,6)</vt:lpstr>
      <vt:lpstr> Worldview </vt:lpstr>
      <vt:lpstr>Slayt 8</vt:lpstr>
      <vt:lpstr> Reflection in Action Teaching about and from the The Most Beautiful Names (Asma Al Husna) Metaphor’dan yazılacak   </vt:lpstr>
      <vt:lpstr>…Activities Reflection in Action </vt:lpstr>
    </vt:vector>
  </TitlesOfParts>
  <Company>Presentation Magazine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Rainbow background design</dc:title>
  <dc:creator>Presentation Magazine</dc:creator>
  <cp:lastModifiedBy>selcuk</cp:lastModifiedBy>
  <cp:revision>166</cp:revision>
  <dcterms:modified xsi:type="dcterms:W3CDTF">2018-01-26T13:08:36Z</dcterms:modified>
</cp:coreProperties>
</file>