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06DE-5F59-4BE6-A7E3-057F43E6A935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7F-3099-441A-A0C3-C3C27C54FF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482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06DE-5F59-4BE6-A7E3-057F43E6A935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7F-3099-441A-A0C3-C3C27C54FF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2705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06DE-5F59-4BE6-A7E3-057F43E6A935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7F-3099-441A-A0C3-C3C27C54FF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042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06DE-5F59-4BE6-A7E3-057F43E6A935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7F-3099-441A-A0C3-C3C27C54FF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8602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06DE-5F59-4BE6-A7E3-057F43E6A935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7F-3099-441A-A0C3-C3C27C54FF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573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06DE-5F59-4BE6-A7E3-057F43E6A935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7F-3099-441A-A0C3-C3C27C54FF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9079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06DE-5F59-4BE6-A7E3-057F43E6A935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7F-3099-441A-A0C3-C3C27C54FF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60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06DE-5F59-4BE6-A7E3-057F43E6A935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7F-3099-441A-A0C3-C3C27C54FF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1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06DE-5F59-4BE6-A7E3-057F43E6A935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7F-3099-441A-A0C3-C3C27C54FF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495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06DE-5F59-4BE6-A7E3-057F43E6A935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7F-3099-441A-A0C3-C3C27C54FF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6309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E06DE-5F59-4BE6-A7E3-057F43E6A935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C7D7F-3099-441A-A0C3-C3C27C54FF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872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E06DE-5F59-4BE6-A7E3-057F43E6A935}" type="datetimeFigureOut">
              <a:rPr lang="tr-TR" smtClean="0"/>
              <a:t>3.11.2017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C7D7F-3099-441A-A0C3-C3C27C54FF1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262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Text Box 4"/>
          <p:cNvSpPr txBox="1">
            <a:spLocks noChangeArrowheads="1"/>
          </p:cNvSpPr>
          <p:nvPr/>
        </p:nvSpPr>
        <p:spPr bwMode="auto">
          <a:xfrm>
            <a:off x="1991544" y="1525589"/>
            <a:ext cx="820891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GB" sz="2400" dirty="0" err="1"/>
              <a:t>İnsanlar</a:t>
            </a:r>
            <a:r>
              <a:rPr lang="en-GB" sz="2400" dirty="0"/>
              <a:t>, </a:t>
            </a:r>
            <a:r>
              <a:rPr lang="en-GB" sz="2400" dirty="0" err="1"/>
              <a:t>türlü</a:t>
            </a:r>
            <a:r>
              <a:rPr lang="en-GB" sz="2400" dirty="0"/>
              <a:t> </a:t>
            </a:r>
            <a:r>
              <a:rPr lang="en-GB" sz="2400" dirty="0" err="1"/>
              <a:t>nedenler</a:t>
            </a:r>
            <a:r>
              <a:rPr lang="en-GB" sz="2400" dirty="0"/>
              <a:t>, </a:t>
            </a:r>
            <a:r>
              <a:rPr lang="en-GB" sz="2400" dirty="0" err="1"/>
              <a:t>türlü</a:t>
            </a:r>
            <a:r>
              <a:rPr lang="en-GB" sz="2400" dirty="0"/>
              <a:t> </a:t>
            </a:r>
            <a:r>
              <a:rPr lang="en-GB" sz="2400" dirty="0" err="1"/>
              <a:t>amaçlarla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türlü</a:t>
            </a:r>
            <a:r>
              <a:rPr lang="en-GB" sz="2400" dirty="0"/>
              <a:t> </a:t>
            </a:r>
            <a:r>
              <a:rPr lang="en-GB" sz="2400" dirty="0" err="1"/>
              <a:t>yollardan</a:t>
            </a:r>
            <a:r>
              <a:rPr lang="en-GB" sz="2400" dirty="0"/>
              <a:t> </a:t>
            </a:r>
            <a:r>
              <a:rPr lang="en-GB" sz="2400" dirty="0" err="1"/>
              <a:t>iş</a:t>
            </a:r>
            <a:r>
              <a:rPr lang="en-GB" sz="2400" dirty="0"/>
              <a:t> </a:t>
            </a:r>
            <a:r>
              <a:rPr lang="en-GB" sz="2400" dirty="0" err="1"/>
              <a:t>hayatına</a:t>
            </a:r>
            <a:r>
              <a:rPr lang="en-GB" sz="2400" dirty="0"/>
              <a:t> </a:t>
            </a:r>
            <a:r>
              <a:rPr lang="en-GB" sz="2400" dirty="0" err="1"/>
              <a:t>atılırlar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buFont typeface="Arial" pitchFamily="34" charset="0"/>
              <a:buChar char="•"/>
            </a:pPr>
            <a:r>
              <a:rPr lang="en-GB" sz="2400" dirty="0"/>
              <a:t>Bu </a:t>
            </a:r>
            <a:r>
              <a:rPr lang="en-GB" sz="2400" dirty="0" err="1"/>
              <a:t>nedenle</a:t>
            </a:r>
            <a:r>
              <a:rPr lang="en-GB" sz="2400" dirty="0"/>
              <a:t>, </a:t>
            </a:r>
            <a:r>
              <a:rPr lang="en-GB" sz="2400" dirty="0" err="1"/>
              <a:t>tüm</a:t>
            </a:r>
            <a:r>
              <a:rPr lang="en-GB" sz="2400" dirty="0"/>
              <a:t> </a:t>
            </a:r>
            <a:r>
              <a:rPr lang="en-GB" sz="2400" dirty="0" err="1"/>
              <a:t>işletme</a:t>
            </a:r>
            <a:r>
              <a:rPr lang="en-GB" sz="2400" dirty="0"/>
              <a:t> </a:t>
            </a:r>
            <a:r>
              <a:rPr lang="en-GB" sz="2400" dirty="0" err="1"/>
              <a:t>yöneticilerinin</a:t>
            </a:r>
            <a:r>
              <a:rPr lang="en-GB" sz="2400" dirty="0"/>
              <a:t> </a:t>
            </a:r>
            <a:r>
              <a:rPr lang="en-GB" sz="2400" dirty="0" err="1"/>
              <a:t>başarılarını</a:t>
            </a:r>
            <a:r>
              <a:rPr lang="en-GB" sz="2400" dirty="0"/>
              <a:t> </a:t>
            </a:r>
            <a:r>
              <a:rPr lang="en-GB" sz="2400" dirty="0" err="1"/>
              <a:t>ölçmek</a:t>
            </a:r>
            <a:r>
              <a:rPr lang="en-GB" sz="2400" dirty="0"/>
              <a:t> </a:t>
            </a:r>
            <a:r>
              <a:rPr lang="en-GB" sz="2400" dirty="0" err="1"/>
              <a:t>için</a:t>
            </a:r>
            <a:r>
              <a:rPr lang="en-GB" sz="2400" dirty="0"/>
              <a:t> </a:t>
            </a:r>
            <a:r>
              <a:rPr lang="en-GB" sz="2400" dirty="0" err="1"/>
              <a:t>tek</a:t>
            </a:r>
            <a:r>
              <a:rPr lang="en-GB" sz="2400" dirty="0"/>
              <a:t> </a:t>
            </a: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yol</a:t>
            </a:r>
            <a:r>
              <a:rPr lang="en-GB" sz="2400" dirty="0"/>
              <a:t> </a:t>
            </a:r>
            <a:r>
              <a:rPr lang="en-GB" sz="2400" dirty="0" err="1"/>
              <a:t>yoktur</a:t>
            </a:r>
            <a:r>
              <a:rPr lang="en-GB" sz="2400" dirty="0"/>
              <a:t>.</a:t>
            </a:r>
            <a:endParaRPr lang="tr-TR" sz="2400" dirty="0"/>
          </a:p>
          <a:p>
            <a:pPr algn="just">
              <a:buFont typeface="Arial" pitchFamily="34" charset="0"/>
              <a:buChar char="•"/>
            </a:pPr>
            <a:r>
              <a:rPr lang="tr-TR" sz="2400" dirty="0"/>
              <a:t>S</a:t>
            </a:r>
            <a:r>
              <a:rPr lang="en-GB" sz="2400" dirty="0" err="1"/>
              <a:t>ahip</a:t>
            </a:r>
            <a:r>
              <a:rPr lang="en-GB" sz="2400" dirty="0"/>
              <a:t> - </a:t>
            </a:r>
            <a:r>
              <a:rPr lang="en-GB" sz="2400" dirty="0" err="1"/>
              <a:t>yönetici</a:t>
            </a:r>
            <a:r>
              <a:rPr lang="en-GB" sz="2400" dirty="0"/>
              <a:t>, </a:t>
            </a:r>
            <a:r>
              <a:rPr lang="en-GB" sz="2400" dirty="0" err="1"/>
              <a:t>işletme</a:t>
            </a:r>
            <a:r>
              <a:rPr lang="en-GB" sz="2400" dirty="0"/>
              <a:t> </a:t>
            </a:r>
            <a:r>
              <a:rPr lang="en-GB" sz="2400" dirty="0" err="1"/>
              <a:t>amaçlarını</a:t>
            </a:r>
            <a:r>
              <a:rPr lang="en-GB" sz="2400" dirty="0"/>
              <a:t> </a:t>
            </a:r>
            <a:r>
              <a:rPr lang="en-GB" sz="2400" dirty="0" err="1"/>
              <a:t>kendisi</a:t>
            </a:r>
            <a:r>
              <a:rPr lang="en-GB" sz="2400" dirty="0"/>
              <a:t> </a:t>
            </a:r>
            <a:r>
              <a:rPr lang="en-GB" sz="2400" dirty="0" err="1"/>
              <a:t>belirler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başarısını</a:t>
            </a:r>
            <a:r>
              <a:rPr lang="en-GB" sz="2400" dirty="0"/>
              <a:t> </a:t>
            </a:r>
            <a:r>
              <a:rPr lang="en-GB" sz="2400" dirty="0" err="1"/>
              <a:t>da</a:t>
            </a:r>
            <a:r>
              <a:rPr lang="en-GB" sz="2400" dirty="0"/>
              <a:t>, </a:t>
            </a:r>
            <a:r>
              <a:rPr lang="en-GB" sz="2400" dirty="0" err="1"/>
              <a:t>işletmeden</a:t>
            </a:r>
            <a:r>
              <a:rPr lang="en-GB" sz="2400" dirty="0"/>
              <a:t> </a:t>
            </a:r>
            <a:r>
              <a:rPr lang="en-GB" sz="2400" dirty="0" err="1"/>
              <a:t>sağladığı</a:t>
            </a:r>
            <a:r>
              <a:rPr lang="en-GB" sz="2400" dirty="0"/>
              <a:t> </a:t>
            </a:r>
            <a:r>
              <a:rPr lang="en-GB" sz="2400" dirty="0" err="1"/>
              <a:t>doygunluğa</a:t>
            </a:r>
            <a:r>
              <a:rPr lang="en-GB" sz="2400" dirty="0"/>
              <a:t> (</a:t>
            </a:r>
            <a:r>
              <a:rPr lang="en-GB" sz="2400" dirty="0" err="1"/>
              <a:t>tatmine</a:t>
            </a:r>
            <a:r>
              <a:rPr lang="en-GB" sz="2400" dirty="0"/>
              <a:t>) </a:t>
            </a:r>
            <a:r>
              <a:rPr lang="en-GB" sz="2400" dirty="0" err="1"/>
              <a:t>göre</a:t>
            </a:r>
            <a:r>
              <a:rPr lang="en-GB" sz="2400" dirty="0"/>
              <a:t>, </a:t>
            </a:r>
            <a:r>
              <a:rPr lang="en-GB" sz="2400" dirty="0" err="1"/>
              <a:t>kendisi</a:t>
            </a:r>
            <a:r>
              <a:rPr lang="en-GB" sz="2400" dirty="0"/>
              <a:t> </a:t>
            </a:r>
            <a:r>
              <a:rPr lang="en-GB" sz="2400" dirty="0" err="1"/>
              <a:t>ölçer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buFont typeface="Arial" pitchFamily="34" charset="0"/>
              <a:buChar char="•"/>
            </a:pP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kişinin</a:t>
            </a:r>
            <a:r>
              <a:rPr lang="en-GB" sz="2400" dirty="0"/>
              <a:t> </a:t>
            </a:r>
            <a:r>
              <a:rPr lang="en-GB" sz="2400" dirty="0" err="1"/>
              <a:t>başarı</a:t>
            </a:r>
            <a:r>
              <a:rPr lang="en-GB" sz="2400" dirty="0"/>
              <a:t> </a:t>
            </a:r>
            <a:r>
              <a:rPr lang="en-GB" sz="2400" dirty="0" err="1"/>
              <a:t>düzeyi</a:t>
            </a:r>
            <a:r>
              <a:rPr lang="en-GB" sz="2400" dirty="0"/>
              <a:t> </a:t>
            </a: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başkasını</a:t>
            </a:r>
            <a:r>
              <a:rPr lang="en-GB" sz="2400" dirty="0"/>
              <a:t> </a:t>
            </a:r>
            <a:r>
              <a:rPr lang="en-GB" sz="2400" dirty="0" err="1"/>
              <a:t>doyurmayabilir</a:t>
            </a:r>
            <a:r>
              <a:rPr lang="en-GB" sz="2400" dirty="0"/>
              <a:t>. </a:t>
            </a:r>
            <a:r>
              <a:rPr lang="en-GB" sz="2400" dirty="0" err="1"/>
              <a:t>Küçük</a:t>
            </a:r>
            <a:r>
              <a:rPr lang="en-GB" sz="2400" dirty="0"/>
              <a:t> </a:t>
            </a: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işletme</a:t>
            </a:r>
            <a:r>
              <a:rPr lang="en-GB" sz="2400" dirty="0"/>
              <a:t> </a:t>
            </a:r>
            <a:r>
              <a:rPr lang="en-GB" sz="2400" dirty="0" err="1"/>
              <a:t>yılda</a:t>
            </a:r>
            <a:r>
              <a:rPr lang="en-GB" sz="2400" dirty="0"/>
              <a:t> 15.000 TL. </a:t>
            </a:r>
            <a:r>
              <a:rPr lang="en-GB" sz="2400" dirty="0" err="1"/>
              <a:t>kâr</a:t>
            </a:r>
            <a:r>
              <a:rPr lang="en-GB" sz="2400" dirty="0"/>
              <a:t> </a:t>
            </a:r>
            <a:r>
              <a:rPr lang="en-GB" sz="2400" dirty="0" err="1"/>
              <a:t>sağlıyorsa</a:t>
            </a:r>
            <a:r>
              <a:rPr lang="en-GB" sz="2400" dirty="0"/>
              <a:t>, </a:t>
            </a:r>
            <a:r>
              <a:rPr lang="en-GB" sz="2400" dirty="0" err="1"/>
              <a:t>bu</a:t>
            </a:r>
            <a:r>
              <a:rPr lang="en-GB" sz="2400" dirty="0"/>
              <a:t> </a:t>
            </a: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kişi</a:t>
            </a:r>
            <a:r>
              <a:rPr lang="en-GB" sz="2400" dirty="0"/>
              <a:t> </a:t>
            </a:r>
            <a:r>
              <a:rPr lang="en-GB" sz="2400" dirty="0" err="1"/>
              <a:t>için</a:t>
            </a:r>
            <a:r>
              <a:rPr lang="en-GB" sz="2400" dirty="0"/>
              <a:t> </a:t>
            </a:r>
            <a:r>
              <a:rPr lang="en-GB" sz="2400" dirty="0" err="1"/>
              <a:t>doyurucu</a:t>
            </a:r>
            <a:r>
              <a:rPr lang="en-GB" sz="2400" dirty="0"/>
              <a:t> </a:t>
            </a:r>
            <a:r>
              <a:rPr lang="en-GB" sz="2400" dirty="0" err="1"/>
              <a:t>olabilir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buFont typeface="Arial" pitchFamily="34" charset="0"/>
              <a:buChar char="•"/>
            </a:pPr>
            <a:r>
              <a:rPr lang="en-GB" sz="2400" dirty="0" err="1"/>
              <a:t>Ama</a:t>
            </a:r>
            <a:r>
              <a:rPr lang="en-GB" sz="2400" dirty="0"/>
              <a:t> </a:t>
            </a: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başkası</a:t>
            </a:r>
            <a:r>
              <a:rPr lang="en-GB" sz="2400" dirty="0"/>
              <a:t>, </a:t>
            </a:r>
            <a:r>
              <a:rPr lang="en-GB" sz="2400" dirty="0" err="1"/>
              <a:t>göze</a:t>
            </a:r>
            <a:r>
              <a:rPr lang="en-GB" sz="2400" dirty="0"/>
              <a:t> al</a:t>
            </a:r>
            <a:r>
              <a:rPr lang="tr-TR" sz="2400" dirty="0" err="1"/>
              <a:t>ın</a:t>
            </a:r>
            <a:r>
              <a:rPr lang="en-GB" sz="2400" dirty="0"/>
              <a:t>an risk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katlanılan</a:t>
            </a:r>
            <a:r>
              <a:rPr lang="en-GB" sz="2400" dirty="0"/>
              <a:t> </a:t>
            </a:r>
            <a:r>
              <a:rPr lang="en-GB" sz="2400" dirty="0" err="1"/>
              <a:t>sorumluluğa</a:t>
            </a:r>
            <a:r>
              <a:rPr lang="en-GB" sz="2400" dirty="0"/>
              <a:t> </a:t>
            </a:r>
            <a:r>
              <a:rPr lang="en-GB" sz="2400" dirty="0" err="1"/>
              <a:t>göre</a:t>
            </a:r>
            <a:r>
              <a:rPr lang="en-GB" sz="2400" dirty="0"/>
              <a:t> </a:t>
            </a:r>
            <a:r>
              <a:rPr lang="en-GB" sz="2400" dirty="0" err="1"/>
              <a:t>bu</a:t>
            </a:r>
            <a:r>
              <a:rPr lang="en-GB" sz="2400" dirty="0"/>
              <a:t> </a:t>
            </a:r>
            <a:r>
              <a:rPr lang="en-GB" sz="2400" dirty="0" err="1"/>
              <a:t>sonucun</a:t>
            </a:r>
            <a:r>
              <a:rPr lang="en-GB" sz="2400" dirty="0"/>
              <a:t> </a:t>
            </a:r>
            <a:r>
              <a:rPr lang="en-GB" sz="2400" dirty="0" err="1"/>
              <a:t>yeterli</a:t>
            </a:r>
            <a:r>
              <a:rPr lang="en-GB" sz="2400" dirty="0"/>
              <a:t> </a:t>
            </a:r>
            <a:r>
              <a:rPr lang="en-GB" sz="2400" dirty="0" err="1"/>
              <a:t>olmadığına</a:t>
            </a:r>
            <a:r>
              <a:rPr lang="en-GB" sz="2400" dirty="0"/>
              <a:t> </a:t>
            </a:r>
            <a:r>
              <a:rPr lang="en-GB" sz="2400" dirty="0" err="1"/>
              <a:t>inanabilir</a:t>
            </a:r>
            <a:r>
              <a:rPr lang="en-GB" sz="2400" dirty="0"/>
              <a:t>.</a:t>
            </a:r>
          </a:p>
        </p:txBody>
      </p:sp>
      <p:sp>
        <p:nvSpPr>
          <p:cNvPr id="186371" name="Rectangle 5"/>
          <p:cNvSpPr>
            <a:spLocks noChangeArrowheads="1"/>
          </p:cNvSpPr>
          <p:nvPr/>
        </p:nvSpPr>
        <p:spPr bwMode="auto">
          <a:xfrm>
            <a:off x="4367808" y="548680"/>
            <a:ext cx="3714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İŞLETMEDE   BAŞARI</a:t>
            </a:r>
          </a:p>
        </p:txBody>
      </p:sp>
    </p:spTree>
    <p:extLst>
      <p:ext uri="{BB962C8B-B14F-4D97-AF65-F5344CB8AC3E}">
        <p14:creationId xmlns:p14="http://schemas.microsoft.com/office/powerpoint/2010/main" val="3158275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Text Box 4"/>
          <p:cNvSpPr txBox="1">
            <a:spLocks noChangeArrowheads="1"/>
          </p:cNvSpPr>
          <p:nvPr/>
        </p:nvSpPr>
        <p:spPr bwMode="auto">
          <a:xfrm>
            <a:off x="1774826" y="1844675"/>
            <a:ext cx="7993063" cy="41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400" dirty="0" err="1"/>
              <a:t>Önemli</a:t>
            </a:r>
            <a:r>
              <a:rPr lang="en-GB" sz="2400" dirty="0"/>
              <a:t> </a:t>
            </a:r>
            <a:r>
              <a:rPr lang="en-GB" sz="2400" dirty="0" err="1"/>
              <a:t>başka</a:t>
            </a:r>
            <a:r>
              <a:rPr lang="en-GB" sz="2400" dirty="0"/>
              <a:t>  </a:t>
            </a: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nokta</a:t>
            </a:r>
            <a:r>
              <a:rPr lang="en-GB" sz="2400" dirty="0"/>
              <a:t> </a:t>
            </a:r>
            <a:r>
              <a:rPr lang="en-GB" sz="2400" dirty="0" err="1"/>
              <a:t>da</a:t>
            </a:r>
            <a:r>
              <a:rPr lang="en-GB" sz="2400" dirty="0"/>
              <a:t> </a:t>
            </a:r>
            <a:r>
              <a:rPr lang="en-GB" sz="2400" dirty="0" err="1"/>
              <a:t>yönetme</a:t>
            </a:r>
            <a:r>
              <a:rPr lang="en-GB" sz="2400" dirty="0"/>
              <a:t> </a:t>
            </a:r>
            <a:r>
              <a:rPr lang="en-GB" sz="2400" dirty="0" err="1"/>
              <a:t>yeteneğidir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lnSpc>
                <a:spcPct val="12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400" dirty="0"/>
              <a:t>Bu</a:t>
            </a:r>
            <a:r>
              <a:rPr lang="en-GB" sz="2400" dirty="0"/>
              <a:t>, </a:t>
            </a:r>
            <a:r>
              <a:rPr lang="en-GB" sz="2400" dirty="0" err="1"/>
              <a:t>geniş</a:t>
            </a:r>
            <a:r>
              <a:rPr lang="en-GB" sz="2400" dirty="0"/>
              <a:t> </a:t>
            </a:r>
            <a:r>
              <a:rPr lang="en-GB" sz="2400" dirty="0" err="1"/>
              <a:t>anlamda</a:t>
            </a:r>
            <a:r>
              <a:rPr lang="en-GB" sz="2400" dirty="0"/>
              <a:t>, </a:t>
            </a:r>
            <a:r>
              <a:rPr lang="en-GB" sz="2400" dirty="0" err="1"/>
              <a:t>çalışanları</a:t>
            </a:r>
            <a:r>
              <a:rPr lang="en-GB" sz="2400" dirty="0"/>
              <a:t>, </a:t>
            </a:r>
            <a:r>
              <a:rPr lang="en-GB" sz="2400" dirty="0" err="1"/>
              <a:t>finansal</a:t>
            </a:r>
            <a:r>
              <a:rPr lang="tr-TR" sz="2400" dirty="0"/>
              <a:t> </a:t>
            </a:r>
            <a:r>
              <a:rPr lang="en-GB" sz="2400" dirty="0" err="1"/>
              <a:t>kaynakla</a:t>
            </a:r>
            <a:r>
              <a:rPr lang="tr-TR" sz="2400" dirty="0" err="1"/>
              <a:t>rı</a:t>
            </a:r>
            <a:r>
              <a:rPr lang="en-GB" sz="2400" dirty="0"/>
              <a:t>, mal </a:t>
            </a:r>
            <a:r>
              <a:rPr lang="en-GB" sz="2400" dirty="0" err="1"/>
              <a:t>stokları</a:t>
            </a:r>
            <a:r>
              <a:rPr lang="tr-TR" sz="2400" dirty="0" err="1"/>
              <a:t>nı</a:t>
            </a:r>
            <a:r>
              <a:rPr lang="tr-TR" sz="2400" dirty="0"/>
              <a:t> </a:t>
            </a:r>
            <a:r>
              <a:rPr lang="en-GB" sz="2400" dirty="0" err="1"/>
              <a:t>yönetmeyi</a:t>
            </a:r>
            <a:r>
              <a:rPr lang="en-GB" sz="2400" dirty="0"/>
              <a:t>, </a:t>
            </a:r>
            <a:r>
              <a:rPr lang="en-GB" sz="2400" dirty="0" err="1"/>
              <a:t>işletme</a:t>
            </a:r>
            <a:r>
              <a:rPr lang="en-GB" sz="2400" dirty="0"/>
              <a:t> </a:t>
            </a:r>
            <a:r>
              <a:rPr lang="en-GB" sz="2400" dirty="0" err="1"/>
              <a:t>politikalarım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err="1"/>
              <a:t>iyi</a:t>
            </a:r>
            <a:r>
              <a:rPr lang="en-GB" sz="2400" dirty="0"/>
              <a:t> </a:t>
            </a:r>
            <a:r>
              <a:rPr lang="en-GB" sz="2400" dirty="0" err="1"/>
              <a:t>belirlemeyi</a:t>
            </a:r>
            <a:r>
              <a:rPr lang="en-GB" sz="2400" dirty="0"/>
              <a:t>, </a:t>
            </a:r>
            <a:r>
              <a:rPr lang="en-GB" sz="2400" dirty="0" err="1"/>
              <a:t>uygun</a:t>
            </a:r>
            <a:r>
              <a:rPr lang="en-GB" sz="2400" dirty="0"/>
              <a:t> </a:t>
            </a:r>
            <a:r>
              <a:rPr lang="en-GB" sz="2400" dirty="0" err="1"/>
              <a:t>yöntemler</a:t>
            </a:r>
            <a:r>
              <a:rPr lang="en-GB" sz="2400" dirty="0"/>
              <a:t>   </a:t>
            </a:r>
            <a:r>
              <a:rPr lang="en-GB" sz="2400" dirty="0" err="1"/>
              <a:t>uygulamayı</a:t>
            </a:r>
            <a:r>
              <a:rPr lang="en-GB" sz="2400" dirty="0"/>
              <a:t>, </a:t>
            </a:r>
            <a:r>
              <a:rPr lang="en-GB" sz="2400" dirty="0" err="1"/>
              <a:t>çalışanlarla</a:t>
            </a:r>
            <a:r>
              <a:rPr lang="en-GB" sz="2400" dirty="0"/>
              <a:t>,</a:t>
            </a:r>
            <a:r>
              <a:rPr lang="tr-TR" sz="2400" dirty="0"/>
              <a:t> </a:t>
            </a:r>
            <a:r>
              <a:rPr lang="en-GB" sz="2400" dirty="0" err="1"/>
              <a:t>alıcılarla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halk</a:t>
            </a:r>
            <a:r>
              <a:rPr lang="en-GB" sz="2400" dirty="0"/>
              <a:t> </a:t>
            </a:r>
            <a:r>
              <a:rPr lang="en-GB" sz="2400" dirty="0" err="1"/>
              <a:t>ile</a:t>
            </a:r>
            <a:r>
              <a:rPr lang="en-GB" sz="2400" dirty="0"/>
              <a:t> </a:t>
            </a:r>
            <a:r>
              <a:rPr lang="en-GB" sz="2400" dirty="0" err="1"/>
              <a:t>iyi</a:t>
            </a:r>
            <a:r>
              <a:rPr lang="en-GB" sz="2400" dirty="0"/>
              <a:t> </a:t>
            </a:r>
            <a:r>
              <a:rPr lang="en-GB" sz="2400" dirty="0" err="1"/>
              <a:t>ilişkiler</a:t>
            </a:r>
            <a:r>
              <a:rPr lang="en-GB" sz="2400" dirty="0"/>
              <a:t> </a:t>
            </a:r>
            <a:r>
              <a:rPr lang="en-GB" sz="2400" dirty="0" err="1"/>
              <a:t>kurmayı</a:t>
            </a:r>
            <a:r>
              <a:rPr lang="en-GB" sz="2400" dirty="0"/>
              <a:t>   </a:t>
            </a:r>
            <a:r>
              <a:rPr lang="en-GB" sz="2400" dirty="0" err="1"/>
              <a:t>kapsar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lnSpc>
                <a:spcPct val="12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400" dirty="0" err="1"/>
              <a:t>Böyle</a:t>
            </a:r>
            <a:r>
              <a:rPr lang="en-GB" sz="2400" dirty="0"/>
              <a:t> </a:t>
            </a:r>
            <a:r>
              <a:rPr lang="en-GB" sz="2400" dirty="0" err="1"/>
              <a:t>bir</a:t>
            </a:r>
            <a:r>
              <a:rPr lang="tr-TR" sz="2400" dirty="0"/>
              <a:t> </a:t>
            </a:r>
            <a:r>
              <a:rPr lang="en-GB" sz="2400" dirty="0" err="1"/>
              <a:t>yetenek</a:t>
            </a:r>
            <a:r>
              <a:rPr lang="en-GB" sz="2400" dirty="0"/>
              <a:t> </a:t>
            </a:r>
            <a:r>
              <a:rPr lang="en-GB" sz="2400" dirty="0" err="1"/>
              <a:t>için</a:t>
            </a:r>
            <a:r>
              <a:rPr lang="en-GB" sz="2400" dirty="0"/>
              <a:t> </a:t>
            </a:r>
            <a:r>
              <a:rPr lang="en-GB" sz="2400" dirty="0" err="1"/>
              <a:t>eğitim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deney</a:t>
            </a:r>
            <a:r>
              <a:rPr lang="en-GB" sz="2400" dirty="0"/>
              <a:t> </a:t>
            </a:r>
            <a:r>
              <a:rPr lang="en-GB" sz="2400" dirty="0" err="1"/>
              <a:t>gereklidir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lnSpc>
                <a:spcPct val="12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işletmenin</a:t>
            </a:r>
            <a:r>
              <a:rPr lang="en-GB" sz="2400" dirty="0"/>
              <a:t> </a:t>
            </a:r>
            <a:r>
              <a:rPr lang="en-GB" sz="2400" dirty="0" err="1"/>
              <a:t>yönetiminde</a:t>
            </a:r>
            <a:r>
              <a:rPr lang="en-GB" sz="2400" dirty="0"/>
              <a:t> </a:t>
            </a:r>
            <a:r>
              <a:rPr lang="en-GB" sz="2400" dirty="0" err="1"/>
              <a:t>karşılaşılabilecek</a:t>
            </a:r>
            <a:r>
              <a:rPr lang="en-GB" sz="2400" dirty="0"/>
              <a:t> </a:t>
            </a:r>
            <a:r>
              <a:rPr lang="en-GB" sz="2400" dirty="0" err="1"/>
              <a:t>değişik</a:t>
            </a:r>
            <a:r>
              <a:rPr lang="en-GB" sz="2400" dirty="0"/>
              <a:t> </a:t>
            </a:r>
            <a:r>
              <a:rPr lang="en-GB" sz="2400" dirty="0" err="1"/>
              <a:t>sorunları</a:t>
            </a:r>
            <a:r>
              <a:rPr lang="en-GB" sz="2400" dirty="0"/>
              <a:t> </a:t>
            </a:r>
            <a:r>
              <a:rPr lang="en-GB" sz="2400" dirty="0" err="1"/>
              <a:t>çözmede</a:t>
            </a:r>
            <a:r>
              <a:rPr lang="en-GB" sz="2400" dirty="0"/>
              <a:t>, </a:t>
            </a:r>
            <a:r>
              <a:rPr lang="en-GB" sz="2400" dirty="0" err="1"/>
              <a:t>bilgili</a:t>
            </a:r>
            <a:r>
              <a:rPr lang="tr-TR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tecrübeli</a:t>
            </a:r>
            <a:r>
              <a:rPr lang="en-GB" sz="2400" dirty="0"/>
              <a:t> </a:t>
            </a:r>
            <a:r>
              <a:rPr lang="en-GB" sz="2400" dirty="0" err="1"/>
              <a:t>olmak</a:t>
            </a:r>
            <a:r>
              <a:rPr lang="en-GB" sz="2400" dirty="0"/>
              <a:t> en </a:t>
            </a:r>
            <a:r>
              <a:rPr lang="en-GB" sz="2400" dirty="0" err="1"/>
              <a:t>büyük</a:t>
            </a:r>
            <a:r>
              <a:rPr lang="en-GB" sz="2400" dirty="0"/>
              <a:t> </a:t>
            </a:r>
            <a:r>
              <a:rPr lang="en-GB" sz="2400" dirty="0" err="1"/>
              <a:t>yardımcıdır</a:t>
            </a:r>
            <a:r>
              <a:rPr lang="en-GB" sz="2400" dirty="0"/>
              <a:t>.</a:t>
            </a:r>
          </a:p>
        </p:txBody>
      </p:sp>
      <p:sp>
        <p:nvSpPr>
          <p:cNvPr id="197635" name="Rectangle 5"/>
          <p:cNvSpPr>
            <a:spLocks noChangeArrowheads="1"/>
          </p:cNvSpPr>
          <p:nvPr/>
        </p:nvSpPr>
        <p:spPr bwMode="auto">
          <a:xfrm>
            <a:off x="3248057" y="571481"/>
            <a:ext cx="504497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GB" sz="3200" b="1" dirty="0">
                <a:solidFill>
                  <a:srgbClr val="FF0000"/>
                </a:solidFill>
              </a:rPr>
              <a:t>3.Yönetim </a:t>
            </a:r>
            <a:r>
              <a:rPr lang="en-GB" sz="3200" b="1" dirty="0" err="1">
                <a:solidFill>
                  <a:srgbClr val="FF0000"/>
                </a:solidFill>
              </a:rPr>
              <a:t>yeteneği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ve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deney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319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Text Box 4"/>
          <p:cNvSpPr txBox="1">
            <a:spLocks noChangeArrowheads="1"/>
          </p:cNvSpPr>
          <p:nvPr/>
        </p:nvSpPr>
        <p:spPr bwMode="auto">
          <a:xfrm>
            <a:off x="1774826" y="1844675"/>
            <a:ext cx="8607455" cy="4162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2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400" dirty="0" err="1"/>
              <a:t>Başarıya</a:t>
            </a:r>
            <a:r>
              <a:rPr lang="en-GB" sz="2400" dirty="0"/>
              <a:t> </a:t>
            </a:r>
            <a:r>
              <a:rPr lang="en-GB" sz="2400" dirty="0" err="1"/>
              <a:t>ulaşmada</a:t>
            </a:r>
            <a:r>
              <a:rPr lang="en-GB" sz="2400" dirty="0"/>
              <a:t> </a:t>
            </a:r>
            <a:r>
              <a:rPr lang="en-GB" sz="2400" dirty="0" err="1"/>
              <a:t>başka</a:t>
            </a:r>
            <a:r>
              <a:rPr lang="en-GB" sz="2400" dirty="0"/>
              <a:t> </a:t>
            </a: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faktör</a:t>
            </a:r>
            <a:r>
              <a:rPr lang="en-GB" sz="2400" dirty="0"/>
              <a:t> de </a:t>
            </a:r>
            <a:r>
              <a:rPr lang="en-GB" sz="2400" dirty="0" err="1"/>
              <a:t>yeteri</a:t>
            </a:r>
            <a:r>
              <a:rPr lang="en-GB" sz="2400" dirty="0"/>
              <a:t> </a:t>
            </a:r>
            <a:r>
              <a:rPr lang="en-GB" sz="2400" dirty="0" err="1"/>
              <a:t>kadar</a:t>
            </a:r>
            <a:r>
              <a:rPr lang="en-GB" sz="2400" dirty="0"/>
              <a:t> </a:t>
            </a:r>
            <a:r>
              <a:rPr lang="tr-TR" sz="2400" dirty="0"/>
              <a:t>ö</a:t>
            </a:r>
            <a:r>
              <a:rPr lang="en-GB" sz="2400" dirty="0"/>
              <a:t>z </a:t>
            </a:r>
            <a:r>
              <a:rPr lang="en-GB" sz="2400" dirty="0" err="1"/>
              <a:t>sermaye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kredi</a:t>
            </a:r>
            <a:r>
              <a:rPr lang="tr-TR" sz="2400" dirty="0"/>
              <a:t> </a:t>
            </a:r>
            <a:r>
              <a:rPr lang="en-GB" sz="2400" dirty="0" err="1"/>
              <a:t>ile</a:t>
            </a:r>
            <a:r>
              <a:rPr lang="en-GB" sz="2400" dirty="0"/>
              <a:t> </a:t>
            </a:r>
            <a:r>
              <a:rPr lang="en-GB" sz="2400" dirty="0" err="1"/>
              <a:t>işe</a:t>
            </a:r>
            <a:r>
              <a:rPr lang="en-GB" sz="2400" dirty="0"/>
              <a:t> </a:t>
            </a:r>
            <a:r>
              <a:rPr lang="en-GB" sz="2400" dirty="0" err="1"/>
              <a:t>girişmek</a:t>
            </a:r>
            <a:r>
              <a:rPr lang="en-GB" sz="2400" dirty="0"/>
              <a:t>, </a:t>
            </a:r>
            <a:r>
              <a:rPr lang="en-GB" sz="2400" dirty="0" err="1"/>
              <a:t>bunları</a:t>
            </a:r>
            <a:r>
              <a:rPr lang="en-GB" sz="2400" dirty="0"/>
              <a:t> </a:t>
            </a:r>
            <a:r>
              <a:rPr lang="en-GB" sz="2400" dirty="0" err="1"/>
              <a:t>yerinde</a:t>
            </a:r>
            <a:r>
              <a:rPr lang="en-GB" sz="2400" dirty="0"/>
              <a:t> </a:t>
            </a:r>
            <a:r>
              <a:rPr lang="en-GB" sz="2400" dirty="0" err="1"/>
              <a:t>kullanmaktır</a:t>
            </a:r>
            <a:r>
              <a:rPr lang="en-GB" sz="2400" dirty="0"/>
              <a:t>. </a:t>
            </a:r>
            <a:endParaRPr lang="tr-TR" sz="2400" dirty="0"/>
          </a:p>
          <a:p>
            <a:pPr marL="342900" indent="-342900" algn="just">
              <a:lnSpc>
                <a:spcPct val="12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400" dirty="0" err="1"/>
              <a:t>İşletmelerin</a:t>
            </a:r>
            <a:r>
              <a:rPr lang="tr-TR" sz="2400" dirty="0"/>
              <a:t> </a:t>
            </a:r>
            <a:r>
              <a:rPr lang="en-GB" sz="2400" dirty="0" err="1"/>
              <a:t>çoğu</a:t>
            </a:r>
            <a:r>
              <a:rPr lang="en-GB" sz="2400" dirty="0"/>
              <a:t>, </a:t>
            </a:r>
            <a:r>
              <a:rPr lang="en-GB" sz="2400" dirty="0" err="1"/>
              <a:t>kâr</a:t>
            </a:r>
            <a:r>
              <a:rPr lang="en-GB" sz="2400" dirty="0"/>
              <a:t> </a:t>
            </a:r>
            <a:r>
              <a:rPr lang="en-GB" sz="2400" dirty="0" err="1"/>
              <a:t>etmek</a:t>
            </a:r>
            <a:r>
              <a:rPr lang="en-GB" sz="2400" dirty="0"/>
              <a:t> </a:t>
            </a:r>
            <a:r>
              <a:rPr lang="en-GB" sz="2400" dirty="0" err="1"/>
              <a:t>için</a:t>
            </a:r>
            <a:r>
              <a:rPr lang="en-GB" sz="2400" dirty="0"/>
              <a:t> </a:t>
            </a:r>
            <a:r>
              <a:rPr lang="en-GB" sz="2400" dirty="0" err="1"/>
              <a:t>belirli</a:t>
            </a:r>
            <a:r>
              <a:rPr lang="en-GB" sz="2400" dirty="0"/>
              <a:t> </a:t>
            </a: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dönemin</a:t>
            </a:r>
            <a:r>
              <a:rPr lang="en-GB" sz="2400" dirty="0"/>
              <a:t> </a:t>
            </a:r>
            <a:r>
              <a:rPr lang="en-GB" sz="2400" dirty="0" err="1"/>
              <a:t>geçmesini</a:t>
            </a:r>
            <a:r>
              <a:rPr lang="en-GB" sz="2400" dirty="0"/>
              <a:t> </a:t>
            </a:r>
            <a:r>
              <a:rPr lang="en-GB" sz="2400" dirty="0" err="1"/>
              <a:t>beklemek</a:t>
            </a:r>
            <a:r>
              <a:rPr lang="tr-TR" sz="2400" dirty="0"/>
              <a:t> </a:t>
            </a:r>
            <a:r>
              <a:rPr lang="en-GB" sz="2400" dirty="0" err="1"/>
              <a:t>zorundadırlar</a:t>
            </a:r>
            <a:r>
              <a:rPr lang="en-GB" sz="2400" dirty="0"/>
              <a:t>. </a:t>
            </a:r>
            <a:endParaRPr lang="tr-TR" sz="2400" dirty="0"/>
          </a:p>
          <a:p>
            <a:pPr marL="342900" indent="-342900" algn="just">
              <a:lnSpc>
                <a:spcPct val="12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400" dirty="0" err="1"/>
              <a:t>İşe</a:t>
            </a:r>
            <a:r>
              <a:rPr lang="en-GB" sz="2400" dirty="0"/>
              <a:t> </a:t>
            </a:r>
            <a:r>
              <a:rPr lang="en-GB" sz="2400" dirty="0" err="1"/>
              <a:t>girişmeden</a:t>
            </a:r>
            <a:r>
              <a:rPr lang="tr-TR" sz="2400" dirty="0"/>
              <a:t> ö</a:t>
            </a:r>
            <a:r>
              <a:rPr lang="en-GB" sz="2400" dirty="0" err="1"/>
              <a:t>nce</a:t>
            </a:r>
            <a:r>
              <a:rPr lang="en-GB" sz="2400" dirty="0"/>
              <a:t>, </a:t>
            </a:r>
            <a:r>
              <a:rPr lang="en-GB" sz="2400" dirty="0" err="1"/>
              <a:t>bu</a:t>
            </a:r>
            <a:r>
              <a:rPr lang="en-GB" sz="2400" dirty="0"/>
              <a:t> </a:t>
            </a:r>
            <a:r>
              <a:rPr lang="en-GB" sz="2400" dirty="0" err="1"/>
              <a:t>dönemin</a:t>
            </a:r>
            <a:r>
              <a:rPr lang="en-GB" sz="2400" dirty="0"/>
              <a:t> </a:t>
            </a:r>
            <a:r>
              <a:rPr lang="en-GB" sz="2400" dirty="0" err="1"/>
              <a:t>iyi</a:t>
            </a:r>
            <a:r>
              <a:rPr lang="en-GB" sz="2400" dirty="0"/>
              <a:t> </a:t>
            </a:r>
            <a:r>
              <a:rPr lang="en-GB" sz="2400" dirty="0" err="1"/>
              <a:t>saptanması</a:t>
            </a:r>
            <a:r>
              <a:rPr lang="en-GB" sz="2400" dirty="0"/>
              <a:t> </a:t>
            </a:r>
            <a:r>
              <a:rPr lang="en-GB" sz="2400" dirty="0" err="1"/>
              <a:t>gerekir</a:t>
            </a:r>
            <a:r>
              <a:rPr lang="en-GB" sz="2400" dirty="0"/>
              <a:t>. </a:t>
            </a:r>
            <a:endParaRPr lang="tr-TR" sz="2400" dirty="0"/>
          </a:p>
          <a:p>
            <a:pPr marL="342900" indent="-342900" algn="just">
              <a:lnSpc>
                <a:spcPct val="12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400" dirty="0" err="1"/>
              <a:t>Aynı</a:t>
            </a:r>
            <a:r>
              <a:rPr lang="en-GB" sz="2400" dirty="0"/>
              <a:t> </a:t>
            </a:r>
            <a:r>
              <a:rPr lang="en-GB" sz="2400" dirty="0" err="1"/>
              <a:t>zamanda</a:t>
            </a:r>
            <a:r>
              <a:rPr lang="en-GB" sz="2400" dirty="0"/>
              <a:t>, </a:t>
            </a:r>
            <a:r>
              <a:rPr lang="en-GB" sz="2400" dirty="0" err="1"/>
              <a:t>küçük</a:t>
            </a:r>
            <a:r>
              <a:rPr lang="en-GB" sz="2400" dirty="0"/>
              <a:t> </a:t>
            </a:r>
            <a:r>
              <a:rPr lang="en-GB" sz="2400" dirty="0" err="1"/>
              <a:t>İşletmelerde</a:t>
            </a:r>
            <a:r>
              <a:rPr lang="en-GB" sz="2400" dirty="0"/>
              <a:t>, </a:t>
            </a:r>
            <a:r>
              <a:rPr lang="en-GB" sz="2400" dirty="0" err="1"/>
              <a:t>sermaye</a:t>
            </a:r>
            <a:r>
              <a:rPr lang="tr-TR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artırımlar</a:t>
            </a:r>
            <a:r>
              <a:rPr lang="en-GB" sz="2400" dirty="0"/>
              <a:t> (</a:t>
            </a:r>
            <a:r>
              <a:rPr lang="en-GB" sz="2400" dirty="0" err="1"/>
              <a:t>tasarruflar</a:t>
            </a:r>
            <a:r>
              <a:rPr lang="en-GB" sz="2400" dirty="0"/>
              <a:t>) </a:t>
            </a:r>
            <a:r>
              <a:rPr lang="en-GB" sz="2400" dirty="0" err="1"/>
              <a:t>işletme</a:t>
            </a:r>
            <a:r>
              <a:rPr lang="en-GB" sz="2400" dirty="0"/>
              <a:t> </a:t>
            </a:r>
            <a:r>
              <a:rPr lang="en-GB" sz="2400" dirty="0" err="1"/>
              <a:t>kâra</a:t>
            </a:r>
            <a:r>
              <a:rPr lang="en-GB" sz="2400" dirty="0"/>
              <a:t> </a:t>
            </a:r>
            <a:r>
              <a:rPr lang="en-GB" sz="2400" dirty="0" err="1"/>
              <a:t>geçinceye</a:t>
            </a:r>
            <a:r>
              <a:rPr lang="en-GB" sz="2400" dirty="0"/>
              <a:t> </a:t>
            </a:r>
            <a:r>
              <a:rPr lang="en-GB" sz="2400" dirty="0" err="1"/>
              <a:t>kadar</a:t>
            </a:r>
            <a:r>
              <a:rPr lang="en-GB" sz="2400" dirty="0"/>
              <a:t> </a:t>
            </a:r>
            <a:r>
              <a:rPr lang="en-GB" sz="2400" dirty="0" err="1"/>
              <a:t>ailenin</a:t>
            </a:r>
            <a:r>
              <a:rPr lang="en-GB" sz="2400" dirty="0"/>
              <a:t> </a:t>
            </a:r>
            <a:r>
              <a:rPr lang="en-GB" sz="2400" dirty="0" err="1"/>
              <a:t>geçimini</a:t>
            </a:r>
            <a:r>
              <a:rPr lang="en-GB" sz="2400" dirty="0"/>
              <a:t> de </a:t>
            </a:r>
            <a:r>
              <a:rPr lang="en-GB" sz="2400" dirty="0" err="1"/>
              <a:t>sağlamalıdır</a:t>
            </a:r>
            <a:r>
              <a:rPr lang="en-GB" sz="2400" dirty="0"/>
              <a:t>.</a:t>
            </a:r>
          </a:p>
        </p:txBody>
      </p:sp>
      <p:sp>
        <p:nvSpPr>
          <p:cNvPr id="198659" name="Rectangle 5"/>
          <p:cNvSpPr>
            <a:spLocks noChangeArrowheads="1"/>
          </p:cNvSpPr>
          <p:nvPr/>
        </p:nvSpPr>
        <p:spPr bwMode="auto">
          <a:xfrm>
            <a:off x="1952596" y="642919"/>
            <a:ext cx="82416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200" b="1" dirty="0">
                <a:solidFill>
                  <a:srgbClr val="FF0000"/>
                </a:solidFill>
              </a:rPr>
              <a:t>4. </a:t>
            </a:r>
            <a:r>
              <a:rPr lang="en-GB" sz="3200" b="1" dirty="0" err="1">
                <a:solidFill>
                  <a:srgbClr val="FF0000"/>
                </a:solidFill>
              </a:rPr>
              <a:t>Yeter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ölçüde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öz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sermaye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ve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kredi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sağlanması</a:t>
            </a:r>
            <a:r>
              <a:rPr lang="en-GB" sz="3200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3946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Text Box 4"/>
          <p:cNvSpPr txBox="1">
            <a:spLocks noChangeArrowheads="1"/>
          </p:cNvSpPr>
          <p:nvPr/>
        </p:nvSpPr>
        <p:spPr bwMode="auto">
          <a:xfrm>
            <a:off x="1952596" y="2214555"/>
            <a:ext cx="777716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GB" sz="2800" dirty="0" err="1"/>
              <a:t>Yönetim</a:t>
            </a:r>
            <a:r>
              <a:rPr lang="en-GB" sz="2800" dirty="0"/>
              <a:t> </a:t>
            </a:r>
            <a:r>
              <a:rPr lang="en-GB" sz="2800" dirty="0" err="1"/>
              <a:t>yeteneğine</a:t>
            </a:r>
            <a:r>
              <a:rPr lang="en-GB" sz="2800" dirty="0"/>
              <a:t> </a:t>
            </a:r>
            <a:r>
              <a:rPr lang="en-GB" sz="2800" dirty="0" err="1"/>
              <a:t>ilişkin</a:t>
            </a:r>
            <a:r>
              <a:rPr lang="en-GB" sz="2800" dirty="0"/>
              <a:t> </a:t>
            </a:r>
            <a:r>
              <a:rPr lang="en-GB" sz="2800" dirty="0" err="1"/>
              <a:t>başarının</a:t>
            </a:r>
            <a:r>
              <a:rPr lang="en-GB" sz="2800" dirty="0"/>
              <a:t> </a:t>
            </a:r>
            <a:r>
              <a:rPr lang="en-GB" sz="2800" dirty="0" err="1"/>
              <a:t>bir</a:t>
            </a:r>
            <a:r>
              <a:rPr lang="en-GB" sz="2800" dirty="0"/>
              <a:t> </a:t>
            </a:r>
            <a:r>
              <a:rPr lang="en-GB" sz="2800" dirty="0" err="1"/>
              <a:t>başka</a:t>
            </a:r>
            <a:r>
              <a:rPr lang="en-GB" sz="2800" dirty="0"/>
              <a:t> </a:t>
            </a:r>
            <a:r>
              <a:rPr lang="en-GB" sz="2800" dirty="0" err="1"/>
              <a:t>koşulu</a:t>
            </a:r>
            <a:r>
              <a:rPr lang="en-GB" sz="2800" dirty="0"/>
              <a:t> </a:t>
            </a:r>
            <a:r>
              <a:rPr lang="en-GB" sz="2800" dirty="0" err="1"/>
              <a:t>da</a:t>
            </a:r>
            <a:r>
              <a:rPr lang="en-GB" sz="2800" dirty="0"/>
              <a:t> </a:t>
            </a:r>
            <a:r>
              <a:rPr lang="en-GB" sz="2800" dirty="0" err="1"/>
              <a:t>çağdaş</a:t>
            </a:r>
            <a:r>
              <a:rPr lang="en-GB" sz="2800" dirty="0"/>
              <a:t> </a:t>
            </a:r>
            <a:r>
              <a:rPr lang="en-GB" sz="2800" dirty="0" err="1"/>
              <a:t>yöntemleri</a:t>
            </a:r>
            <a:r>
              <a:rPr lang="en-GB" sz="2800" dirty="0"/>
              <a:t> </a:t>
            </a:r>
            <a:r>
              <a:rPr lang="en-GB" sz="2800" dirty="0" err="1"/>
              <a:t>uygulama</a:t>
            </a:r>
            <a:r>
              <a:rPr lang="en-GB" sz="2800" dirty="0"/>
              <a:t>, </a:t>
            </a:r>
            <a:r>
              <a:rPr lang="en-GB" sz="2800" dirty="0" err="1"/>
              <a:t>araştırma</a:t>
            </a:r>
            <a:r>
              <a:rPr lang="en-GB" sz="2800" dirty="0"/>
              <a:t> </a:t>
            </a:r>
            <a:r>
              <a:rPr lang="en-GB" sz="2800" dirty="0" err="1"/>
              <a:t>yapma</a:t>
            </a:r>
            <a:r>
              <a:rPr lang="en-GB" sz="2800" dirty="0"/>
              <a:t> </a:t>
            </a:r>
            <a:r>
              <a:rPr lang="en-GB" sz="2800" dirty="0" err="1"/>
              <a:t>ve</a:t>
            </a:r>
            <a:r>
              <a:rPr lang="en-GB" sz="2800" dirty="0"/>
              <a:t> </a:t>
            </a:r>
            <a:r>
              <a:rPr lang="en-GB" sz="2800" dirty="0" err="1"/>
              <a:t>sorunlara</a:t>
            </a:r>
            <a:r>
              <a:rPr lang="en-GB" sz="2800" dirty="0"/>
              <a:t> </a:t>
            </a:r>
            <a:r>
              <a:rPr lang="en-GB" sz="2800" dirty="0" err="1"/>
              <a:t>bilimsel</a:t>
            </a:r>
            <a:r>
              <a:rPr lang="en-GB" sz="2800" dirty="0"/>
              <a:t> </a:t>
            </a:r>
            <a:r>
              <a:rPr lang="en-GB" sz="2800" dirty="0" err="1"/>
              <a:t>çözüm</a:t>
            </a:r>
            <a:r>
              <a:rPr lang="en-GB" sz="2800" dirty="0"/>
              <a:t> </a:t>
            </a:r>
            <a:r>
              <a:rPr lang="en-GB" sz="2800" dirty="0" err="1"/>
              <a:t>yolla</a:t>
            </a:r>
            <a:r>
              <a:rPr lang="tr-TR" sz="2800" dirty="0" err="1"/>
              <a:t>rı</a:t>
            </a:r>
            <a:r>
              <a:rPr lang="tr-TR" sz="2800" dirty="0"/>
              <a:t> </a:t>
            </a:r>
            <a:r>
              <a:rPr lang="en-GB" sz="2800" dirty="0" err="1"/>
              <a:t>bulmadır</a:t>
            </a:r>
            <a:r>
              <a:rPr lang="en-GB" sz="2800" dirty="0"/>
              <a:t>. </a:t>
            </a:r>
            <a:endParaRPr lang="tr-TR" sz="28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GB" sz="2800" dirty="0" err="1"/>
              <a:t>Bütün</a:t>
            </a:r>
            <a:r>
              <a:rPr lang="en-GB" sz="2800" dirty="0"/>
              <a:t> </a:t>
            </a:r>
            <a:r>
              <a:rPr lang="en-GB" sz="2800" dirty="0" err="1"/>
              <a:t>bunları</a:t>
            </a:r>
            <a:r>
              <a:rPr lang="en-GB" sz="2800" dirty="0"/>
              <a:t> </a:t>
            </a:r>
            <a:r>
              <a:rPr lang="en-GB" sz="2800" dirty="0" err="1"/>
              <a:t>uygulayabilmek</a:t>
            </a:r>
            <a:r>
              <a:rPr lang="en-GB" sz="2800" dirty="0"/>
              <a:t>, </a:t>
            </a:r>
            <a:r>
              <a:rPr lang="en-GB" sz="2800" dirty="0" err="1"/>
              <a:t>işletmenin</a:t>
            </a:r>
            <a:r>
              <a:rPr lang="en-GB" sz="2800" dirty="0"/>
              <a:t> </a:t>
            </a:r>
            <a:r>
              <a:rPr lang="en-GB" sz="2800" dirty="0" err="1"/>
              <a:t>belirli</a:t>
            </a:r>
            <a:r>
              <a:rPr lang="en-GB" sz="2800" dirty="0"/>
              <a:t> </a:t>
            </a:r>
            <a:r>
              <a:rPr lang="en-GB" sz="2800" dirty="0" err="1"/>
              <a:t>bir</a:t>
            </a:r>
            <a:r>
              <a:rPr lang="en-GB" sz="2800" dirty="0"/>
              <a:t> </a:t>
            </a:r>
            <a:r>
              <a:rPr lang="en-GB" sz="2800" dirty="0" err="1"/>
              <a:t>büyüklüğe</a:t>
            </a:r>
            <a:r>
              <a:rPr lang="en-GB" sz="2800" dirty="0"/>
              <a:t> </a:t>
            </a:r>
            <a:r>
              <a:rPr lang="en-GB" sz="2800" dirty="0" err="1"/>
              <a:t>ulaşmış</a:t>
            </a:r>
            <a:r>
              <a:rPr lang="en-GB" sz="2800" dirty="0"/>
              <a:t> </a:t>
            </a:r>
            <a:r>
              <a:rPr lang="en-GB" sz="2800" dirty="0" err="1"/>
              <a:t>olmasına</a:t>
            </a:r>
            <a:r>
              <a:rPr lang="en-GB" sz="2800" dirty="0"/>
              <a:t> </a:t>
            </a:r>
            <a:r>
              <a:rPr lang="en-GB" sz="2800" dirty="0" err="1"/>
              <a:t>ve</a:t>
            </a:r>
            <a:r>
              <a:rPr lang="en-GB" sz="2800" dirty="0"/>
              <a:t> </a:t>
            </a:r>
            <a:r>
              <a:rPr lang="en-GB" sz="2800" dirty="0" err="1"/>
              <a:t>para</a:t>
            </a:r>
            <a:r>
              <a:rPr lang="en-GB" sz="2800" dirty="0"/>
              <a:t> </a:t>
            </a:r>
            <a:r>
              <a:rPr lang="en-GB" sz="2800" dirty="0" err="1"/>
              <a:t>sorununa</a:t>
            </a:r>
            <a:r>
              <a:rPr lang="en-GB" sz="2800" dirty="0"/>
              <a:t> </a:t>
            </a:r>
            <a:r>
              <a:rPr lang="en-GB" sz="2800" b="1" dirty="0" err="1"/>
              <a:t>bağlıdır</a:t>
            </a:r>
            <a:r>
              <a:rPr lang="en-GB" sz="2800" b="1" dirty="0"/>
              <a:t>.</a:t>
            </a:r>
          </a:p>
        </p:txBody>
      </p:sp>
      <p:sp>
        <p:nvSpPr>
          <p:cNvPr id="199683" name="Rectangle 5"/>
          <p:cNvSpPr>
            <a:spLocks noChangeArrowheads="1"/>
          </p:cNvSpPr>
          <p:nvPr/>
        </p:nvSpPr>
        <p:spPr bwMode="auto">
          <a:xfrm>
            <a:off x="2809853" y="714357"/>
            <a:ext cx="630871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sz="3200" b="1" dirty="0">
                <a:solidFill>
                  <a:srgbClr val="FF0000"/>
                </a:solidFill>
              </a:rPr>
              <a:t>5. </a:t>
            </a:r>
            <a:r>
              <a:rPr lang="en-GB" sz="3200" b="1" dirty="0" err="1">
                <a:solidFill>
                  <a:srgbClr val="FF0000"/>
                </a:solidFill>
              </a:rPr>
              <a:t>Çağdaş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yöntemlerin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uygulanması</a:t>
            </a:r>
            <a:r>
              <a:rPr lang="en-GB" sz="3200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0683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Text Box 4"/>
          <p:cNvSpPr txBox="1">
            <a:spLocks noChangeArrowheads="1"/>
          </p:cNvSpPr>
          <p:nvPr/>
        </p:nvSpPr>
        <p:spPr bwMode="auto">
          <a:xfrm>
            <a:off x="1919536" y="1500175"/>
            <a:ext cx="8280920" cy="5176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800" dirty="0" err="1"/>
              <a:t>Başarının</a:t>
            </a:r>
            <a:r>
              <a:rPr lang="en-GB" sz="2800" dirty="0"/>
              <a:t> son </a:t>
            </a:r>
            <a:r>
              <a:rPr lang="en-GB" sz="2800" dirty="0" err="1"/>
              <a:t>koşulu</a:t>
            </a:r>
            <a:r>
              <a:rPr lang="en-GB" sz="2800" dirty="0"/>
              <a:t> </a:t>
            </a:r>
            <a:r>
              <a:rPr lang="en-GB" sz="2800" dirty="0" err="1"/>
              <a:t>da</a:t>
            </a:r>
            <a:r>
              <a:rPr lang="en-GB" sz="2800" dirty="0"/>
              <a:t>, </a:t>
            </a:r>
            <a:r>
              <a:rPr lang="en-GB" sz="2800" dirty="0" err="1"/>
              <a:t>işletme</a:t>
            </a:r>
            <a:r>
              <a:rPr lang="tr-TR" sz="2800" dirty="0"/>
              <a:t> </a:t>
            </a:r>
            <a:r>
              <a:rPr lang="en-GB" sz="2800" dirty="0" err="1"/>
              <a:t>için</a:t>
            </a:r>
            <a:r>
              <a:rPr lang="en-GB" sz="2800" dirty="0"/>
              <a:t> </a:t>
            </a:r>
            <a:r>
              <a:rPr lang="en-GB" sz="2800" dirty="0" err="1"/>
              <a:t>tehlikeli</a:t>
            </a:r>
            <a:r>
              <a:rPr lang="en-GB" sz="2800" dirty="0"/>
              <a:t> </a:t>
            </a:r>
            <a:r>
              <a:rPr lang="en-GB" sz="2800" dirty="0" err="1"/>
              <a:t>olabilecek</a:t>
            </a:r>
            <a:r>
              <a:rPr lang="en-GB" sz="2800" dirty="0"/>
              <a:t> </a:t>
            </a:r>
            <a:r>
              <a:rPr lang="en-GB" sz="2800" dirty="0" err="1"/>
              <a:t>olayları</a:t>
            </a:r>
            <a:r>
              <a:rPr lang="en-GB" sz="2800" dirty="0"/>
              <a:t> </a:t>
            </a:r>
            <a:r>
              <a:rPr lang="en-GB" sz="2800" dirty="0" err="1"/>
              <a:t>bilmek</a:t>
            </a:r>
            <a:r>
              <a:rPr lang="en-GB" sz="2800" dirty="0"/>
              <a:t> </a:t>
            </a:r>
            <a:r>
              <a:rPr lang="en-GB" sz="2800" dirty="0" err="1"/>
              <a:t>ve</a:t>
            </a:r>
            <a:r>
              <a:rPr lang="en-GB" sz="2800" dirty="0"/>
              <a:t> </a:t>
            </a:r>
            <a:r>
              <a:rPr lang="en-GB" sz="2800" dirty="0" err="1"/>
              <a:t>olanak</a:t>
            </a:r>
            <a:r>
              <a:rPr lang="en-GB" sz="2800" dirty="0"/>
              <a:t> </a:t>
            </a:r>
            <a:r>
              <a:rPr lang="en-GB" sz="2800" dirty="0" err="1"/>
              <a:t>bulunduğunda</a:t>
            </a:r>
            <a:r>
              <a:rPr lang="en-GB" sz="2800" dirty="0"/>
              <a:t> </a:t>
            </a:r>
            <a:r>
              <a:rPr lang="en-GB" sz="2800" dirty="0" err="1"/>
              <a:t>tehlikelere</a:t>
            </a:r>
            <a:r>
              <a:rPr lang="en-GB" sz="2800" dirty="0"/>
              <a:t> </a:t>
            </a:r>
            <a:r>
              <a:rPr lang="en-GB" sz="2800" dirty="0" err="1"/>
              <a:t>karşı</a:t>
            </a:r>
            <a:r>
              <a:rPr lang="en-GB" sz="2800" dirty="0"/>
              <a:t> </a:t>
            </a:r>
            <a:r>
              <a:rPr lang="en-GB" sz="2800" dirty="0" err="1"/>
              <a:t>sigorta</a:t>
            </a:r>
            <a:r>
              <a:rPr lang="en-GB" sz="2800" dirty="0"/>
              <a:t> </a:t>
            </a:r>
            <a:r>
              <a:rPr lang="en-GB" sz="2800" dirty="0" err="1"/>
              <a:t>yaptırmaktır</a:t>
            </a:r>
            <a:r>
              <a:rPr lang="en-GB" sz="2800" dirty="0"/>
              <a:t>. </a:t>
            </a:r>
            <a:endParaRPr lang="tr-TR" sz="2800" dirty="0"/>
          </a:p>
          <a:p>
            <a:pPr algn="just">
              <a:lnSpc>
                <a:spcPct val="12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800" dirty="0" err="1"/>
              <a:t>Tabii</a:t>
            </a:r>
            <a:r>
              <a:rPr lang="en-GB" sz="2800" dirty="0"/>
              <a:t> </a:t>
            </a:r>
            <a:r>
              <a:rPr lang="en-GB" sz="2800" dirty="0" err="1"/>
              <a:t>afetlere</a:t>
            </a:r>
            <a:r>
              <a:rPr lang="en-GB" sz="2800" dirty="0"/>
              <a:t> </a:t>
            </a:r>
            <a:r>
              <a:rPr lang="en-GB" sz="2800" dirty="0" err="1"/>
              <a:t>karşı</a:t>
            </a:r>
            <a:r>
              <a:rPr lang="en-GB" sz="2800" dirty="0"/>
              <a:t> </a:t>
            </a:r>
            <a:r>
              <a:rPr lang="en-GB" sz="2800" dirty="0" err="1"/>
              <a:t>sigorta</a:t>
            </a:r>
            <a:r>
              <a:rPr lang="en-GB" sz="2800" dirty="0"/>
              <a:t>, </a:t>
            </a:r>
            <a:r>
              <a:rPr lang="en-GB" sz="2800" dirty="0" err="1"/>
              <a:t>alıcının</a:t>
            </a:r>
            <a:r>
              <a:rPr lang="en-GB" sz="2800" dirty="0"/>
              <a:t> </a:t>
            </a:r>
            <a:r>
              <a:rPr lang="en-GB" sz="2800" dirty="0" err="1"/>
              <a:t>bıraktığı</a:t>
            </a:r>
            <a:r>
              <a:rPr lang="en-GB" sz="2800" dirty="0"/>
              <a:t> </a:t>
            </a:r>
            <a:r>
              <a:rPr lang="en-GB" sz="2800" dirty="0" err="1"/>
              <a:t>emanet</a:t>
            </a:r>
            <a:r>
              <a:rPr lang="en-GB" sz="2800" dirty="0"/>
              <a:t> </a:t>
            </a:r>
            <a:r>
              <a:rPr lang="en-GB" sz="2800" dirty="0" err="1"/>
              <a:t>mallara</a:t>
            </a:r>
            <a:r>
              <a:rPr lang="en-GB" sz="2800" dirty="0"/>
              <a:t> </a:t>
            </a:r>
            <a:r>
              <a:rPr lang="en-GB" sz="2800" dirty="0" err="1"/>
              <a:t>karşı</a:t>
            </a:r>
            <a:r>
              <a:rPr lang="en-GB" sz="2800" dirty="0"/>
              <a:t> </a:t>
            </a:r>
            <a:r>
              <a:rPr lang="en-GB" sz="2800" dirty="0" err="1"/>
              <a:t>sigorta</a:t>
            </a:r>
            <a:r>
              <a:rPr lang="en-GB" sz="2800" dirty="0"/>
              <a:t>, </a:t>
            </a:r>
            <a:r>
              <a:rPr lang="en-GB" sz="2800" dirty="0" err="1"/>
              <a:t>işçilerin</a:t>
            </a:r>
            <a:r>
              <a:rPr lang="en-GB" sz="2800" dirty="0"/>
              <a:t> </a:t>
            </a:r>
            <a:r>
              <a:rPr lang="en-GB" sz="2800" dirty="0" err="1"/>
              <a:t>sağlık</a:t>
            </a:r>
            <a:r>
              <a:rPr lang="en-GB" sz="2800" dirty="0"/>
              <a:t> </a:t>
            </a:r>
            <a:r>
              <a:rPr lang="en-GB" sz="2800" dirty="0" err="1"/>
              <a:t>ve</a:t>
            </a:r>
            <a:r>
              <a:rPr lang="en-GB" sz="2800" dirty="0"/>
              <a:t> </a:t>
            </a:r>
            <a:r>
              <a:rPr lang="en-GB" sz="2800" dirty="0" err="1"/>
              <a:t>kaza</a:t>
            </a:r>
            <a:r>
              <a:rPr lang="en-GB" sz="2800" dirty="0"/>
              <a:t> </a:t>
            </a:r>
            <a:r>
              <a:rPr lang="en-GB" sz="2800" dirty="0" err="1"/>
              <a:t>sigortaları</a:t>
            </a:r>
            <a:r>
              <a:rPr lang="en-GB" sz="2800" dirty="0"/>
              <a:t>, </a:t>
            </a:r>
            <a:r>
              <a:rPr lang="en-GB" sz="2800" dirty="0" err="1"/>
              <a:t>taşıma</a:t>
            </a:r>
            <a:r>
              <a:rPr lang="en-GB" sz="2800" dirty="0"/>
              <a:t> </a:t>
            </a:r>
            <a:r>
              <a:rPr lang="en-GB" sz="2800" dirty="0" err="1"/>
              <a:t>araçlarının</a:t>
            </a:r>
            <a:r>
              <a:rPr lang="en-GB" sz="2800" dirty="0"/>
              <a:t> </a:t>
            </a:r>
            <a:r>
              <a:rPr lang="en-GB" sz="2800" dirty="0" err="1"/>
              <a:t>çalınmasına</a:t>
            </a:r>
            <a:r>
              <a:rPr lang="en-GB" sz="2800" dirty="0"/>
              <a:t> </a:t>
            </a:r>
            <a:r>
              <a:rPr lang="en-GB" sz="2800" dirty="0" err="1"/>
              <a:t>karşı</a:t>
            </a:r>
            <a:r>
              <a:rPr lang="en-GB" sz="2800" dirty="0"/>
              <a:t> </a:t>
            </a:r>
            <a:r>
              <a:rPr lang="en-GB" sz="2800" dirty="0" err="1"/>
              <a:t>sigorta</a:t>
            </a:r>
            <a:r>
              <a:rPr lang="en-GB" sz="2800" dirty="0"/>
              <a:t> </a:t>
            </a:r>
            <a:r>
              <a:rPr lang="en-GB" sz="2800" dirty="0" err="1"/>
              <a:t>bu</a:t>
            </a:r>
            <a:r>
              <a:rPr lang="en-GB" sz="2800" dirty="0"/>
              <a:t> </a:t>
            </a:r>
            <a:r>
              <a:rPr lang="en-GB" sz="2800" dirty="0" err="1"/>
              <a:t>arada</a:t>
            </a:r>
            <a:r>
              <a:rPr lang="en-GB" sz="2800" dirty="0"/>
              <a:t> </a:t>
            </a:r>
            <a:r>
              <a:rPr lang="en-GB" sz="2800" dirty="0" err="1"/>
              <a:t>sayılabilir</a:t>
            </a:r>
            <a:r>
              <a:rPr lang="en-GB" sz="2800" dirty="0"/>
              <a:t>.</a:t>
            </a:r>
            <a:endParaRPr lang="tr-TR" sz="2800" dirty="0"/>
          </a:p>
          <a:p>
            <a:pPr algn="just">
              <a:lnSpc>
                <a:spcPct val="120000"/>
              </a:lnSpc>
              <a:spcBef>
                <a:spcPct val="50000"/>
              </a:spcBef>
              <a:buFont typeface="Arial" pitchFamily="34" charset="0"/>
              <a:buChar char="•"/>
            </a:pPr>
            <a:r>
              <a:rPr lang="en-GB" sz="2800" dirty="0"/>
              <a:t> </a:t>
            </a:r>
            <a:r>
              <a:rPr lang="en-GB" sz="2800" dirty="0" err="1"/>
              <a:t>Bunların</a:t>
            </a:r>
            <a:r>
              <a:rPr lang="en-GB" sz="2800" dirty="0"/>
              <a:t> </a:t>
            </a:r>
            <a:r>
              <a:rPr lang="en-GB" sz="2800" dirty="0" err="1"/>
              <a:t>bir</a:t>
            </a:r>
            <a:r>
              <a:rPr lang="en-GB" sz="2800" dirty="0"/>
              <a:t> </a:t>
            </a:r>
            <a:r>
              <a:rPr lang="en-GB" sz="2800" dirty="0" err="1"/>
              <a:t>kısmı</a:t>
            </a:r>
            <a:r>
              <a:rPr lang="en-GB" sz="2800" dirty="0"/>
              <a:t> </a:t>
            </a:r>
            <a:r>
              <a:rPr lang="en-GB" sz="2800" dirty="0" err="1"/>
              <a:t>yasalarla</a:t>
            </a:r>
            <a:r>
              <a:rPr lang="en-GB" sz="2800" dirty="0"/>
              <a:t> </a:t>
            </a:r>
            <a:r>
              <a:rPr lang="en-GB" sz="2800" dirty="0" err="1"/>
              <a:t>zorunlu</a:t>
            </a:r>
            <a:r>
              <a:rPr lang="en-GB" sz="2800" dirty="0"/>
              <a:t> </a:t>
            </a:r>
            <a:r>
              <a:rPr lang="en-GB" sz="2800" dirty="0" err="1"/>
              <a:t>kılınmıştır</a:t>
            </a:r>
            <a:r>
              <a:rPr lang="en-GB" sz="2800" dirty="0"/>
              <a:t>. </a:t>
            </a:r>
            <a:r>
              <a:rPr lang="en-GB" sz="2800" dirty="0" err="1"/>
              <a:t>Hiçbir</a:t>
            </a:r>
            <a:r>
              <a:rPr lang="en-GB" sz="2800" dirty="0"/>
              <a:t> </a:t>
            </a:r>
            <a:r>
              <a:rPr lang="en-GB" sz="2800" dirty="0" err="1"/>
              <a:t>zaman</a:t>
            </a:r>
            <a:r>
              <a:rPr lang="en-GB" sz="2800" dirty="0"/>
              <a:t> </a:t>
            </a:r>
            <a:r>
              <a:rPr lang="en-GB" sz="2800" dirty="0" err="1"/>
              <a:t>iş</a:t>
            </a:r>
            <a:r>
              <a:rPr lang="en-GB" sz="2800" dirty="0"/>
              <a:t> </a:t>
            </a:r>
            <a:r>
              <a:rPr lang="en-GB" sz="2800" dirty="0" err="1"/>
              <a:t>hayatını</a:t>
            </a:r>
            <a:r>
              <a:rPr lang="en-GB" sz="2800" dirty="0"/>
              <a:t> </a:t>
            </a:r>
            <a:r>
              <a:rPr lang="en-GB" sz="2800" dirty="0" err="1"/>
              <a:t>bir</a:t>
            </a:r>
            <a:r>
              <a:rPr lang="en-GB" sz="2800" dirty="0"/>
              <a:t> </a:t>
            </a:r>
            <a:r>
              <a:rPr lang="en-GB" sz="2800" dirty="0" err="1"/>
              <a:t>kumar</a:t>
            </a:r>
            <a:r>
              <a:rPr lang="en-GB" sz="2800" dirty="0"/>
              <a:t> </a:t>
            </a:r>
            <a:r>
              <a:rPr lang="en-GB" sz="2800" dirty="0" err="1"/>
              <a:t>olarak</a:t>
            </a:r>
            <a:r>
              <a:rPr lang="en-GB" sz="2800" dirty="0"/>
              <a:t> </a:t>
            </a:r>
            <a:r>
              <a:rPr lang="en-GB" sz="2800" dirty="0" err="1"/>
              <a:t>düşünmemelidir</a:t>
            </a:r>
            <a:r>
              <a:rPr lang="en-GB" sz="2800" dirty="0"/>
              <a:t>.</a:t>
            </a:r>
          </a:p>
        </p:txBody>
      </p:sp>
      <p:sp>
        <p:nvSpPr>
          <p:cNvPr id="200707" name="Rectangle 5"/>
          <p:cNvSpPr>
            <a:spLocks noChangeArrowheads="1"/>
          </p:cNvSpPr>
          <p:nvPr/>
        </p:nvSpPr>
        <p:spPr bwMode="auto">
          <a:xfrm>
            <a:off x="3381356" y="714357"/>
            <a:ext cx="47014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6. </a:t>
            </a:r>
            <a:r>
              <a:rPr lang="en-GB" sz="3200" b="1" dirty="0" err="1">
                <a:solidFill>
                  <a:srgbClr val="FF0000"/>
                </a:solidFill>
              </a:rPr>
              <a:t>Tehlikelere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karşı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sigorta</a:t>
            </a:r>
            <a:r>
              <a:rPr lang="tr-TR" sz="3200" b="1" dirty="0">
                <a:solidFill>
                  <a:srgbClr val="FF0000"/>
                </a:solidFill>
              </a:rPr>
              <a:t>:</a:t>
            </a:r>
            <a:endParaRPr lang="en-GB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6167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Text Box 4"/>
          <p:cNvSpPr txBox="1">
            <a:spLocks noChangeArrowheads="1"/>
          </p:cNvSpPr>
          <p:nvPr/>
        </p:nvSpPr>
        <p:spPr bwMode="auto">
          <a:xfrm>
            <a:off x="1774825" y="1700214"/>
            <a:ext cx="8464579" cy="4918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buFont typeface="Arial" pitchFamily="34" charset="0"/>
              <a:buChar char="•"/>
            </a:pPr>
            <a:r>
              <a:rPr lang="en-GB" sz="2800" dirty="0" err="1"/>
              <a:t>İşletmelerin</a:t>
            </a:r>
            <a:r>
              <a:rPr lang="en-GB" sz="2800" dirty="0"/>
              <a:t> </a:t>
            </a:r>
            <a:r>
              <a:rPr lang="en-GB" sz="2800" dirty="0" err="1"/>
              <a:t>başarılı</a:t>
            </a:r>
            <a:r>
              <a:rPr lang="en-GB" sz="2800" dirty="0"/>
              <a:t> </a:t>
            </a:r>
            <a:r>
              <a:rPr lang="en-GB" sz="2800" dirty="0" err="1"/>
              <a:t>olmaları</a:t>
            </a:r>
            <a:r>
              <a:rPr lang="en-GB" sz="2800" dirty="0"/>
              <a:t> </a:t>
            </a:r>
            <a:r>
              <a:rPr lang="en-GB" sz="2800" dirty="0" err="1"/>
              <a:t>konusunda</a:t>
            </a:r>
            <a:r>
              <a:rPr lang="en-GB" sz="2800" dirty="0"/>
              <a:t> </a:t>
            </a:r>
            <a:r>
              <a:rPr lang="en-GB" sz="2800" dirty="0" err="1"/>
              <a:t>yapılan</a:t>
            </a:r>
            <a:r>
              <a:rPr lang="en-GB" sz="2800" dirty="0"/>
              <a:t> </a:t>
            </a:r>
            <a:r>
              <a:rPr lang="en-GB" sz="2800" dirty="0" err="1"/>
              <a:t>önerilerin</a:t>
            </a:r>
            <a:r>
              <a:rPr lang="en-GB" sz="2800" dirty="0"/>
              <a:t> </a:t>
            </a:r>
            <a:r>
              <a:rPr lang="en-GB" sz="2800" dirty="0" err="1"/>
              <a:t>azlığı</a:t>
            </a:r>
            <a:r>
              <a:rPr lang="en-GB" sz="2800" dirty="0"/>
              <a:t> </a:t>
            </a:r>
            <a:r>
              <a:rPr lang="en-GB" sz="2800" dirty="0" err="1"/>
              <a:t>yanında</a:t>
            </a:r>
            <a:r>
              <a:rPr lang="en-GB" sz="2800" dirty="0"/>
              <a:t>, </a:t>
            </a:r>
            <a:r>
              <a:rPr lang="en-GB" sz="2800" dirty="0" err="1"/>
              <a:t>başarısızlıkları</a:t>
            </a:r>
            <a:r>
              <a:rPr lang="en-GB" sz="2800" dirty="0"/>
              <a:t> </a:t>
            </a:r>
            <a:r>
              <a:rPr lang="en-GB" sz="2800" dirty="0" err="1"/>
              <a:t>üzerinde</a:t>
            </a:r>
            <a:r>
              <a:rPr lang="en-GB" sz="2800" dirty="0"/>
              <a:t> </a:t>
            </a:r>
            <a:r>
              <a:rPr lang="en-GB" sz="2800" dirty="0" err="1"/>
              <a:t>dura</a:t>
            </a:r>
            <a:r>
              <a:rPr lang="tr-TR" sz="2800" dirty="0"/>
              <a:t>n</a:t>
            </a:r>
            <a:r>
              <a:rPr lang="en-GB" sz="2800" dirty="0"/>
              <a:t> </a:t>
            </a:r>
            <a:r>
              <a:rPr lang="en-GB" sz="2800" dirty="0" err="1"/>
              <a:t>çok</a:t>
            </a:r>
            <a:r>
              <a:rPr lang="en-GB" sz="2800" dirty="0"/>
              <a:t> </a:t>
            </a:r>
            <a:r>
              <a:rPr lang="en-GB" sz="2800" dirty="0" err="1"/>
              <a:t>sayıda</a:t>
            </a:r>
            <a:r>
              <a:rPr lang="en-GB" sz="2800" dirty="0"/>
              <a:t> </a:t>
            </a:r>
            <a:r>
              <a:rPr lang="en-GB" sz="2800" dirty="0" err="1"/>
              <a:t>incelemeye</a:t>
            </a:r>
            <a:r>
              <a:rPr lang="en-GB" sz="2800" dirty="0"/>
              <a:t> </a:t>
            </a:r>
            <a:r>
              <a:rPr lang="en-GB" sz="2800" dirty="0" err="1"/>
              <a:t>rastlanmaktadır</a:t>
            </a:r>
            <a:r>
              <a:rPr lang="en-GB" sz="2800" dirty="0"/>
              <a:t>. </a:t>
            </a:r>
            <a:endParaRPr lang="tr-TR" sz="2800" dirty="0"/>
          </a:p>
          <a:p>
            <a:pPr algn="just">
              <a:lnSpc>
                <a:spcPct val="140000"/>
              </a:lnSpc>
              <a:buFont typeface="Arial" pitchFamily="34" charset="0"/>
              <a:buChar char="•"/>
            </a:pPr>
            <a:r>
              <a:rPr lang="en-GB" sz="2800" dirty="0" err="1"/>
              <a:t>Bazı</a:t>
            </a:r>
            <a:r>
              <a:rPr lang="en-GB" sz="2800" dirty="0"/>
              <a:t> </a:t>
            </a:r>
            <a:r>
              <a:rPr lang="en-GB" sz="2800" dirty="0" err="1"/>
              <a:t>kaynaklar</a:t>
            </a:r>
            <a:r>
              <a:rPr lang="en-GB" sz="2800" dirty="0"/>
              <a:t> </a:t>
            </a:r>
            <a:r>
              <a:rPr lang="en-GB" sz="2800" dirty="0" err="1"/>
              <a:t>başarısızlık</a:t>
            </a:r>
            <a:r>
              <a:rPr lang="en-GB" sz="2800" dirty="0"/>
              <a:t> </a:t>
            </a:r>
            <a:r>
              <a:rPr lang="en-GB" sz="2800" dirty="0" err="1"/>
              <a:t>nedenlerini</a:t>
            </a:r>
            <a:r>
              <a:rPr lang="en-GB" sz="2800" dirty="0"/>
              <a:t> </a:t>
            </a:r>
            <a:r>
              <a:rPr lang="en-GB" sz="2800" dirty="0" err="1"/>
              <a:t>değişik</a:t>
            </a:r>
            <a:r>
              <a:rPr lang="en-GB" sz="2800" dirty="0"/>
              <a:t> </a:t>
            </a:r>
            <a:r>
              <a:rPr lang="en-GB" sz="2800" dirty="0" err="1"/>
              <a:t>iki</a:t>
            </a:r>
            <a:r>
              <a:rPr lang="en-GB" sz="2800" dirty="0"/>
              <a:t> </a:t>
            </a:r>
            <a:r>
              <a:rPr lang="en-GB" sz="2800" dirty="0" err="1"/>
              <a:t>açıdan</a:t>
            </a:r>
            <a:r>
              <a:rPr lang="en-GB" sz="2800" dirty="0"/>
              <a:t> </a:t>
            </a:r>
            <a:r>
              <a:rPr lang="en-GB" sz="2800" dirty="0" err="1"/>
              <a:t>ele</a:t>
            </a:r>
            <a:r>
              <a:rPr lang="en-GB" sz="2800" dirty="0"/>
              <a:t> </a:t>
            </a:r>
            <a:r>
              <a:rPr lang="en-GB" sz="2800" dirty="0" err="1"/>
              <a:t>alırlar</a:t>
            </a:r>
            <a:r>
              <a:rPr lang="en-GB" sz="2800" dirty="0"/>
              <a:t>. </a:t>
            </a:r>
            <a:endParaRPr lang="tr-TR" sz="2800" dirty="0"/>
          </a:p>
          <a:p>
            <a:pPr algn="just">
              <a:lnSpc>
                <a:spcPct val="140000"/>
              </a:lnSpc>
              <a:buFont typeface="Arial" pitchFamily="34" charset="0"/>
              <a:buChar char="•"/>
            </a:pPr>
            <a:r>
              <a:rPr lang="en-GB" sz="2800" dirty="0" err="1"/>
              <a:t>Birincisi</a:t>
            </a:r>
            <a:r>
              <a:rPr lang="en-GB" sz="2800" dirty="0"/>
              <a:t>, </a:t>
            </a:r>
            <a:r>
              <a:rPr lang="en-GB" sz="2800" dirty="0" err="1"/>
              <a:t>işletme</a:t>
            </a:r>
            <a:r>
              <a:rPr lang="en-GB" sz="2800" dirty="0"/>
              <a:t> </a:t>
            </a:r>
            <a:r>
              <a:rPr lang="en-GB" sz="2800" dirty="0" err="1"/>
              <a:t>sahiplerinin</a:t>
            </a:r>
            <a:r>
              <a:rPr lang="en-GB" sz="2800" dirty="0"/>
              <a:t> </a:t>
            </a:r>
            <a:r>
              <a:rPr lang="en-GB" sz="2800" dirty="0" err="1"/>
              <a:t>ileriye</a:t>
            </a:r>
            <a:r>
              <a:rPr lang="en-GB" sz="2800" dirty="0"/>
              <a:t> </a:t>
            </a:r>
            <a:r>
              <a:rPr lang="en-GB" sz="2800" dirty="0" err="1"/>
              <a:t>sürdükleri</a:t>
            </a:r>
            <a:r>
              <a:rPr lang="en-GB" sz="2800" dirty="0"/>
              <a:t> </a:t>
            </a:r>
            <a:r>
              <a:rPr lang="en-GB" sz="2800" dirty="0" err="1"/>
              <a:t>düşünceler</a:t>
            </a:r>
            <a:r>
              <a:rPr lang="en-GB" sz="2800" dirty="0"/>
              <a:t>; </a:t>
            </a:r>
            <a:r>
              <a:rPr lang="en-GB" sz="2800" dirty="0" err="1"/>
              <a:t>ikincisi</a:t>
            </a:r>
            <a:r>
              <a:rPr lang="en-GB" sz="2800" dirty="0"/>
              <a:t>, </a:t>
            </a:r>
            <a:r>
              <a:rPr lang="en-GB" sz="2800" dirty="0" err="1"/>
              <a:t>işletmenin</a:t>
            </a:r>
            <a:r>
              <a:rPr lang="en-GB" sz="2800" dirty="0"/>
              <a:t> </a:t>
            </a:r>
            <a:r>
              <a:rPr lang="en-GB" sz="2800" dirty="0" err="1"/>
              <a:t>dışındaki</a:t>
            </a:r>
            <a:r>
              <a:rPr lang="en-GB" sz="2800" dirty="0"/>
              <a:t> </a:t>
            </a:r>
            <a:r>
              <a:rPr lang="en-GB" sz="2800" dirty="0" err="1"/>
              <a:t>kişilerin</a:t>
            </a:r>
            <a:r>
              <a:rPr lang="en-GB" sz="2800" dirty="0"/>
              <a:t> </a:t>
            </a:r>
            <a:r>
              <a:rPr lang="en-GB" sz="2800" dirty="0" err="1"/>
              <a:t>veya</a:t>
            </a:r>
            <a:r>
              <a:rPr lang="en-GB" sz="2800" dirty="0"/>
              <a:t> </a:t>
            </a:r>
            <a:r>
              <a:rPr lang="en-GB" sz="2800" dirty="0" err="1"/>
              <a:t>kurumların</a:t>
            </a:r>
            <a:r>
              <a:rPr lang="en-GB" sz="2800" dirty="0"/>
              <a:t> </a:t>
            </a:r>
            <a:r>
              <a:rPr lang="en-GB" sz="2800" dirty="0" err="1"/>
              <a:t>gösterdikleri</a:t>
            </a:r>
            <a:r>
              <a:rPr lang="en-GB" sz="2800" dirty="0"/>
              <a:t> </a:t>
            </a:r>
            <a:r>
              <a:rPr lang="en-GB" sz="2800" dirty="0" err="1"/>
              <a:t>nedenlerdir</a:t>
            </a:r>
            <a:r>
              <a:rPr lang="en-GB" sz="2800" dirty="0"/>
              <a:t>.</a:t>
            </a:r>
            <a:endParaRPr lang="en-GB" sz="2800" dirty="0"/>
          </a:p>
        </p:txBody>
      </p:sp>
      <p:sp>
        <p:nvSpPr>
          <p:cNvPr id="201731" name="Rectangle 5"/>
          <p:cNvSpPr>
            <a:spLocks noChangeArrowheads="1"/>
          </p:cNvSpPr>
          <p:nvPr/>
        </p:nvSpPr>
        <p:spPr bwMode="auto">
          <a:xfrm>
            <a:off x="3738547" y="571481"/>
            <a:ext cx="44492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BAŞARISIZLIK NEDENLERİ</a:t>
            </a:r>
          </a:p>
        </p:txBody>
      </p:sp>
    </p:spTree>
    <p:extLst>
      <p:ext uri="{BB962C8B-B14F-4D97-AF65-F5344CB8AC3E}">
        <p14:creationId xmlns:p14="http://schemas.microsoft.com/office/powerpoint/2010/main" val="419028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Text Box 114"/>
          <p:cNvSpPr txBox="1">
            <a:spLocks noChangeArrowheads="1"/>
          </p:cNvSpPr>
          <p:nvPr/>
        </p:nvSpPr>
        <p:spPr bwMode="auto">
          <a:xfrm>
            <a:off x="1881158" y="2643183"/>
            <a:ext cx="7416800" cy="342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30000"/>
              </a:lnSpc>
              <a:buFontTx/>
              <a:buAutoNum type="arabicPeriod"/>
            </a:pPr>
            <a:r>
              <a:rPr lang="en-GB" sz="2800" dirty="0" err="1"/>
              <a:t>İktisadi</a:t>
            </a:r>
            <a:r>
              <a:rPr lang="en-GB" sz="2800" dirty="0"/>
              <a:t> </a:t>
            </a:r>
            <a:r>
              <a:rPr lang="en-GB" sz="2800" dirty="0" err="1"/>
              <a:t>bunalım</a:t>
            </a:r>
            <a:endParaRPr lang="en-GB" sz="2800" dirty="0"/>
          </a:p>
          <a:p>
            <a:pPr marL="342900" indent="-342900">
              <a:lnSpc>
                <a:spcPct val="130000"/>
              </a:lnSpc>
              <a:buFontTx/>
              <a:buAutoNum type="arabicPeriod"/>
            </a:pPr>
            <a:r>
              <a:rPr lang="en-GB" sz="2800" dirty="0" err="1"/>
              <a:t>Sermaye</a:t>
            </a:r>
            <a:r>
              <a:rPr lang="en-GB" sz="2800" dirty="0"/>
              <a:t> </a:t>
            </a:r>
            <a:r>
              <a:rPr lang="en-GB" sz="2800" dirty="0" err="1"/>
              <a:t>yetersizliği</a:t>
            </a:r>
            <a:endParaRPr lang="en-GB" sz="2800" dirty="0"/>
          </a:p>
          <a:p>
            <a:pPr marL="342900" indent="-342900">
              <a:lnSpc>
                <a:spcPct val="130000"/>
              </a:lnSpc>
              <a:buFontTx/>
              <a:buAutoNum type="arabicPeriod"/>
            </a:pPr>
            <a:r>
              <a:rPr lang="en-GB" sz="2800" dirty="0" err="1"/>
              <a:t>Rekabet</a:t>
            </a:r>
            <a:endParaRPr lang="en-GB" sz="2800" dirty="0"/>
          </a:p>
          <a:p>
            <a:pPr marL="342900" indent="-342900">
              <a:lnSpc>
                <a:spcPct val="130000"/>
              </a:lnSpc>
              <a:buFontTx/>
              <a:buAutoNum type="arabicPeriod"/>
            </a:pPr>
            <a:r>
              <a:rPr lang="en-GB" sz="2800" dirty="0" err="1"/>
              <a:t>Kişisel</a:t>
            </a:r>
            <a:r>
              <a:rPr lang="en-GB" sz="2800" dirty="0"/>
              <a:t> </a:t>
            </a:r>
            <a:r>
              <a:rPr lang="en-GB" sz="2800" dirty="0" err="1"/>
              <a:t>ve</a:t>
            </a:r>
            <a:r>
              <a:rPr lang="en-GB" sz="2800" dirty="0"/>
              <a:t> </a:t>
            </a:r>
            <a:r>
              <a:rPr lang="en-GB" sz="2800" dirty="0" err="1"/>
              <a:t>aile</a:t>
            </a:r>
            <a:r>
              <a:rPr lang="en-GB" sz="2800" dirty="0"/>
              <a:t> </a:t>
            </a:r>
            <a:r>
              <a:rPr lang="en-GB" sz="2800" dirty="0" err="1"/>
              <a:t>koşullarının</a:t>
            </a:r>
            <a:r>
              <a:rPr lang="tr-TR" sz="2800" dirty="0"/>
              <a:t> </a:t>
            </a:r>
            <a:r>
              <a:rPr lang="en-GB" sz="2800" dirty="0" err="1"/>
              <a:t>uygunsuzluğu</a:t>
            </a:r>
            <a:endParaRPr lang="en-GB" sz="2800" dirty="0"/>
          </a:p>
          <a:p>
            <a:pPr marL="342900" indent="-342900">
              <a:lnSpc>
                <a:spcPct val="130000"/>
              </a:lnSpc>
              <a:buFontTx/>
              <a:buAutoNum type="arabicPeriod"/>
            </a:pPr>
            <a:r>
              <a:rPr lang="en-GB" sz="2800" dirty="0" err="1"/>
              <a:t>Varlıkla</a:t>
            </a:r>
            <a:r>
              <a:rPr lang="tr-TR" sz="2800" dirty="0" err="1"/>
              <a:t>rı</a:t>
            </a:r>
            <a:r>
              <a:rPr lang="en-GB" sz="2800" dirty="0"/>
              <a:t>n </a:t>
            </a:r>
            <a:r>
              <a:rPr lang="en-GB" sz="2800" dirty="0" err="1"/>
              <a:t>değerlerinin</a:t>
            </a:r>
            <a:r>
              <a:rPr lang="tr-TR" sz="2800" dirty="0"/>
              <a:t> </a:t>
            </a:r>
            <a:r>
              <a:rPr lang="en-GB" sz="2800" dirty="0" err="1"/>
              <a:t>düşmesi</a:t>
            </a:r>
            <a:endParaRPr lang="en-GB" sz="2800" dirty="0"/>
          </a:p>
          <a:p>
            <a:pPr marL="342900" indent="-342900">
              <a:lnSpc>
                <a:spcPct val="130000"/>
              </a:lnSpc>
              <a:buFontTx/>
              <a:buAutoNum type="arabicPeriod"/>
            </a:pPr>
            <a:r>
              <a:rPr lang="en-GB" sz="2800" dirty="0" err="1"/>
              <a:t>Yönetimin</a:t>
            </a:r>
            <a:r>
              <a:rPr lang="en-GB" sz="2800" dirty="0"/>
              <a:t> </a:t>
            </a:r>
            <a:r>
              <a:rPr lang="en-GB" sz="2800" dirty="0" err="1"/>
              <a:t>yetersizliği</a:t>
            </a:r>
            <a:endParaRPr lang="tr-TR" sz="2800" dirty="0"/>
          </a:p>
        </p:txBody>
      </p:sp>
      <p:sp>
        <p:nvSpPr>
          <p:cNvPr id="202755" name="Rectangle 115"/>
          <p:cNvSpPr>
            <a:spLocks noChangeArrowheads="1"/>
          </p:cNvSpPr>
          <p:nvPr/>
        </p:nvSpPr>
        <p:spPr bwMode="auto">
          <a:xfrm>
            <a:off x="2309786" y="428605"/>
            <a:ext cx="7959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İŞLETMELERİN BAŞARISIZLIK NEDENLERİ</a:t>
            </a:r>
            <a:endParaRPr lang="tr-TR" sz="3200" b="1" dirty="0">
              <a:solidFill>
                <a:srgbClr val="FF0000"/>
              </a:solidFill>
            </a:endParaRPr>
          </a:p>
        </p:txBody>
      </p:sp>
      <p:sp>
        <p:nvSpPr>
          <p:cNvPr id="202756" name="Text Box 116"/>
          <p:cNvSpPr txBox="1">
            <a:spLocks noChangeArrowheads="1"/>
          </p:cNvSpPr>
          <p:nvPr/>
        </p:nvSpPr>
        <p:spPr bwMode="auto">
          <a:xfrm>
            <a:off x="1952597" y="1571613"/>
            <a:ext cx="61928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3000" b="1" u="sng" dirty="0">
                <a:solidFill>
                  <a:srgbClr val="FF0000"/>
                </a:solidFill>
              </a:rPr>
              <a:t>İ</a:t>
            </a:r>
            <a:r>
              <a:rPr lang="en-GB" sz="3000" b="1" u="sng" dirty="0" err="1">
                <a:solidFill>
                  <a:srgbClr val="FF0000"/>
                </a:solidFill>
              </a:rPr>
              <a:t>şletme</a:t>
            </a:r>
            <a:r>
              <a:rPr lang="en-GB" sz="3000" b="1" u="sng" dirty="0">
                <a:solidFill>
                  <a:srgbClr val="FF0000"/>
                </a:solidFill>
              </a:rPr>
              <a:t> </a:t>
            </a:r>
            <a:r>
              <a:rPr lang="en-GB" sz="3000" b="1" u="sng" dirty="0" err="1">
                <a:solidFill>
                  <a:srgbClr val="FF0000"/>
                </a:solidFill>
              </a:rPr>
              <a:t>sahibi</a:t>
            </a:r>
            <a:r>
              <a:rPr lang="en-GB" sz="3000" b="1" u="sng" dirty="0">
                <a:solidFill>
                  <a:srgbClr val="FF0000"/>
                </a:solidFill>
              </a:rPr>
              <a:t> </a:t>
            </a:r>
            <a:r>
              <a:rPr lang="en-GB" sz="3000" b="1" u="sng" dirty="0" err="1">
                <a:solidFill>
                  <a:srgbClr val="FF0000"/>
                </a:solidFill>
              </a:rPr>
              <a:t>yönünden</a:t>
            </a:r>
            <a:r>
              <a:rPr lang="en-GB" sz="3000" b="1" u="sng" dirty="0">
                <a:solidFill>
                  <a:srgbClr val="FF0000"/>
                </a:solidFill>
              </a:rPr>
              <a:t> ,</a:t>
            </a:r>
            <a:endParaRPr lang="en-GB" sz="3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42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Text Box 4"/>
          <p:cNvSpPr txBox="1">
            <a:spLocks noChangeArrowheads="1"/>
          </p:cNvSpPr>
          <p:nvPr/>
        </p:nvSpPr>
        <p:spPr bwMode="auto">
          <a:xfrm>
            <a:off x="2095472" y="1928803"/>
            <a:ext cx="6840538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GB" sz="2800" dirty="0"/>
              <a:t>1.Yönetimin </a:t>
            </a:r>
            <a:r>
              <a:rPr lang="en-GB" sz="2800" dirty="0" err="1"/>
              <a:t>yetersizliği</a:t>
            </a:r>
            <a:endParaRPr lang="tr-TR" sz="2800" dirty="0"/>
          </a:p>
          <a:p>
            <a:pPr>
              <a:lnSpc>
                <a:spcPct val="150000"/>
              </a:lnSpc>
            </a:pPr>
            <a:r>
              <a:rPr lang="en-GB" sz="2800" dirty="0"/>
              <a:t>2.Dürüst </a:t>
            </a:r>
            <a:r>
              <a:rPr lang="en-GB" sz="2800" dirty="0" err="1"/>
              <a:t>olmayan</a:t>
            </a:r>
            <a:r>
              <a:rPr lang="en-GB" sz="2800" dirty="0"/>
              <a:t> </a:t>
            </a:r>
            <a:r>
              <a:rPr lang="en-GB" sz="2800" dirty="0" err="1"/>
              <a:t>davranışla</a:t>
            </a:r>
            <a:r>
              <a:rPr lang="tr-TR" sz="2800" dirty="0"/>
              <a:t>r </a:t>
            </a:r>
            <a:r>
              <a:rPr lang="en-GB" sz="2800" dirty="0" err="1"/>
              <a:t>ve</a:t>
            </a:r>
            <a:r>
              <a:rPr lang="en-GB" sz="2800" dirty="0"/>
              <a:t> </a:t>
            </a:r>
            <a:r>
              <a:rPr lang="en-GB" sz="2800" dirty="0" err="1"/>
              <a:t>hile</a:t>
            </a:r>
            <a:endParaRPr lang="tr-TR" sz="2800" dirty="0"/>
          </a:p>
          <a:p>
            <a:pPr>
              <a:lnSpc>
                <a:spcPct val="150000"/>
              </a:lnSpc>
            </a:pPr>
            <a:r>
              <a:rPr lang="en-GB" sz="2800" dirty="0"/>
              <a:t>3.Sermaye </a:t>
            </a:r>
            <a:r>
              <a:rPr lang="en-GB" sz="2800" dirty="0" err="1"/>
              <a:t>yetersizliği</a:t>
            </a:r>
            <a:endParaRPr lang="tr-TR" sz="2800" dirty="0"/>
          </a:p>
          <a:p>
            <a:pPr>
              <a:lnSpc>
                <a:spcPct val="150000"/>
              </a:lnSpc>
            </a:pPr>
            <a:r>
              <a:rPr lang="en-GB" sz="2800" dirty="0"/>
              <a:t>4.Kişisel </a:t>
            </a:r>
            <a:r>
              <a:rPr lang="en-GB" sz="2800" dirty="0" err="1"/>
              <a:t>ve</a:t>
            </a:r>
            <a:r>
              <a:rPr lang="en-GB" sz="2800" dirty="0"/>
              <a:t> </a:t>
            </a:r>
            <a:r>
              <a:rPr lang="en-GB" sz="2800" dirty="0" err="1"/>
              <a:t>aile</a:t>
            </a:r>
            <a:r>
              <a:rPr lang="en-GB" sz="2800" dirty="0"/>
              <a:t> </a:t>
            </a:r>
            <a:r>
              <a:rPr lang="en-GB" sz="2800" dirty="0" err="1"/>
              <a:t>koşullarının</a:t>
            </a:r>
            <a:r>
              <a:rPr lang="tr-TR" sz="2800" dirty="0"/>
              <a:t> </a:t>
            </a:r>
            <a:r>
              <a:rPr lang="en-GB" sz="2800" dirty="0" err="1"/>
              <a:t>uygunsuzluğu</a:t>
            </a:r>
            <a:endParaRPr lang="tr-TR" sz="2800" dirty="0"/>
          </a:p>
          <a:p>
            <a:pPr>
              <a:lnSpc>
                <a:spcPct val="150000"/>
              </a:lnSpc>
            </a:pPr>
            <a:r>
              <a:rPr lang="en-GB" sz="2800" dirty="0"/>
              <a:t>5.Alacakların </a:t>
            </a:r>
            <a:r>
              <a:rPr lang="en-GB" sz="2800" dirty="0" err="1"/>
              <a:t>tahsil</a:t>
            </a:r>
            <a:r>
              <a:rPr lang="tr-TR" sz="2800" dirty="0"/>
              <a:t> </a:t>
            </a:r>
            <a:r>
              <a:rPr lang="en-GB" sz="2800" dirty="0" err="1"/>
              <a:t>edilemeyişi</a:t>
            </a:r>
            <a:endParaRPr lang="tr-TR" sz="2800" dirty="0"/>
          </a:p>
          <a:p>
            <a:pPr>
              <a:lnSpc>
                <a:spcPct val="150000"/>
              </a:lnSpc>
            </a:pPr>
            <a:r>
              <a:rPr lang="en-GB" sz="2800" dirty="0"/>
              <a:t>6.Rekabet</a:t>
            </a:r>
          </a:p>
        </p:txBody>
      </p:sp>
      <p:sp>
        <p:nvSpPr>
          <p:cNvPr id="203779" name="Rectangle 5"/>
          <p:cNvSpPr>
            <a:spLocks noChangeArrowheads="1"/>
          </p:cNvSpPr>
          <p:nvPr/>
        </p:nvSpPr>
        <p:spPr bwMode="auto">
          <a:xfrm>
            <a:off x="3095605" y="785795"/>
            <a:ext cx="515615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KREDİ VERENLER YÖNÜNDEN</a:t>
            </a:r>
          </a:p>
        </p:txBody>
      </p:sp>
    </p:spTree>
    <p:extLst>
      <p:ext uri="{BB962C8B-B14F-4D97-AF65-F5344CB8AC3E}">
        <p14:creationId xmlns:p14="http://schemas.microsoft.com/office/powerpoint/2010/main" val="347069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135560" y="332657"/>
            <a:ext cx="8208912" cy="6845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/>
              <a:t>Taylor, F. W., &amp; Akın, H. B. (2005). </a:t>
            </a:r>
            <a:r>
              <a:rPr lang="tr-TR" sz="1400" b="1" i="1" dirty="0"/>
              <a:t>Bilimsel yönetimin ilkeleri</a:t>
            </a:r>
            <a:r>
              <a:rPr lang="tr-TR" sz="1400" dirty="0"/>
              <a:t>. </a:t>
            </a:r>
            <a:r>
              <a:rPr lang="tr-TR" sz="1400" dirty="0"/>
              <a:t>Adres </a:t>
            </a:r>
            <a:r>
              <a:rPr lang="tr-TR" sz="1400" dirty="0"/>
              <a:t>yayınları</a:t>
            </a:r>
            <a:r>
              <a:rPr lang="tr-TR" sz="1400" dirty="0"/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 err="1"/>
              <a:t>Fayol</a:t>
            </a:r>
            <a:r>
              <a:rPr lang="tr-TR" sz="1400" dirty="0"/>
              <a:t>, H. (2005). </a:t>
            </a:r>
            <a:r>
              <a:rPr lang="tr-TR" sz="1400" b="1" i="1" dirty="0"/>
              <a:t>Genel ve Endüstriyel Yönetim</a:t>
            </a:r>
            <a:r>
              <a:rPr lang="tr-TR" sz="1400" dirty="0"/>
              <a:t>. </a:t>
            </a:r>
            <a:r>
              <a:rPr lang="tr-TR" sz="1400" dirty="0"/>
              <a:t>(</a:t>
            </a:r>
            <a:r>
              <a:rPr lang="tr-TR" sz="1400" i="1" dirty="0" err="1"/>
              <a:t>Çev</a:t>
            </a:r>
            <a:r>
              <a:rPr lang="tr-TR" sz="1400" i="1" dirty="0"/>
              <a:t>. Asım Çalıkoğlu) Ankara, Adres Yayın-</a:t>
            </a:r>
            <a:r>
              <a:rPr lang="tr-TR" sz="1400" i="1" dirty="0" err="1"/>
              <a:t>ları</a:t>
            </a:r>
            <a:r>
              <a:rPr lang="tr-TR" sz="1400" dirty="0"/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 err="1"/>
              <a:t>Weber</a:t>
            </a:r>
            <a:r>
              <a:rPr lang="tr-TR" sz="1400" dirty="0"/>
              <a:t>, M., Akın, H. B., &amp; Arıcıoğlu, M. A. (2006). </a:t>
            </a:r>
            <a:r>
              <a:rPr lang="tr-TR" sz="1400" b="1" i="1" dirty="0"/>
              <a:t>Bürokrasi ve otorite</a:t>
            </a:r>
            <a:r>
              <a:rPr lang="tr-TR" sz="1400" dirty="0"/>
              <a:t>. Adres yayınları</a:t>
            </a:r>
            <a:r>
              <a:rPr lang="tr-TR" sz="1400" dirty="0"/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 err="1"/>
              <a:t>Weber</a:t>
            </a:r>
            <a:r>
              <a:rPr lang="tr-TR" sz="1400" dirty="0"/>
              <a:t>, M., &amp; </a:t>
            </a:r>
            <a:r>
              <a:rPr lang="tr-TR" sz="1400" dirty="0" err="1"/>
              <a:t>Ozankaya</a:t>
            </a:r>
            <a:r>
              <a:rPr lang="tr-TR" sz="1400" dirty="0"/>
              <a:t>, Ö. (2011). </a:t>
            </a:r>
            <a:r>
              <a:rPr lang="tr-TR" sz="1400" b="1" i="1" dirty="0"/>
              <a:t>Toplumsal ve Ekonomik Örgütlenme Kuramı</a:t>
            </a:r>
            <a:r>
              <a:rPr lang="tr-TR" sz="1400" dirty="0"/>
              <a:t>. Cem Yayınevi</a:t>
            </a:r>
            <a:r>
              <a:rPr lang="tr-TR" sz="1400" dirty="0"/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/>
              <a:t>Sabuncuoğlu, Z., &amp; </a:t>
            </a:r>
            <a:r>
              <a:rPr lang="tr-TR" sz="1400" dirty="0" err="1"/>
              <a:t>Tokol</a:t>
            </a:r>
            <a:r>
              <a:rPr lang="tr-TR" sz="1400" dirty="0"/>
              <a:t>, T. (2001). </a:t>
            </a:r>
            <a:r>
              <a:rPr lang="tr-TR" sz="1400" b="1" i="1" dirty="0"/>
              <a:t>İşletme</a:t>
            </a:r>
            <a:r>
              <a:rPr lang="tr-TR" sz="1400" dirty="0"/>
              <a:t>. Ezgi Yayınları</a:t>
            </a:r>
            <a:r>
              <a:rPr lang="tr-TR" sz="1400" dirty="0"/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/>
              <a:t>Ertürk, M. (1995). </a:t>
            </a:r>
            <a:r>
              <a:rPr lang="tr-TR" sz="1400" b="1" i="1" dirty="0"/>
              <a:t>İşletme Biliminin Temel İlkeleri</a:t>
            </a:r>
            <a:r>
              <a:rPr lang="tr-TR" sz="1400" dirty="0"/>
              <a:t>. </a:t>
            </a:r>
            <a:r>
              <a:rPr lang="tr-TR" sz="1400" dirty="0"/>
              <a:t>Beta yayınları.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/>
              <a:t>Koçel, T. (1989). </a:t>
            </a:r>
            <a:r>
              <a:rPr lang="tr-TR" sz="1400" b="1" i="1" dirty="0"/>
              <a:t>İşletme yöneticiliği</a:t>
            </a:r>
            <a:r>
              <a:rPr lang="tr-TR" sz="1400" dirty="0"/>
              <a:t>. İstanbul Üniversitesi İşletme fakültesi</a:t>
            </a:r>
            <a:r>
              <a:rPr lang="tr-TR" sz="1400" dirty="0"/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/>
              <a:t>Leblebici, D. N. (2008). </a:t>
            </a:r>
            <a:r>
              <a:rPr lang="tr-TR" sz="1400" b="1" i="1" dirty="0"/>
              <a:t>Yönetim Bilimi Açısından Klasik Dönemi Hatırlamaya İlişkin Bir Çalışma</a:t>
            </a:r>
            <a:r>
              <a:rPr lang="tr-TR" sz="1400" dirty="0"/>
              <a:t>. </a:t>
            </a:r>
            <a:r>
              <a:rPr lang="tr-TR" sz="1400" i="1" dirty="0"/>
              <a:t>Dumlupınar Üniversitesi Sosyal Bilimler Dergisi</a:t>
            </a:r>
            <a:r>
              <a:rPr lang="tr-TR" sz="1400" dirty="0"/>
              <a:t>, </a:t>
            </a:r>
            <a:r>
              <a:rPr lang="tr-TR" sz="1400" i="1" dirty="0"/>
              <a:t>21</a:t>
            </a:r>
            <a:r>
              <a:rPr lang="tr-TR" sz="1400" dirty="0"/>
              <a:t>, 99-118</a:t>
            </a:r>
            <a:r>
              <a:rPr lang="tr-TR" sz="1400" dirty="0"/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/>
              <a:t>ŞENGÜL, R. (2007). </a:t>
            </a:r>
            <a:r>
              <a:rPr lang="tr-TR" sz="1400" b="1" i="1" dirty="0" err="1"/>
              <a:t>Henri</a:t>
            </a:r>
            <a:r>
              <a:rPr lang="tr-TR" sz="1400" b="1" i="1" dirty="0"/>
              <a:t> </a:t>
            </a:r>
            <a:r>
              <a:rPr lang="tr-TR" sz="1400" b="1" i="1" dirty="0" err="1"/>
              <a:t>Fayol’un</a:t>
            </a:r>
            <a:r>
              <a:rPr lang="tr-TR" sz="1400" b="1" i="1" dirty="0"/>
              <a:t> Yönetim Düşüncesi Üzerine Notlar</a:t>
            </a:r>
            <a:r>
              <a:rPr lang="tr-TR" sz="1400" dirty="0"/>
              <a:t>.</a:t>
            </a:r>
            <a:r>
              <a:rPr lang="tr-TR" sz="1400" i="1" dirty="0"/>
              <a:t>Yönetim ve Ekonomi: Celal Bayar Üniversitesi İktisadi ve İdari Bilimler Fakültesi Dergisi</a:t>
            </a:r>
            <a:r>
              <a:rPr lang="tr-TR" sz="1400" dirty="0"/>
              <a:t>, </a:t>
            </a:r>
            <a:r>
              <a:rPr lang="tr-TR" sz="1400" i="1" dirty="0"/>
              <a:t>14</a:t>
            </a:r>
            <a:r>
              <a:rPr lang="tr-TR" sz="1400" dirty="0"/>
              <a:t>(2), 257-273</a:t>
            </a:r>
            <a:r>
              <a:rPr lang="tr-TR" sz="1400" dirty="0"/>
              <a:t>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 err="1"/>
              <a:t>Arıkan</a:t>
            </a:r>
            <a:r>
              <a:rPr lang="tr-TR" sz="1400" dirty="0"/>
              <a:t>, M. S. (2013</a:t>
            </a:r>
            <a:r>
              <a:rPr lang="tr-TR" sz="1400" b="1" dirty="0"/>
              <a:t>). </a:t>
            </a:r>
            <a:r>
              <a:rPr lang="tr-TR" sz="1400" b="1" i="1" dirty="0"/>
              <a:t>Sürü Yönetimi Uygulamaları Kapsamında </a:t>
            </a:r>
            <a:r>
              <a:rPr lang="tr-TR" sz="1400" b="1" i="1" dirty="0" err="1"/>
              <a:t>Fertilite</a:t>
            </a:r>
            <a:r>
              <a:rPr lang="tr-TR" sz="1400" b="1" i="1" dirty="0"/>
              <a:t> Kontrolüne Ekonomik Perspektiften Bakış</a:t>
            </a:r>
            <a:r>
              <a:rPr lang="tr-TR" sz="1400" i="1" dirty="0"/>
              <a:t>.</a:t>
            </a:r>
            <a:r>
              <a:rPr lang="tr-TR" sz="1400" dirty="0"/>
              <a:t> Ankara Üniversitesi Veteriner Fakültesi Hayvan Sağlığı Ekonomisi ve İşletmeciliği AD Doktora Semineri.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 err="1"/>
              <a:t>Luening</a:t>
            </a:r>
            <a:r>
              <a:rPr lang="tr-TR" sz="1400" dirty="0"/>
              <a:t>, A. R. (2008) </a:t>
            </a:r>
            <a:r>
              <a:rPr lang="tr-TR" sz="1400" b="1" dirty="0"/>
              <a:t>Süt Sığırcılığı İşletmelerinin Yönetimi</a:t>
            </a:r>
            <a:r>
              <a:rPr lang="tr-TR" sz="1400" dirty="0"/>
              <a:t>. </a:t>
            </a:r>
            <a:r>
              <a:rPr lang="tr-TR" sz="1400" dirty="0" err="1"/>
              <a:t>Babcock</a:t>
            </a:r>
            <a:r>
              <a:rPr lang="tr-TR" sz="1400" dirty="0"/>
              <a:t> Uluslar arası Süt Sığırcılığı Araştırma ve Geliştirme Enstitüsü, Wisconsin </a:t>
            </a:r>
            <a:r>
              <a:rPr lang="tr-TR" sz="1400" dirty="0" err="1"/>
              <a:t>Üni</a:t>
            </a:r>
            <a:r>
              <a:rPr lang="tr-TR" sz="1400" dirty="0"/>
              <a:t>. ABD.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tr-TR" sz="1400" dirty="0"/>
              <a:t>Sakarya E., </a:t>
            </a:r>
            <a:r>
              <a:rPr lang="tr-TR" sz="1400" b="1" dirty="0"/>
              <a:t>Çevrimli, M.B.,</a:t>
            </a:r>
            <a:r>
              <a:rPr lang="tr-TR" sz="1400" dirty="0"/>
              <a:t> Polat, M.(2014) </a:t>
            </a:r>
            <a:r>
              <a:rPr lang="tr-TR" sz="1400" b="1" dirty="0"/>
              <a:t>Türkiye'de Hayvansal Üretime İlişkin Güncel Durum ve Gelişmeler</a:t>
            </a:r>
            <a:r>
              <a:rPr lang="tr-TR" sz="1400" dirty="0"/>
              <a:t>, I.Ulusal Hayvancılık Ekonomisi Kongresi, 17-20 Ekim 2014, Antalya, Türkiye.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tr-TR" sz="14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tr-TR" sz="14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11701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ext Box 4"/>
          <p:cNvSpPr txBox="1">
            <a:spLocks noChangeArrowheads="1"/>
          </p:cNvSpPr>
          <p:nvPr/>
        </p:nvSpPr>
        <p:spPr bwMode="auto">
          <a:xfrm>
            <a:off x="1774826" y="1125538"/>
            <a:ext cx="8607455" cy="4808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GB" sz="2800" dirty="0" err="1"/>
              <a:t>Bir</a:t>
            </a:r>
            <a:r>
              <a:rPr lang="en-GB" sz="2800" dirty="0"/>
              <a:t> </a:t>
            </a:r>
            <a:r>
              <a:rPr lang="en-GB" sz="2800" dirty="0" err="1"/>
              <a:t>işletmenin</a:t>
            </a:r>
            <a:r>
              <a:rPr lang="en-GB" sz="2800" dirty="0"/>
              <a:t> </a:t>
            </a:r>
            <a:r>
              <a:rPr lang="en-GB" sz="2800" dirty="0" err="1"/>
              <a:t>amacı</a:t>
            </a:r>
            <a:r>
              <a:rPr lang="en-GB" sz="2800" dirty="0"/>
              <a:t> </a:t>
            </a:r>
            <a:r>
              <a:rPr lang="en-GB" sz="2800" dirty="0" err="1"/>
              <a:t>pek</a:t>
            </a:r>
            <a:r>
              <a:rPr lang="en-GB" sz="2800" dirty="0"/>
              <a:t> </a:t>
            </a:r>
            <a:r>
              <a:rPr lang="en-GB" sz="2800" dirty="0" err="1"/>
              <a:t>çok</a:t>
            </a:r>
            <a:r>
              <a:rPr lang="en-GB" sz="2800" dirty="0"/>
              <a:t> </a:t>
            </a:r>
            <a:r>
              <a:rPr lang="en-GB" sz="2800" dirty="0" err="1"/>
              <a:t>insanı</a:t>
            </a:r>
            <a:r>
              <a:rPr lang="en-GB" sz="2800" dirty="0"/>
              <a:t>  </a:t>
            </a:r>
            <a:r>
              <a:rPr lang="en-GB" sz="2800" dirty="0" err="1"/>
              <a:t>işletmede</a:t>
            </a:r>
            <a:r>
              <a:rPr lang="en-GB" sz="2800" dirty="0"/>
              <a:t> </a:t>
            </a:r>
            <a:r>
              <a:rPr lang="en-GB" sz="2800" dirty="0" err="1"/>
              <a:t>işgorenleri</a:t>
            </a:r>
            <a:r>
              <a:rPr lang="en-GB" sz="2800" dirty="0"/>
              <a:t>, </a:t>
            </a:r>
            <a:r>
              <a:rPr lang="en-GB" sz="2800" dirty="0" err="1"/>
              <a:t>işletmenin</a:t>
            </a:r>
            <a:r>
              <a:rPr lang="en-GB" sz="2800" dirty="0"/>
              <a:t> </a:t>
            </a:r>
            <a:r>
              <a:rPr lang="en-GB" sz="2800" dirty="0" err="1"/>
              <a:t>alıcılarım</a:t>
            </a:r>
            <a:r>
              <a:rPr lang="en-GB" sz="2800" dirty="0"/>
              <a:t>, </a:t>
            </a:r>
            <a:r>
              <a:rPr lang="en-GB" sz="2800" dirty="0" err="1"/>
              <a:t>işletmenin</a:t>
            </a:r>
            <a:r>
              <a:rPr lang="en-GB" sz="2800" dirty="0"/>
              <a:t> </a:t>
            </a:r>
            <a:r>
              <a:rPr lang="en-GB" sz="2800" dirty="0" err="1"/>
              <a:t>sahiplerini</a:t>
            </a:r>
            <a:r>
              <a:rPr lang="en-GB" sz="2800" dirty="0"/>
              <a:t> </a:t>
            </a:r>
            <a:r>
              <a:rPr lang="en-GB" sz="2800" dirty="0" err="1"/>
              <a:t>ve</a:t>
            </a:r>
            <a:r>
              <a:rPr lang="en-GB" sz="2800" dirty="0"/>
              <a:t> </a:t>
            </a:r>
            <a:r>
              <a:rPr lang="en-GB" sz="2800" dirty="0" err="1"/>
              <a:t>toplumun</a:t>
            </a:r>
            <a:r>
              <a:rPr lang="en-GB" sz="2800" dirty="0"/>
              <a:t> </a:t>
            </a:r>
            <a:r>
              <a:rPr lang="en-GB" sz="2800" dirty="0" err="1"/>
              <a:t>fertlerini</a:t>
            </a:r>
            <a:r>
              <a:rPr lang="en-GB" sz="2800" dirty="0"/>
              <a:t> </a:t>
            </a:r>
            <a:r>
              <a:rPr lang="en-GB" sz="2800" dirty="0" err="1"/>
              <a:t>yakından</a:t>
            </a:r>
            <a:r>
              <a:rPr lang="en-GB" sz="2800" dirty="0"/>
              <a:t> </a:t>
            </a:r>
            <a:r>
              <a:rPr lang="en-GB" sz="2800" dirty="0" err="1"/>
              <a:t>ilgilendirir</a:t>
            </a:r>
            <a:r>
              <a:rPr lang="en-GB" sz="2800" dirty="0"/>
              <a:t>. </a:t>
            </a:r>
            <a:r>
              <a:rPr lang="en-GB" sz="2800" dirty="0" err="1"/>
              <a:t>İşletmelerin</a:t>
            </a:r>
            <a:r>
              <a:rPr lang="en-GB" sz="2800" dirty="0"/>
              <a:t> </a:t>
            </a:r>
            <a:r>
              <a:rPr lang="en-GB" sz="2800" dirty="0" err="1"/>
              <a:t>amaçlarına</a:t>
            </a:r>
            <a:r>
              <a:rPr lang="en-GB" sz="2800" dirty="0"/>
              <a:t> </a:t>
            </a:r>
            <a:r>
              <a:rPr lang="en-GB" sz="2800" dirty="0" err="1"/>
              <a:t>ulaşmalarının</a:t>
            </a:r>
            <a:r>
              <a:rPr lang="en-GB" sz="2800" dirty="0"/>
              <a:t> </a:t>
            </a:r>
            <a:r>
              <a:rPr lang="en-GB" sz="2800" dirty="0" err="1"/>
              <a:t>yaygınlığı</a:t>
            </a:r>
            <a:r>
              <a:rPr lang="en-GB" sz="2800" dirty="0"/>
              <a:t>, </a:t>
            </a:r>
            <a:r>
              <a:rPr lang="en-GB" sz="2800" dirty="0" err="1"/>
              <a:t>ulusal</a:t>
            </a:r>
            <a:r>
              <a:rPr lang="en-GB" sz="2800" dirty="0"/>
              <a:t> </a:t>
            </a:r>
            <a:r>
              <a:rPr lang="en-GB" sz="2800" dirty="0" err="1"/>
              <a:t>ekonomiye</a:t>
            </a:r>
            <a:r>
              <a:rPr lang="en-GB" sz="2800" dirty="0"/>
              <a:t> </a:t>
            </a:r>
            <a:r>
              <a:rPr lang="en-GB" sz="2800" dirty="0" err="1"/>
              <a:t>zenginlik</a:t>
            </a:r>
            <a:r>
              <a:rPr lang="en-GB" sz="2800" dirty="0"/>
              <a:t> </a:t>
            </a:r>
            <a:r>
              <a:rPr lang="en-GB" sz="2800" dirty="0" err="1"/>
              <a:t>sağlar</a:t>
            </a:r>
            <a:r>
              <a:rPr lang="en-GB" sz="2800" dirty="0"/>
              <a:t>, </a:t>
            </a:r>
            <a:r>
              <a:rPr lang="en-GB" sz="2800" dirty="0" err="1"/>
              <a:t>ekonomik</a:t>
            </a:r>
            <a:r>
              <a:rPr lang="en-GB" sz="2800" dirty="0"/>
              <a:t> </a:t>
            </a:r>
            <a:r>
              <a:rPr lang="en-GB" sz="2800" dirty="0" err="1"/>
              <a:t>sistemi</a:t>
            </a:r>
            <a:r>
              <a:rPr lang="en-GB" sz="2800" dirty="0"/>
              <a:t> </a:t>
            </a:r>
            <a:r>
              <a:rPr lang="en-GB" sz="2800" dirty="0" err="1"/>
              <a:t>genişletir</a:t>
            </a:r>
            <a:r>
              <a:rPr lang="en-GB" sz="2800" dirty="0"/>
              <a:t> </a:t>
            </a:r>
            <a:r>
              <a:rPr lang="en-GB" sz="2800" dirty="0" err="1"/>
              <a:t>ve</a:t>
            </a:r>
            <a:r>
              <a:rPr lang="en-GB" sz="2800" dirty="0"/>
              <a:t> </a:t>
            </a:r>
            <a:r>
              <a:rPr lang="en-GB" sz="2800" dirty="0" err="1"/>
              <a:t>toplumdaki</a:t>
            </a:r>
            <a:r>
              <a:rPr lang="en-GB" sz="2800" dirty="0"/>
              <a:t> </a:t>
            </a:r>
            <a:r>
              <a:rPr lang="en-GB" sz="2800" dirty="0" err="1"/>
              <a:t>herkesi</a:t>
            </a:r>
            <a:r>
              <a:rPr lang="en-GB" sz="2800" dirty="0"/>
              <a:t> </a:t>
            </a:r>
            <a:r>
              <a:rPr lang="en-GB" sz="2800" dirty="0" err="1"/>
              <a:t>olumlu</a:t>
            </a:r>
            <a:r>
              <a:rPr lang="en-GB" sz="2800" dirty="0"/>
              <a:t> </a:t>
            </a:r>
            <a:r>
              <a:rPr lang="en-GB" sz="2800" dirty="0" err="1"/>
              <a:t>yolda</a:t>
            </a:r>
            <a:r>
              <a:rPr lang="en-GB" sz="2800" dirty="0"/>
              <a:t> </a:t>
            </a:r>
            <a:r>
              <a:rPr lang="en-GB" sz="2800" dirty="0" err="1"/>
              <a:t>etkiler</a:t>
            </a:r>
            <a:r>
              <a:rPr lang="en-GB" sz="2800" dirty="0"/>
              <a:t>. </a:t>
            </a:r>
            <a:r>
              <a:rPr lang="en-GB" sz="2800" dirty="0" err="1"/>
              <a:t>İşadamı</a:t>
            </a:r>
            <a:r>
              <a:rPr lang="en-GB" sz="2800" dirty="0"/>
              <a:t> </a:t>
            </a:r>
            <a:r>
              <a:rPr lang="en-GB" sz="2800" dirty="0" err="1"/>
              <a:t>yönünden</a:t>
            </a:r>
            <a:r>
              <a:rPr lang="en-GB" sz="2800" dirty="0"/>
              <a:t> </a:t>
            </a:r>
            <a:r>
              <a:rPr lang="en-GB" sz="2800" dirty="0" err="1"/>
              <a:t>amaca</a:t>
            </a:r>
            <a:r>
              <a:rPr lang="en-GB" sz="2800" dirty="0"/>
              <a:t> </a:t>
            </a:r>
            <a:r>
              <a:rPr lang="en-GB" sz="2800" dirty="0" err="1"/>
              <a:t>ulaşmanın</a:t>
            </a:r>
            <a:r>
              <a:rPr lang="en-GB" sz="2800" dirty="0"/>
              <a:t> </a:t>
            </a:r>
            <a:r>
              <a:rPr lang="en-GB" sz="2800" dirty="0" err="1"/>
              <a:t>anlamı</a:t>
            </a:r>
            <a:r>
              <a:rPr lang="en-GB" sz="2800" dirty="0"/>
              <a:t>, </a:t>
            </a:r>
            <a:r>
              <a:rPr lang="en-GB" sz="2800" dirty="0" err="1"/>
              <a:t>umulan</a:t>
            </a:r>
            <a:r>
              <a:rPr lang="en-GB" sz="2800" dirty="0"/>
              <a:t> </a:t>
            </a:r>
            <a:r>
              <a:rPr lang="en-GB" sz="2800" dirty="0" err="1"/>
              <a:t>işletme</a:t>
            </a:r>
            <a:r>
              <a:rPr lang="en-GB" sz="2800" dirty="0"/>
              <a:t> </a:t>
            </a:r>
            <a:r>
              <a:rPr lang="en-GB" sz="2800" dirty="0" err="1"/>
              <a:t>kâr</a:t>
            </a:r>
            <a:r>
              <a:rPr lang="tr-TR" sz="2800" dirty="0" err="1"/>
              <a:t>ın</a:t>
            </a:r>
            <a:r>
              <a:rPr lang="en-GB" sz="2800" dirty="0"/>
              <a:t>ı en </a:t>
            </a:r>
            <a:r>
              <a:rPr lang="en-GB" sz="2800" dirty="0" err="1"/>
              <a:t>üst</a:t>
            </a:r>
            <a:r>
              <a:rPr lang="en-GB" sz="2800" dirty="0"/>
              <a:t> </a:t>
            </a:r>
            <a:r>
              <a:rPr lang="en-GB" sz="2800" dirty="0" err="1"/>
              <a:t>düzeye</a:t>
            </a:r>
            <a:r>
              <a:rPr lang="en-GB" sz="2800" dirty="0"/>
              <a:t> </a:t>
            </a:r>
            <a:r>
              <a:rPr lang="en-GB" sz="2800" dirty="0" err="1"/>
              <a:t>çıkarmaktır</a:t>
            </a:r>
            <a:r>
              <a:rPr lang="en-GB" sz="2800" dirty="0"/>
              <a:t>. </a:t>
            </a:r>
            <a:endParaRPr lang="tr-TR" sz="2800" dirty="0"/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GB" sz="2800" dirty="0"/>
              <a:t>Bu </a:t>
            </a:r>
            <a:r>
              <a:rPr lang="en-GB" sz="2800" dirty="0" err="1"/>
              <a:t>nedenle</a:t>
            </a:r>
            <a:r>
              <a:rPr lang="en-GB" sz="2800" dirty="0"/>
              <a:t>, </a:t>
            </a:r>
            <a:r>
              <a:rPr lang="en-GB" sz="2800" dirty="0" err="1"/>
              <a:t>işletme</a:t>
            </a:r>
            <a:r>
              <a:rPr lang="en-GB" sz="2800" dirty="0"/>
              <a:t> </a:t>
            </a:r>
            <a:r>
              <a:rPr lang="en-GB" sz="2800" dirty="0" err="1"/>
              <a:t>amaçlarına</a:t>
            </a:r>
            <a:r>
              <a:rPr lang="en-GB" sz="2800" dirty="0"/>
              <a:t> </a:t>
            </a:r>
            <a:r>
              <a:rPr lang="en-GB" sz="2800" dirty="0" err="1"/>
              <a:t>ulaşmak</a:t>
            </a:r>
            <a:r>
              <a:rPr lang="en-GB" sz="2800" dirty="0"/>
              <a:t>, </a:t>
            </a:r>
            <a:r>
              <a:rPr lang="en-GB" sz="2800" dirty="0" err="1"/>
              <a:t>işletme</a:t>
            </a:r>
            <a:r>
              <a:rPr lang="tr-TR" sz="2800" dirty="0"/>
              <a:t>c</a:t>
            </a:r>
            <a:r>
              <a:rPr lang="en-GB" sz="2800" dirty="0" err="1"/>
              <a:t>ilerin</a:t>
            </a:r>
            <a:r>
              <a:rPr lang="en-GB" sz="2800" dirty="0"/>
              <a:t> </a:t>
            </a:r>
            <a:r>
              <a:rPr lang="en-GB" sz="2800" dirty="0" err="1"/>
              <a:t>ana</a:t>
            </a:r>
            <a:r>
              <a:rPr lang="en-GB" sz="2800" dirty="0"/>
              <a:t> </a:t>
            </a:r>
            <a:r>
              <a:rPr lang="en-GB" sz="2800" dirty="0" err="1"/>
              <a:t>sorumluluğudur</a:t>
            </a:r>
            <a:r>
              <a:rPr lang="en-GB" sz="2800" dirty="0"/>
              <a:t>.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367808" y="548680"/>
            <a:ext cx="3714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İŞLETMEDE   BAŞARI</a:t>
            </a:r>
          </a:p>
        </p:txBody>
      </p:sp>
    </p:spTree>
    <p:extLst>
      <p:ext uri="{BB962C8B-B14F-4D97-AF65-F5344CB8AC3E}">
        <p14:creationId xmlns:p14="http://schemas.microsoft.com/office/powerpoint/2010/main" val="2736579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Text Box 4"/>
          <p:cNvSpPr txBox="1">
            <a:spLocks noChangeArrowheads="1"/>
          </p:cNvSpPr>
          <p:nvPr/>
        </p:nvSpPr>
        <p:spPr bwMode="auto">
          <a:xfrm>
            <a:off x="1847850" y="1268762"/>
            <a:ext cx="8534430" cy="4561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GB" sz="2400" dirty="0" err="1"/>
              <a:t>Kuşkusuz</a:t>
            </a:r>
            <a:r>
              <a:rPr lang="en-GB" sz="2400" dirty="0"/>
              <a:t>, </a:t>
            </a:r>
            <a:r>
              <a:rPr lang="en-GB" sz="2400" dirty="0" err="1"/>
              <a:t>işletmenin</a:t>
            </a:r>
            <a:r>
              <a:rPr lang="en-GB" sz="2400" dirty="0"/>
              <a:t> </a:t>
            </a:r>
            <a:r>
              <a:rPr lang="en-GB" sz="2400" dirty="0" err="1"/>
              <a:t>saptadığı</a:t>
            </a:r>
            <a:r>
              <a:rPr lang="en-GB" sz="2400" dirty="0"/>
              <a:t> </a:t>
            </a:r>
            <a:r>
              <a:rPr lang="en-GB" sz="2400" dirty="0" err="1"/>
              <a:t>amacına</a:t>
            </a:r>
            <a:r>
              <a:rPr lang="en-GB" sz="2400" dirty="0"/>
              <a:t> </a:t>
            </a:r>
            <a:r>
              <a:rPr lang="en-GB" sz="2400" dirty="0" err="1"/>
              <a:t>ulaşabilmesi</a:t>
            </a:r>
            <a:r>
              <a:rPr lang="en-GB" sz="2400" dirty="0"/>
              <a:t> </a:t>
            </a:r>
            <a:r>
              <a:rPr lang="en-GB" sz="2400" dirty="0" err="1"/>
              <a:t>için</a:t>
            </a:r>
            <a:r>
              <a:rPr lang="en-GB" sz="2400" dirty="0"/>
              <a:t> </a:t>
            </a: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garanti</a:t>
            </a:r>
            <a:r>
              <a:rPr lang="en-GB" sz="2400" dirty="0"/>
              <a:t> </a:t>
            </a:r>
            <a:r>
              <a:rPr lang="en-GB" sz="2400" dirty="0" err="1"/>
              <a:t>yoktur</a:t>
            </a:r>
            <a:r>
              <a:rPr lang="en-GB" sz="2400" dirty="0"/>
              <a:t>. </a:t>
            </a:r>
            <a:r>
              <a:rPr lang="en-GB" sz="2400" dirty="0" err="1"/>
              <a:t>İşletmenin</a:t>
            </a:r>
            <a:r>
              <a:rPr lang="en-GB" sz="2400" dirty="0"/>
              <a:t> </a:t>
            </a:r>
            <a:r>
              <a:rPr lang="en-GB" sz="2400" dirty="0" err="1"/>
              <a:t>üstesinden</a:t>
            </a:r>
            <a:r>
              <a:rPr lang="en-GB" sz="2400" dirty="0"/>
              <a:t> </a:t>
            </a:r>
            <a:r>
              <a:rPr lang="en-GB" sz="2400" dirty="0" err="1"/>
              <a:t>gelmek</a:t>
            </a:r>
            <a:r>
              <a:rPr lang="en-GB" sz="2400" dirty="0"/>
              <a:t> </a:t>
            </a:r>
            <a:r>
              <a:rPr lang="en-GB" sz="2400" dirty="0" err="1"/>
              <a:t>zorunda</a:t>
            </a:r>
            <a:r>
              <a:rPr lang="en-GB" sz="2400" dirty="0"/>
              <a:t> </a:t>
            </a:r>
            <a:r>
              <a:rPr lang="en-GB" sz="2400" dirty="0" err="1"/>
              <a:t>olduğu</a:t>
            </a:r>
            <a:r>
              <a:rPr lang="en-GB" sz="2400" dirty="0"/>
              <a:t> </a:t>
            </a:r>
            <a:r>
              <a:rPr lang="en-GB" sz="2400" dirty="0" err="1"/>
              <a:t>türlü</a:t>
            </a:r>
            <a:r>
              <a:rPr lang="en-GB" sz="2400" dirty="0"/>
              <a:t> </a:t>
            </a:r>
            <a:r>
              <a:rPr lang="en-GB" sz="2400" dirty="0" err="1"/>
              <a:t>işletme</a:t>
            </a:r>
            <a:r>
              <a:rPr lang="en-GB" sz="2400" dirty="0"/>
              <a:t> </a:t>
            </a:r>
            <a:r>
              <a:rPr lang="en-GB" sz="2400" dirty="0" err="1"/>
              <a:t>içi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işletme</a:t>
            </a:r>
            <a:r>
              <a:rPr lang="en-GB" sz="2400" dirty="0"/>
              <a:t> </a:t>
            </a:r>
            <a:r>
              <a:rPr lang="tr-TR" sz="2400" i="1" dirty="0"/>
              <a:t>d</a:t>
            </a:r>
            <a:r>
              <a:rPr lang="en-GB" sz="2400" i="1" dirty="0" err="1"/>
              <a:t>ışı</a:t>
            </a:r>
            <a:r>
              <a:rPr lang="en-GB" sz="2400" i="1" dirty="0"/>
              <a:t> </a:t>
            </a:r>
            <a:r>
              <a:rPr lang="en-GB" sz="2400" dirty="0" err="1"/>
              <a:t>etkenler</a:t>
            </a:r>
            <a:r>
              <a:rPr lang="en-GB" sz="2400" dirty="0"/>
              <a:t> </a:t>
            </a:r>
            <a:r>
              <a:rPr lang="en-GB" sz="2400" dirty="0" err="1"/>
              <a:t>vardır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GB" sz="2400" dirty="0" err="1"/>
              <a:t>İşletme</a:t>
            </a:r>
            <a:r>
              <a:rPr lang="en-GB" sz="2400" dirty="0"/>
              <a:t> </a:t>
            </a:r>
            <a:r>
              <a:rPr lang="en-GB" sz="2400" dirty="0" err="1"/>
              <a:t>içinde</a:t>
            </a:r>
            <a:r>
              <a:rPr lang="en-GB" sz="2400" dirty="0"/>
              <a:t> </a:t>
            </a:r>
            <a:r>
              <a:rPr lang="en-GB" sz="2400" dirty="0" err="1"/>
              <a:t>belirli</a:t>
            </a:r>
            <a:r>
              <a:rPr lang="en-GB" sz="2400" dirty="0"/>
              <a:t> </a:t>
            </a: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işin</a:t>
            </a:r>
            <a:r>
              <a:rPr lang="en-GB" sz="2400" dirty="0"/>
              <a:t> </a:t>
            </a:r>
            <a:r>
              <a:rPr lang="en-GB" sz="2400" dirty="0" err="1"/>
              <a:t>yapılması</a:t>
            </a:r>
            <a:r>
              <a:rPr lang="en-GB" sz="2400" dirty="0"/>
              <a:t> </a:t>
            </a:r>
            <a:r>
              <a:rPr lang="en-GB" sz="2400" dirty="0" err="1"/>
              <a:t>için</a:t>
            </a:r>
            <a:r>
              <a:rPr lang="en-GB" sz="2400" dirty="0"/>
              <a:t> </a:t>
            </a:r>
            <a:r>
              <a:rPr lang="en-GB" sz="2400" dirty="0" err="1"/>
              <a:t>gerekli</a:t>
            </a:r>
            <a:r>
              <a:rPr lang="en-GB" sz="2400" dirty="0"/>
              <a:t> </a:t>
            </a:r>
            <a:r>
              <a:rPr lang="en-GB" sz="2400" dirty="0" err="1"/>
              <a:t>zaman</a:t>
            </a:r>
            <a:r>
              <a:rPr lang="en-GB" sz="2400" dirty="0"/>
              <a:t>, </a:t>
            </a:r>
            <a:r>
              <a:rPr lang="en-GB" sz="2400" dirty="0" err="1"/>
              <a:t>sermaye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işgücü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araç-gereçlerin</a:t>
            </a:r>
            <a:r>
              <a:rPr lang="en-GB" sz="2400" dirty="0"/>
              <a:t> </a:t>
            </a:r>
            <a:r>
              <a:rPr lang="en-GB" sz="2400" dirty="0" err="1"/>
              <a:t>fiziksel</a:t>
            </a:r>
            <a:r>
              <a:rPr lang="en-GB" sz="2400" dirty="0"/>
              <a:t> </a:t>
            </a:r>
            <a:r>
              <a:rPr lang="en-GB" sz="2400" dirty="0" err="1"/>
              <a:t>kapasitesi</a:t>
            </a:r>
            <a:r>
              <a:rPr lang="en-GB" sz="2400" dirty="0"/>
              <a:t> </a:t>
            </a:r>
            <a:r>
              <a:rPr lang="en-GB" sz="2400" dirty="0" err="1"/>
              <a:t>bakımlarından</a:t>
            </a:r>
            <a:r>
              <a:rPr lang="en-GB" sz="2400" dirty="0"/>
              <a:t> </a:t>
            </a:r>
            <a:r>
              <a:rPr lang="en-GB" sz="2400" dirty="0" err="1"/>
              <a:t>sınırlar</a:t>
            </a:r>
            <a:r>
              <a:rPr lang="en-GB" sz="2400" dirty="0"/>
              <a:t> </a:t>
            </a:r>
            <a:r>
              <a:rPr lang="en-GB" sz="2400" dirty="0" err="1"/>
              <a:t>olabilir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GB" sz="2400" dirty="0" err="1"/>
              <a:t>Dolayıs</a:t>
            </a:r>
            <a:r>
              <a:rPr lang="tr-TR" sz="2400" dirty="0"/>
              <a:t>ı</a:t>
            </a:r>
            <a:r>
              <a:rPr lang="en-GB" sz="2400" dirty="0" err="1"/>
              <a:t>yle</a:t>
            </a:r>
            <a:r>
              <a:rPr lang="en-GB" sz="2400" dirty="0"/>
              <a:t>, </a:t>
            </a:r>
            <a:r>
              <a:rPr lang="en-GB" sz="2400" dirty="0" err="1"/>
              <a:t>belirlenen</a:t>
            </a:r>
            <a:r>
              <a:rPr lang="en-GB" sz="2400" dirty="0"/>
              <a:t> </a:t>
            </a:r>
            <a:r>
              <a:rPr lang="en-GB" sz="2400" dirty="0" err="1"/>
              <a:t>amaca</a:t>
            </a:r>
            <a:r>
              <a:rPr lang="en-GB" sz="2400" dirty="0"/>
              <a:t> </a:t>
            </a:r>
            <a:r>
              <a:rPr lang="en-GB" sz="2400" dirty="0" err="1"/>
              <a:t>doğru</a:t>
            </a:r>
            <a:r>
              <a:rPr lang="en-GB" sz="2400" dirty="0"/>
              <a:t> </a:t>
            </a:r>
            <a:r>
              <a:rPr lang="en-GB" sz="2400" dirty="0" err="1"/>
              <a:t>gidişi</a:t>
            </a:r>
            <a:r>
              <a:rPr lang="en-GB" sz="2400" dirty="0"/>
              <a:t> </a:t>
            </a:r>
            <a:r>
              <a:rPr lang="en-GB" sz="2400" dirty="0" err="1"/>
              <a:t>engelleyebilir</a:t>
            </a:r>
            <a:r>
              <a:rPr lang="en-GB" sz="2400" dirty="0"/>
              <a:t>. </a:t>
            </a:r>
            <a:r>
              <a:rPr lang="en-GB" sz="2400" dirty="0" err="1"/>
              <a:t>Planlamada</a:t>
            </a:r>
            <a:r>
              <a:rPr lang="en-GB" sz="2400" dirty="0"/>
              <a:t> </a:t>
            </a:r>
            <a:r>
              <a:rPr lang="en-GB" sz="2400" dirty="0" err="1"/>
              <a:t>ustalık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yaratıcılıkla</a:t>
            </a:r>
            <a:r>
              <a:rPr lang="en-GB" sz="2400" dirty="0"/>
              <a:t> </a:t>
            </a:r>
            <a:r>
              <a:rPr lang="en-GB" sz="2400" dirty="0" err="1"/>
              <a:t>bu</a:t>
            </a:r>
            <a:r>
              <a:rPr lang="en-GB" sz="2400" dirty="0"/>
              <a:t> </a:t>
            </a:r>
            <a:r>
              <a:rPr lang="en-GB" sz="2400" dirty="0" err="1"/>
              <a:t>engellerin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güçlüklerin.üstesinden</a:t>
            </a:r>
            <a:r>
              <a:rPr lang="en-GB" sz="2400" dirty="0"/>
              <a:t> </a:t>
            </a:r>
            <a:r>
              <a:rPr lang="en-GB" sz="2400" dirty="0" err="1"/>
              <a:t>gelinebilir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en-GB" sz="2400" dirty="0" err="1"/>
              <a:t>Başarılı</a:t>
            </a:r>
            <a:r>
              <a:rPr lang="en-GB" sz="2400" dirty="0"/>
              <a:t> </a:t>
            </a:r>
            <a:r>
              <a:rPr lang="en-GB" sz="2400" dirty="0" err="1"/>
              <a:t>işletmeciler</a:t>
            </a:r>
            <a:r>
              <a:rPr lang="en-GB" sz="2400" dirty="0"/>
              <a:t>, </a:t>
            </a:r>
            <a:r>
              <a:rPr lang="en-GB" sz="2400" dirty="0" err="1"/>
              <a:t>işletmelerini</a:t>
            </a:r>
            <a:r>
              <a:rPr lang="en-GB" sz="2400" dirty="0"/>
              <a:t> </a:t>
            </a:r>
            <a:r>
              <a:rPr lang="en-GB" sz="2400" dirty="0" err="1"/>
              <a:t>daha</a:t>
            </a:r>
            <a:r>
              <a:rPr lang="en-GB" sz="2400" dirty="0"/>
              <a:t> </a:t>
            </a:r>
            <a:r>
              <a:rPr lang="en-GB" sz="2400" dirty="0" err="1"/>
              <a:t>da</a:t>
            </a:r>
            <a:r>
              <a:rPr lang="en-GB" sz="2400" dirty="0"/>
              <a:t> </a:t>
            </a:r>
            <a:r>
              <a:rPr lang="en-GB" sz="2400" dirty="0" err="1"/>
              <a:t>iyi</a:t>
            </a:r>
            <a:r>
              <a:rPr lang="en-GB" sz="2400" dirty="0"/>
              <a:t> </a:t>
            </a:r>
            <a:r>
              <a:rPr lang="en-GB" sz="2400" dirty="0" err="1"/>
              <a:t>yönetmek</a:t>
            </a:r>
            <a:r>
              <a:rPr lang="en-GB" sz="2400" dirty="0"/>
              <a:t> </a:t>
            </a:r>
            <a:r>
              <a:rPr lang="en-GB" sz="2400" dirty="0" err="1"/>
              <a:t>için</a:t>
            </a:r>
            <a:r>
              <a:rPr lang="en-GB" sz="2400" dirty="0"/>
              <a:t> </a:t>
            </a:r>
            <a:r>
              <a:rPr lang="en-GB" sz="2400" dirty="0" err="1"/>
              <a:t>sürekli</a:t>
            </a:r>
            <a:r>
              <a:rPr lang="en-GB" sz="2400" dirty="0"/>
              <a:t> </a:t>
            </a:r>
            <a:r>
              <a:rPr lang="en-GB" sz="2400" dirty="0" err="1"/>
              <a:t>olarak</a:t>
            </a:r>
            <a:r>
              <a:rPr lang="en-GB" sz="2400" dirty="0"/>
              <a:t> </a:t>
            </a:r>
            <a:r>
              <a:rPr lang="en-GB" sz="2400" dirty="0" err="1"/>
              <a:t>yeni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daha</a:t>
            </a:r>
            <a:r>
              <a:rPr lang="en-GB" sz="2400" dirty="0"/>
              <a:t> </a:t>
            </a:r>
            <a:r>
              <a:rPr lang="en-GB" sz="2400" dirty="0" err="1"/>
              <a:t>iyi</a:t>
            </a:r>
            <a:r>
              <a:rPr lang="en-GB" sz="2400" dirty="0"/>
              <a:t> </a:t>
            </a:r>
            <a:r>
              <a:rPr lang="en-GB" sz="2400" dirty="0" err="1"/>
              <a:t>araçlar</a:t>
            </a:r>
            <a:r>
              <a:rPr lang="en-GB" sz="2400" dirty="0"/>
              <a:t> </a:t>
            </a:r>
            <a:r>
              <a:rPr lang="en-GB" sz="2400" dirty="0" err="1"/>
              <a:t>aramaktadırlar</a:t>
            </a:r>
            <a:r>
              <a:rPr lang="en-GB" sz="2400" dirty="0"/>
              <a:t>.</a:t>
            </a:r>
            <a:endParaRPr lang="tr-TR" sz="2400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367808" y="548680"/>
            <a:ext cx="3714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İŞLETMEDE   BAŞARI</a:t>
            </a:r>
          </a:p>
        </p:txBody>
      </p:sp>
    </p:spTree>
    <p:extLst>
      <p:ext uri="{BB962C8B-B14F-4D97-AF65-F5344CB8AC3E}">
        <p14:creationId xmlns:p14="http://schemas.microsoft.com/office/powerpoint/2010/main" val="9248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ext Box 4"/>
          <p:cNvSpPr txBox="1">
            <a:spLocks noChangeArrowheads="1"/>
          </p:cNvSpPr>
          <p:nvPr/>
        </p:nvSpPr>
        <p:spPr bwMode="auto">
          <a:xfrm>
            <a:off x="1847850" y="1268414"/>
            <a:ext cx="8462992" cy="4911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tr-TR" sz="2600" dirty="0"/>
              <a:t>Bir işletme etkili biçimde işlese de, üstesinden gelmek zorunda kalman işletme dışı engeller ve güçlükler olabilir. Endüstri dalındaki rekabet bu tür engellerden biridir. </a:t>
            </a:r>
            <a:endParaRPr lang="tr-TR" sz="2600" dirty="0"/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tr-TR" sz="2600" dirty="0"/>
              <a:t>Sözgelişi</a:t>
            </a:r>
            <a:r>
              <a:rPr lang="tr-TR" sz="2600" dirty="0"/>
              <a:t>, bir işletme reklam yoluyla amacına ulaşmak istiyorsa, bir rakip işletme, başka bir satışı arttırıcı çaba yolu seçerek, reklamın etkisini yok etmeye çalışır. </a:t>
            </a:r>
            <a:endParaRPr lang="tr-TR" sz="2600" dirty="0"/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tr-TR" sz="2600" dirty="0"/>
              <a:t>Öteki </a:t>
            </a:r>
            <a:r>
              <a:rPr lang="tr-TR" sz="2600" dirty="0"/>
              <a:t>işletmelerin rekabetlerinin yapışı ve genişliği sürekli olarak izlenmeli ve işletmenin amacına ulaşabilmesi için olumsuz etkiler "en aza indirilmeye çalışılmalıdır. </a:t>
            </a:r>
            <a:endParaRPr lang="tr-TR" sz="2600" dirty="0"/>
          </a:p>
          <a:p>
            <a:pPr algn="just">
              <a:lnSpc>
                <a:spcPct val="110000"/>
              </a:lnSpc>
              <a:buFont typeface="Arial" pitchFamily="34" charset="0"/>
              <a:buChar char="•"/>
            </a:pPr>
            <a:r>
              <a:rPr lang="tr-TR" sz="2600" dirty="0"/>
              <a:t>Başka </a:t>
            </a:r>
            <a:r>
              <a:rPr lang="tr-TR" sz="2600" dirty="0"/>
              <a:t>bir güçlük de, bir işletmenin başka bir işletmeye bağlılığı nedeninden doğar.</a:t>
            </a:r>
            <a:r>
              <a:rPr lang="en-GB" sz="2600" dirty="0"/>
              <a:t>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367808" y="548680"/>
            <a:ext cx="3714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İŞLETMEDE   BAŞARI</a:t>
            </a:r>
          </a:p>
        </p:txBody>
      </p:sp>
    </p:spTree>
    <p:extLst>
      <p:ext uri="{BB962C8B-B14F-4D97-AF65-F5344CB8AC3E}">
        <p14:creationId xmlns:p14="http://schemas.microsoft.com/office/powerpoint/2010/main" val="96385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Text Box 4"/>
          <p:cNvSpPr txBox="1">
            <a:spLocks noChangeArrowheads="1"/>
          </p:cNvSpPr>
          <p:nvPr/>
        </p:nvSpPr>
        <p:spPr bwMode="auto">
          <a:xfrm>
            <a:off x="1775521" y="1628801"/>
            <a:ext cx="860586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GB" sz="2400" dirty="0" err="1"/>
              <a:t>İşletmeler</a:t>
            </a:r>
            <a:r>
              <a:rPr lang="en-GB" sz="2400" dirty="0"/>
              <a:t>, </a:t>
            </a:r>
            <a:r>
              <a:rPr lang="en-GB" sz="2400" dirty="0" err="1"/>
              <a:t>alıcılara</a:t>
            </a:r>
            <a:r>
              <a:rPr lang="en-GB" sz="2400" dirty="0"/>
              <a:t>, </a:t>
            </a:r>
            <a:r>
              <a:rPr lang="en-GB" sz="2400" dirty="0" err="1"/>
              <a:t>işgörenlere</a:t>
            </a:r>
            <a:r>
              <a:rPr lang="en-GB" sz="2400" dirty="0"/>
              <a:t>, </a:t>
            </a:r>
            <a:r>
              <a:rPr lang="en-GB" sz="2400" dirty="0" err="1"/>
              <a:t>yatırımcılara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yöneticilere</a:t>
            </a:r>
            <a:r>
              <a:rPr lang="en-GB" sz="2400" dirty="0"/>
              <a:t> </a:t>
            </a:r>
            <a:r>
              <a:rPr lang="en-GB" sz="2400" dirty="0" err="1"/>
              <a:t>bağlıdırlar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buFont typeface="Arial" pitchFamily="34" charset="0"/>
              <a:buChar char="•"/>
            </a:pPr>
            <a:r>
              <a:rPr lang="en-GB" sz="2400" dirty="0" err="1"/>
              <a:t>İnsanlar</a:t>
            </a:r>
            <a:r>
              <a:rPr lang="en-GB" sz="2400" dirty="0"/>
              <a:t> </a:t>
            </a:r>
            <a:r>
              <a:rPr lang="en-GB" sz="2400" dirty="0" err="1"/>
              <a:t>da</a:t>
            </a:r>
            <a:r>
              <a:rPr lang="en-GB" sz="2400" dirty="0"/>
              <a:t>, </a:t>
            </a:r>
            <a:r>
              <a:rPr lang="en-GB" sz="2400" dirty="0" err="1"/>
              <a:t>ihtiyaç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isteklerini</a:t>
            </a:r>
            <a:r>
              <a:rPr lang="en-GB" sz="2400" dirty="0"/>
              <a:t> </a:t>
            </a:r>
            <a:r>
              <a:rPr lang="en-GB" sz="2400" dirty="0" err="1"/>
              <a:t>giderecek</a:t>
            </a:r>
            <a:r>
              <a:rPr lang="en-GB" sz="2400" dirty="0"/>
              <a:t> </a:t>
            </a:r>
            <a:r>
              <a:rPr lang="en-GB" sz="2400" dirty="0" err="1"/>
              <a:t>malları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hizmetleri</a:t>
            </a:r>
            <a:r>
              <a:rPr lang="en-GB" sz="2400" dirty="0"/>
              <a:t> </a:t>
            </a:r>
            <a:r>
              <a:rPr lang="en-GB" sz="2400" dirty="0" err="1"/>
              <a:t>sağlayan</a:t>
            </a:r>
            <a:r>
              <a:rPr lang="en-GB" sz="2400" dirty="0"/>
              <a:t> </a:t>
            </a:r>
            <a:r>
              <a:rPr lang="en-GB" sz="2400" dirty="0" err="1"/>
              <a:t>işletmelere</a:t>
            </a:r>
            <a:r>
              <a:rPr lang="en-GB" sz="2400" dirty="0"/>
              <a:t> </a:t>
            </a:r>
            <a:r>
              <a:rPr lang="en-GB" sz="2400" dirty="0" err="1"/>
              <a:t>bağlıdırlar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buFont typeface="Arial" pitchFamily="34" charset="0"/>
              <a:buChar char="•"/>
            </a:pPr>
            <a:r>
              <a:rPr lang="en-GB" sz="2400" dirty="0" err="1"/>
              <a:t>Üretici</a:t>
            </a:r>
            <a:r>
              <a:rPr lang="en-GB" sz="2400" dirty="0"/>
              <a:t> </a:t>
            </a:r>
            <a:r>
              <a:rPr lang="en-GB" sz="2400" dirty="0" err="1"/>
              <a:t>ile</a:t>
            </a:r>
            <a:r>
              <a:rPr lang="en-GB" sz="2400" dirty="0"/>
              <a:t> </a:t>
            </a:r>
            <a:r>
              <a:rPr lang="en-GB" sz="2400" dirty="0" err="1"/>
              <a:t>tüketici</a:t>
            </a:r>
            <a:r>
              <a:rPr lang="en-GB" sz="2400" dirty="0"/>
              <a:t>, </a:t>
            </a:r>
            <a:r>
              <a:rPr lang="en-GB" sz="2400" dirty="0" err="1"/>
              <a:t>işveren</a:t>
            </a:r>
            <a:r>
              <a:rPr lang="en-GB" sz="2400" dirty="0"/>
              <a:t> </a:t>
            </a:r>
            <a:r>
              <a:rPr lang="en-GB" sz="2400" dirty="0" err="1"/>
              <a:t>ile</a:t>
            </a:r>
            <a:r>
              <a:rPr lang="en-GB" sz="2400" dirty="0"/>
              <a:t> </a:t>
            </a:r>
            <a:r>
              <a:rPr lang="en-GB" sz="2400" dirty="0" err="1"/>
              <a:t>işçi</a:t>
            </a:r>
            <a:r>
              <a:rPr lang="en-GB" sz="2400" dirty="0"/>
              <a:t>, </a:t>
            </a:r>
            <a:r>
              <a:rPr lang="en-GB" sz="2400" dirty="0" err="1"/>
              <a:t>işletme</a:t>
            </a:r>
            <a:r>
              <a:rPr lang="en-GB" sz="2400" dirty="0"/>
              <a:t> </a:t>
            </a:r>
            <a:r>
              <a:rPr lang="en-GB" sz="2400" dirty="0" err="1"/>
              <a:t>sahibi</a:t>
            </a:r>
            <a:r>
              <a:rPr lang="en-GB" sz="2400" dirty="0"/>
              <a:t> </a:t>
            </a:r>
            <a:r>
              <a:rPr lang="en-GB" sz="2400" dirty="0" err="1"/>
              <a:t>ile</a:t>
            </a:r>
            <a:r>
              <a:rPr lang="en-GB" sz="2400" dirty="0"/>
              <a:t> </a:t>
            </a:r>
            <a:r>
              <a:rPr lang="en-GB" sz="2400" dirty="0" err="1"/>
              <a:t>işletme</a:t>
            </a:r>
            <a:r>
              <a:rPr lang="en-GB" sz="2400" dirty="0"/>
              <a:t> </a:t>
            </a:r>
            <a:r>
              <a:rPr lang="en-GB" sz="2400" dirty="0" err="1"/>
              <a:t>yöneticisi</a:t>
            </a:r>
            <a:r>
              <a:rPr lang="en-GB" sz="2400" dirty="0"/>
              <a:t>, </a:t>
            </a:r>
            <a:r>
              <a:rPr lang="en-GB" sz="2400" dirty="0" err="1"/>
              <a:t>işletme</a:t>
            </a:r>
            <a:r>
              <a:rPr lang="en-GB" sz="2400" dirty="0"/>
              <a:t> </a:t>
            </a:r>
            <a:r>
              <a:rPr lang="en-GB" sz="2400" dirty="0" err="1"/>
              <a:t>ile</a:t>
            </a:r>
            <a:r>
              <a:rPr lang="en-GB" sz="2400" dirty="0"/>
              <a:t> </a:t>
            </a:r>
            <a:r>
              <a:rPr lang="en-GB" sz="2400" dirty="0" err="1"/>
              <a:t>toplum</a:t>
            </a:r>
            <a:r>
              <a:rPr lang="en-GB" sz="2400" dirty="0"/>
              <a:t> </a:t>
            </a:r>
            <a:r>
              <a:rPr lang="en-GB" sz="2400" dirty="0" err="1"/>
              <a:t>arasındaki</a:t>
            </a:r>
            <a:r>
              <a:rPr lang="en-GB" sz="2400" dirty="0"/>
              <a:t> </a:t>
            </a:r>
            <a:r>
              <a:rPr lang="en-GB" sz="2400" dirty="0" err="1"/>
              <a:t>ilişkiler</a:t>
            </a:r>
            <a:r>
              <a:rPr lang="en-GB" sz="2400" dirty="0"/>
              <a:t> </a:t>
            </a:r>
            <a:r>
              <a:rPr lang="en-GB" sz="2400" dirty="0" err="1"/>
              <a:t>dinamiktr</a:t>
            </a:r>
            <a:r>
              <a:rPr lang="en-GB" sz="2400" dirty="0"/>
              <a:t>, </a:t>
            </a:r>
            <a:r>
              <a:rPr lang="en-GB" sz="2400" dirty="0" err="1"/>
              <a:t>sürekli</a:t>
            </a:r>
            <a:r>
              <a:rPr lang="en-GB" sz="2400" dirty="0"/>
              <a:t> </a:t>
            </a:r>
            <a:r>
              <a:rPr lang="en-GB" sz="2400" dirty="0" err="1"/>
              <a:t>olarak</a:t>
            </a:r>
            <a:r>
              <a:rPr lang="en-GB" sz="2400" dirty="0"/>
              <a:t> </a:t>
            </a:r>
            <a:r>
              <a:rPr lang="en-GB" sz="2400" dirty="0" err="1"/>
              <a:t>değişmektedir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bu</a:t>
            </a:r>
            <a:r>
              <a:rPr lang="en-GB" sz="2400" dirty="0"/>
              <a:t> </a:t>
            </a:r>
            <a:r>
              <a:rPr lang="en-GB" sz="2400" dirty="0" err="1"/>
              <a:t>ilişkileri</a:t>
            </a:r>
            <a:r>
              <a:rPr lang="en-GB" sz="2400" dirty="0"/>
              <a:t> </a:t>
            </a:r>
            <a:r>
              <a:rPr lang="en-GB" sz="2400" dirty="0" err="1"/>
              <a:t>açıkça</a:t>
            </a:r>
            <a:r>
              <a:rPr lang="en-GB" sz="2400" dirty="0"/>
              <a:t> </a:t>
            </a:r>
            <a:r>
              <a:rPr lang="en-GB" sz="2400" dirty="0" err="1"/>
              <a:t>belirlemek</a:t>
            </a:r>
            <a:r>
              <a:rPr lang="en-GB" sz="2400" dirty="0"/>
              <a:t> </a:t>
            </a: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kişinin</a:t>
            </a:r>
            <a:r>
              <a:rPr lang="en-GB" sz="2400" dirty="0"/>
              <a:t> </a:t>
            </a:r>
            <a:r>
              <a:rPr lang="en-GB" sz="2400" dirty="0" err="1"/>
              <a:t>yetenekleri</a:t>
            </a:r>
            <a:r>
              <a:rPr lang="en-GB" sz="2400" dirty="0"/>
              <a:t> </a:t>
            </a:r>
            <a:r>
              <a:rPr lang="en-GB" sz="2400" dirty="0" err="1"/>
              <a:t>dışındadır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buFont typeface="Arial" pitchFamily="34" charset="0"/>
              <a:buChar char="•"/>
            </a:pPr>
            <a:r>
              <a:rPr lang="en-GB" sz="2400" dirty="0" err="1"/>
              <a:t>Fakat</a:t>
            </a:r>
            <a:r>
              <a:rPr lang="en-GB" sz="2400" dirty="0"/>
              <a:t>, </a:t>
            </a:r>
            <a:r>
              <a:rPr lang="en-GB" sz="2400" dirty="0" err="1"/>
              <a:t>bu</a:t>
            </a:r>
            <a:r>
              <a:rPr lang="en-GB" sz="2400" dirty="0"/>
              <a:t> </a:t>
            </a:r>
            <a:r>
              <a:rPr lang="en-GB" sz="2400" dirty="0" err="1"/>
              <a:t>ilişkilerin</a:t>
            </a:r>
            <a:r>
              <a:rPr lang="en-GB" sz="2400" dirty="0"/>
              <a:t> </a:t>
            </a:r>
            <a:r>
              <a:rPr lang="en-GB" sz="2400" dirty="0" err="1"/>
              <a:t>karmaşıklığını</a:t>
            </a:r>
            <a:r>
              <a:rPr lang="en-GB" sz="2400" dirty="0"/>
              <a:t> </a:t>
            </a:r>
            <a:r>
              <a:rPr lang="en-GB" sz="2400" dirty="0" err="1"/>
              <a:t>görmemezlikten</a:t>
            </a:r>
            <a:r>
              <a:rPr lang="en-GB" sz="2400" dirty="0"/>
              <a:t> </a:t>
            </a:r>
            <a:r>
              <a:rPr lang="en-GB" sz="2400" dirty="0" err="1"/>
              <a:t>gelmek</a:t>
            </a:r>
            <a:r>
              <a:rPr lang="en-GB" sz="2400" dirty="0"/>
              <a:t> </a:t>
            </a:r>
            <a:r>
              <a:rPr lang="en-GB" sz="2400" dirty="0" err="1"/>
              <a:t>büyük</a:t>
            </a:r>
            <a:r>
              <a:rPr lang="en-GB" sz="2400" dirty="0"/>
              <a:t> </a:t>
            </a:r>
            <a:r>
              <a:rPr lang="en-GB" sz="2400" dirty="0" err="1"/>
              <a:t>yanılgı</a:t>
            </a:r>
            <a:r>
              <a:rPr lang="en-GB" sz="2400" dirty="0"/>
              <a:t> </a:t>
            </a:r>
            <a:r>
              <a:rPr lang="en-GB" sz="2400" dirty="0" err="1"/>
              <a:t>olur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buFont typeface="Arial" pitchFamily="34" charset="0"/>
              <a:buChar char="•"/>
            </a:pPr>
            <a:r>
              <a:rPr lang="en-GB" sz="2400" dirty="0" err="1"/>
              <a:t>İlişkilerin</a:t>
            </a:r>
            <a:r>
              <a:rPr lang="en-GB" sz="2400" dirty="0"/>
              <a:t> </a:t>
            </a:r>
            <a:r>
              <a:rPr lang="en-GB" sz="2400" dirty="0" err="1"/>
              <a:t>titizlikle</a:t>
            </a:r>
            <a:r>
              <a:rPr lang="en-GB" sz="2400" dirty="0"/>
              <a:t> </a:t>
            </a:r>
            <a:r>
              <a:rPr lang="en-GB" sz="2400" dirty="0" err="1"/>
              <a:t>incelenmesi</a:t>
            </a:r>
            <a:r>
              <a:rPr lang="en-GB" sz="2400" dirty="0"/>
              <a:t> </a:t>
            </a:r>
            <a:r>
              <a:rPr lang="en-GB" sz="2400" dirty="0" err="1"/>
              <a:t>çağdaş</a:t>
            </a:r>
            <a:r>
              <a:rPr lang="en-GB" sz="2400" dirty="0"/>
              <a:t> </a:t>
            </a:r>
            <a:r>
              <a:rPr lang="en-GB" sz="2400" dirty="0" err="1"/>
              <a:t>toplumda</a:t>
            </a:r>
            <a:r>
              <a:rPr lang="en-GB" sz="2400" dirty="0"/>
              <a:t> </a:t>
            </a:r>
            <a:r>
              <a:rPr lang="en-GB" sz="2400" dirty="0" err="1"/>
              <a:t>işletmelerin</a:t>
            </a:r>
            <a:r>
              <a:rPr lang="en-GB" sz="2400" dirty="0"/>
              <a:t> </a:t>
            </a:r>
            <a:r>
              <a:rPr lang="en-GB" sz="2400" dirty="0" err="1"/>
              <a:t>oynadığı</a:t>
            </a:r>
            <a:r>
              <a:rPr lang="en-GB" sz="2400" dirty="0"/>
              <a:t> </a:t>
            </a:r>
            <a:r>
              <a:rPr lang="en-GB" sz="2400" dirty="0" err="1"/>
              <a:t>rolü</a:t>
            </a:r>
            <a:r>
              <a:rPr lang="tr-TR" sz="2400" dirty="0"/>
              <a:t> </a:t>
            </a:r>
            <a:r>
              <a:rPr lang="en-GB" sz="2400" dirty="0" err="1"/>
              <a:t>daha</a:t>
            </a:r>
            <a:r>
              <a:rPr lang="en-GB" sz="2400" dirty="0"/>
              <a:t> </a:t>
            </a:r>
            <a:r>
              <a:rPr lang="en-GB" sz="2400" dirty="0" err="1"/>
              <a:t>iyi</a:t>
            </a:r>
            <a:r>
              <a:rPr lang="en-GB" sz="2400" dirty="0"/>
              <a:t> </a:t>
            </a:r>
            <a:r>
              <a:rPr lang="en-GB" sz="2400" dirty="0" err="1"/>
              <a:t>değerle</a:t>
            </a:r>
            <a:r>
              <a:rPr lang="tr-TR" sz="2400" dirty="0" err="1"/>
              <a:t>ndir</a:t>
            </a:r>
            <a:r>
              <a:rPr lang="en-GB" sz="2400" dirty="0" err="1"/>
              <a:t>memizi</a:t>
            </a:r>
            <a:r>
              <a:rPr lang="en-GB" sz="2400" dirty="0"/>
              <a:t> </a:t>
            </a:r>
            <a:r>
              <a:rPr lang="en-GB" sz="2400" dirty="0" err="1"/>
              <a:t>sağlar</a:t>
            </a:r>
            <a:r>
              <a:rPr lang="en-GB" sz="2400" dirty="0"/>
              <a:t>.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367808" y="692696"/>
            <a:ext cx="3714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İŞLETMEDE   BAŞARI</a:t>
            </a:r>
          </a:p>
        </p:txBody>
      </p:sp>
    </p:spTree>
    <p:extLst>
      <p:ext uri="{BB962C8B-B14F-4D97-AF65-F5344CB8AC3E}">
        <p14:creationId xmlns:p14="http://schemas.microsoft.com/office/powerpoint/2010/main" val="4065703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Text Box 4"/>
          <p:cNvSpPr txBox="1">
            <a:spLocks noChangeArrowheads="1"/>
          </p:cNvSpPr>
          <p:nvPr/>
        </p:nvSpPr>
        <p:spPr bwMode="auto">
          <a:xfrm>
            <a:off x="1666845" y="1214422"/>
            <a:ext cx="8532813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en-GB" sz="2800" dirty="0" err="1"/>
              <a:t>Genellikle</a:t>
            </a:r>
            <a:r>
              <a:rPr lang="en-GB" sz="2800" dirty="0"/>
              <a:t> </a:t>
            </a:r>
            <a:r>
              <a:rPr lang="en-GB" sz="2800" dirty="0" err="1"/>
              <a:t>bir</a:t>
            </a:r>
            <a:r>
              <a:rPr lang="en-GB" sz="2800" dirty="0"/>
              <a:t> </a:t>
            </a:r>
            <a:r>
              <a:rPr lang="en-GB" sz="2800" dirty="0" err="1"/>
              <a:t>işletmenin</a:t>
            </a:r>
            <a:r>
              <a:rPr lang="en-GB" sz="2800" dirty="0"/>
              <a:t> </a:t>
            </a:r>
            <a:r>
              <a:rPr lang="en-GB" sz="2800" dirty="0" err="1"/>
              <a:t>faaliyetini</a:t>
            </a:r>
            <a:r>
              <a:rPr lang="en-GB" sz="2800" dirty="0"/>
              <a:t> </a:t>
            </a:r>
            <a:r>
              <a:rPr lang="en-GB" sz="2800" dirty="0" err="1"/>
              <a:t>sürdürmesi</a:t>
            </a:r>
            <a:r>
              <a:rPr lang="en-GB" sz="2800" dirty="0"/>
              <a:t> </a:t>
            </a:r>
            <a:r>
              <a:rPr lang="en-GB" sz="2800" dirty="0" err="1"/>
              <a:t>ve</a:t>
            </a:r>
            <a:r>
              <a:rPr lang="en-GB" sz="2800" dirty="0"/>
              <a:t> </a:t>
            </a:r>
            <a:r>
              <a:rPr lang="en-GB" sz="2800" dirty="0" err="1"/>
              <a:t>başarı</a:t>
            </a:r>
            <a:r>
              <a:rPr lang="en-GB" sz="2800" dirty="0"/>
              <a:t> </a:t>
            </a:r>
            <a:r>
              <a:rPr lang="en-GB" sz="2800" dirty="0" err="1"/>
              <a:t>göstermesi</a:t>
            </a:r>
            <a:r>
              <a:rPr lang="en-GB" sz="2800" dirty="0"/>
              <a:t> </a:t>
            </a:r>
            <a:r>
              <a:rPr lang="en-GB" sz="2800" dirty="0" err="1"/>
              <a:t>çeşitli</a:t>
            </a:r>
            <a:r>
              <a:rPr lang="en-GB" sz="2800" dirty="0"/>
              <a:t> </a:t>
            </a:r>
            <a:r>
              <a:rPr lang="en-GB" sz="2800" dirty="0" err="1"/>
              <a:t>faktörlerin</a:t>
            </a:r>
            <a:r>
              <a:rPr lang="en-GB" sz="2800" dirty="0"/>
              <a:t> </a:t>
            </a:r>
            <a:r>
              <a:rPr lang="en-GB" sz="2800" dirty="0" err="1"/>
              <a:t>etkisine</a:t>
            </a:r>
            <a:r>
              <a:rPr lang="en-GB" sz="2800" dirty="0"/>
              <a:t> </a:t>
            </a:r>
            <a:r>
              <a:rPr lang="en-GB" sz="2800" dirty="0" err="1"/>
              <a:t>bağlıdır</a:t>
            </a:r>
            <a:r>
              <a:rPr lang="en-GB" sz="2800" dirty="0"/>
              <a:t>. </a:t>
            </a:r>
            <a:endParaRPr lang="tr-TR" sz="28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GB" sz="2800" dirty="0"/>
              <a:t>Bu </a:t>
            </a:r>
            <a:r>
              <a:rPr lang="en-GB" sz="2800" dirty="0" err="1"/>
              <a:t>faktörleri</a:t>
            </a:r>
            <a:r>
              <a:rPr lang="en-GB" sz="2800" dirty="0"/>
              <a:t> </a:t>
            </a:r>
            <a:r>
              <a:rPr lang="en-GB" sz="2800" dirty="0" err="1"/>
              <a:t>işletmenin</a:t>
            </a:r>
            <a:r>
              <a:rPr lang="en-GB" sz="2800" dirty="0"/>
              <a:t> </a:t>
            </a:r>
            <a:r>
              <a:rPr lang="en-GB" sz="2800" dirty="0" err="1"/>
              <a:t>sahibi</a:t>
            </a:r>
            <a:r>
              <a:rPr lang="en-GB" sz="2800" dirty="0"/>
              <a:t> </a:t>
            </a:r>
            <a:r>
              <a:rPr lang="en-GB" sz="2800" dirty="0" err="1"/>
              <a:t>yönünden</a:t>
            </a:r>
            <a:r>
              <a:rPr lang="en-GB" sz="2800" dirty="0"/>
              <a:t> </a:t>
            </a:r>
            <a:r>
              <a:rPr lang="en-GB" sz="2800" dirty="0" err="1"/>
              <a:t>ele</a:t>
            </a:r>
            <a:r>
              <a:rPr lang="en-GB" sz="2800" dirty="0"/>
              <a:t> </a:t>
            </a:r>
            <a:r>
              <a:rPr lang="en-GB" sz="2800" dirty="0" err="1"/>
              <a:t>alırsak</a:t>
            </a:r>
            <a:r>
              <a:rPr lang="en-GB" sz="2800" dirty="0"/>
              <a:t>, </a:t>
            </a:r>
            <a:r>
              <a:rPr lang="en-GB" sz="2800" dirty="0" err="1"/>
              <a:t>müteşebbisin</a:t>
            </a:r>
            <a:r>
              <a:rPr lang="en-GB" sz="2800" dirty="0"/>
              <a:t> </a:t>
            </a:r>
            <a:r>
              <a:rPr lang="en-GB" sz="2800" dirty="0" err="1"/>
              <a:t>başarı</a:t>
            </a:r>
            <a:r>
              <a:rPr lang="en-GB" sz="2800" dirty="0"/>
              <a:t> </a:t>
            </a:r>
            <a:r>
              <a:rPr lang="en-GB" sz="2800" dirty="0" err="1"/>
              <a:t>göstermesinde</a:t>
            </a:r>
            <a:r>
              <a:rPr lang="en-GB" sz="2800" dirty="0"/>
              <a:t> </a:t>
            </a:r>
            <a:r>
              <a:rPr lang="en-GB" sz="2800" dirty="0" err="1"/>
              <a:t>başlıca</a:t>
            </a:r>
            <a:r>
              <a:rPr lang="en-GB" sz="2800" dirty="0"/>
              <a:t> </a:t>
            </a:r>
            <a:r>
              <a:rPr lang="en-GB" sz="2800" dirty="0" err="1"/>
              <a:t>şu</a:t>
            </a:r>
            <a:r>
              <a:rPr lang="en-GB" sz="2800" dirty="0"/>
              <a:t> </a:t>
            </a:r>
            <a:r>
              <a:rPr lang="en-GB" sz="2800" dirty="0" err="1"/>
              <a:t>özellikler</a:t>
            </a:r>
            <a:r>
              <a:rPr lang="en-GB" sz="2800" dirty="0"/>
              <a:t> </a:t>
            </a:r>
            <a:r>
              <a:rPr lang="en-GB" sz="2800" dirty="0" err="1"/>
              <a:t>rol</a:t>
            </a:r>
            <a:r>
              <a:rPr lang="en-GB" sz="2800" dirty="0"/>
              <a:t> </a:t>
            </a:r>
            <a:r>
              <a:rPr lang="en-GB" sz="2800" dirty="0" err="1"/>
              <a:t>oynar</a:t>
            </a:r>
            <a:r>
              <a:rPr lang="en-GB" sz="2800" dirty="0"/>
              <a:t> </a:t>
            </a:r>
            <a:r>
              <a:rPr lang="en-GB" sz="2800" dirty="0"/>
              <a:t>:</a:t>
            </a:r>
            <a:endParaRPr lang="tr-TR" sz="2800" dirty="0"/>
          </a:p>
          <a:p>
            <a:pPr marL="342900" indent="-342900" algn="just"/>
            <a:endParaRPr lang="tr-TR" sz="2800" dirty="0"/>
          </a:p>
          <a:p>
            <a:pPr marL="342900" indent="-342900">
              <a:buFontTx/>
              <a:buAutoNum type="arabicPeriod"/>
            </a:pPr>
            <a:r>
              <a:rPr lang="en-GB" sz="2800" dirty="0" err="1"/>
              <a:t>Uzun</a:t>
            </a:r>
            <a:r>
              <a:rPr lang="en-GB" sz="2800" dirty="0"/>
              <a:t> </a:t>
            </a:r>
            <a:r>
              <a:rPr lang="en-GB" sz="2800" dirty="0" err="1"/>
              <a:t>süre</a:t>
            </a:r>
            <a:r>
              <a:rPr lang="en-GB" sz="2800" dirty="0"/>
              <a:t> </a:t>
            </a:r>
            <a:r>
              <a:rPr lang="en-GB" sz="2800" dirty="0" err="1"/>
              <a:t>yorulmadan</a:t>
            </a:r>
            <a:r>
              <a:rPr lang="en-GB" sz="2800" dirty="0"/>
              <a:t> </a:t>
            </a:r>
            <a:r>
              <a:rPr lang="en-GB" sz="2800" dirty="0" err="1"/>
              <a:t>çalışabilme</a:t>
            </a:r>
            <a:r>
              <a:rPr lang="en-GB" sz="2800" dirty="0"/>
              <a:t>,</a:t>
            </a:r>
          </a:p>
          <a:p>
            <a:pPr marL="342900" indent="-342900">
              <a:buFontTx/>
              <a:buAutoNum type="arabicPeriod"/>
            </a:pPr>
            <a:r>
              <a:rPr lang="en-GB" sz="2800" dirty="0" err="1"/>
              <a:t>Zorluklara</a:t>
            </a:r>
            <a:r>
              <a:rPr lang="en-GB" sz="2800" dirty="0"/>
              <a:t> </a:t>
            </a:r>
            <a:r>
              <a:rPr lang="en-GB" sz="2800" dirty="0" err="1"/>
              <a:t>kolaylıkla</a:t>
            </a:r>
            <a:r>
              <a:rPr lang="en-GB" sz="2800" dirty="0"/>
              <a:t> </a:t>
            </a:r>
            <a:r>
              <a:rPr lang="en-GB" sz="2800" dirty="0" err="1"/>
              <a:t>karşı</a:t>
            </a:r>
            <a:r>
              <a:rPr lang="en-GB" sz="2800" dirty="0"/>
              <a:t> </a:t>
            </a:r>
            <a:r>
              <a:rPr lang="en-GB" sz="2800" dirty="0" err="1"/>
              <a:t>koyabilme</a:t>
            </a:r>
            <a:r>
              <a:rPr lang="en-GB" sz="2800" dirty="0"/>
              <a:t>,</a:t>
            </a:r>
          </a:p>
          <a:p>
            <a:pPr marL="342900" indent="-342900">
              <a:buFontTx/>
              <a:buAutoNum type="arabicPeriod"/>
            </a:pPr>
            <a:r>
              <a:rPr lang="en-GB" sz="2800" dirty="0" err="1"/>
              <a:t>Davra</a:t>
            </a:r>
            <a:r>
              <a:rPr lang="tr-TR" sz="2800" dirty="0" err="1"/>
              <a:t>nı</a:t>
            </a:r>
            <a:r>
              <a:rPr lang="en-GB" sz="2800" dirty="0"/>
              <a:t>ş </a:t>
            </a:r>
            <a:r>
              <a:rPr lang="en-GB" sz="2800" dirty="0" err="1"/>
              <a:t>ve</a:t>
            </a:r>
            <a:r>
              <a:rPr lang="en-GB" sz="2800" dirty="0"/>
              <a:t> </a:t>
            </a:r>
            <a:r>
              <a:rPr lang="en-GB" sz="2800" dirty="0" err="1"/>
              <a:t>kararlarda</a:t>
            </a:r>
            <a:r>
              <a:rPr lang="en-GB" sz="2800" dirty="0"/>
              <a:t> </a:t>
            </a:r>
            <a:r>
              <a:rPr lang="en-GB" sz="2800" dirty="0" err="1"/>
              <a:t>tutarlı</a:t>
            </a:r>
            <a:r>
              <a:rPr lang="en-GB" sz="2800" dirty="0"/>
              <a:t> </a:t>
            </a:r>
            <a:r>
              <a:rPr lang="en-GB" sz="2800" dirty="0" err="1"/>
              <a:t>olma</a:t>
            </a:r>
            <a:r>
              <a:rPr lang="en-GB" sz="2800" dirty="0"/>
              <a:t>,</a:t>
            </a:r>
          </a:p>
          <a:p>
            <a:pPr marL="342900" indent="-342900">
              <a:buFontTx/>
              <a:buAutoNum type="arabicPeriod"/>
            </a:pPr>
            <a:r>
              <a:rPr lang="en-GB" sz="2800" dirty="0"/>
              <a:t>F</a:t>
            </a:r>
            <a:r>
              <a:rPr lang="tr-TR" sz="2800" dirty="0"/>
              <a:t>i</a:t>
            </a:r>
            <a:r>
              <a:rPr lang="en-GB" sz="2800" dirty="0" err="1"/>
              <a:t>nansal</a:t>
            </a:r>
            <a:r>
              <a:rPr lang="en-GB" sz="2800" dirty="0"/>
              <a:t> </a:t>
            </a:r>
            <a:r>
              <a:rPr lang="en-GB" sz="2800" dirty="0" err="1"/>
              <a:t>gücünü</a:t>
            </a:r>
            <a:r>
              <a:rPr lang="en-GB" sz="2800" dirty="0"/>
              <a:t> </a:t>
            </a:r>
            <a:r>
              <a:rPr lang="en-GB" sz="2800" dirty="0" err="1"/>
              <a:t>arttırmcaya</a:t>
            </a:r>
            <a:r>
              <a:rPr lang="en-GB" sz="2800" dirty="0"/>
              <a:t> </a:t>
            </a:r>
            <a:r>
              <a:rPr lang="en-GB" sz="2800" dirty="0" err="1"/>
              <a:t>kadar</a:t>
            </a:r>
            <a:r>
              <a:rPr lang="en-GB" sz="2800" dirty="0"/>
              <a:t> </a:t>
            </a:r>
            <a:r>
              <a:rPr lang="en-GB" sz="2800" dirty="0" err="1"/>
              <a:t>az</a:t>
            </a:r>
            <a:r>
              <a:rPr lang="en-GB" sz="2800" dirty="0"/>
              <a:t> </a:t>
            </a:r>
            <a:r>
              <a:rPr lang="en-GB" sz="2800" dirty="0" err="1"/>
              <a:t>kârla</a:t>
            </a:r>
            <a:r>
              <a:rPr lang="en-GB" sz="2800" dirty="0"/>
              <a:t> </a:t>
            </a:r>
            <a:r>
              <a:rPr lang="en-GB" sz="2800" dirty="0" err="1"/>
              <a:t>yetinme</a:t>
            </a:r>
            <a:r>
              <a:rPr lang="en-GB" sz="2800" dirty="0"/>
              <a:t>,</a:t>
            </a:r>
          </a:p>
          <a:p>
            <a:pPr marL="342900" indent="-342900">
              <a:buFontTx/>
              <a:buAutoNum type="arabicPeriod"/>
            </a:pPr>
            <a:r>
              <a:rPr lang="en-GB" sz="2800" dirty="0" err="1"/>
              <a:t>İşinin</a:t>
            </a:r>
            <a:r>
              <a:rPr lang="en-GB" sz="2800" dirty="0"/>
              <a:t> </a:t>
            </a:r>
            <a:r>
              <a:rPr lang="en-GB" sz="2800" dirty="0" err="1"/>
              <a:t>gerektirdiği</a:t>
            </a:r>
            <a:r>
              <a:rPr lang="en-GB" sz="2800" dirty="0"/>
              <a:t> </a:t>
            </a:r>
            <a:r>
              <a:rPr lang="en-GB" sz="2800" dirty="0" err="1"/>
              <a:t>teknik</a:t>
            </a:r>
            <a:r>
              <a:rPr lang="en-GB" sz="2800" dirty="0"/>
              <a:t> </a:t>
            </a:r>
            <a:r>
              <a:rPr lang="en-GB" sz="2800" dirty="0" err="1"/>
              <a:t>ve</a:t>
            </a:r>
            <a:r>
              <a:rPr lang="en-GB" sz="2800" dirty="0"/>
              <a:t> </a:t>
            </a:r>
            <a:r>
              <a:rPr lang="en-GB" sz="2800" dirty="0" err="1"/>
              <a:t>sosyal</a:t>
            </a:r>
            <a:r>
              <a:rPr lang="en-GB" sz="2800" dirty="0"/>
              <a:t> </a:t>
            </a:r>
            <a:r>
              <a:rPr lang="en-GB" sz="2800" dirty="0" err="1"/>
              <a:t>ustalığa</a:t>
            </a:r>
            <a:r>
              <a:rPr lang="en-GB" sz="2800" dirty="0"/>
              <a:t> </a:t>
            </a:r>
            <a:r>
              <a:rPr lang="en-GB" sz="2800" dirty="0" err="1"/>
              <a:t>sahip</a:t>
            </a:r>
            <a:r>
              <a:rPr lang="en-GB" sz="2800" dirty="0"/>
              <a:t> </a:t>
            </a:r>
            <a:r>
              <a:rPr lang="en-GB" sz="2800" dirty="0" err="1"/>
              <a:t>olma</a:t>
            </a:r>
            <a:r>
              <a:rPr lang="en-GB" sz="2800" dirty="0"/>
              <a:t>.</a:t>
            </a:r>
          </a:p>
        </p:txBody>
      </p:sp>
      <p:sp>
        <p:nvSpPr>
          <p:cNvPr id="193539" name="Rectangle 5"/>
          <p:cNvSpPr>
            <a:spLocks noChangeArrowheads="1"/>
          </p:cNvSpPr>
          <p:nvPr/>
        </p:nvSpPr>
        <p:spPr bwMode="auto">
          <a:xfrm>
            <a:off x="3452794" y="642918"/>
            <a:ext cx="50760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BAŞARI İÇİN GEREKLİ FAKTÖRLER</a:t>
            </a:r>
          </a:p>
        </p:txBody>
      </p:sp>
    </p:spTree>
    <p:extLst>
      <p:ext uri="{BB962C8B-B14F-4D97-AF65-F5344CB8AC3E}">
        <p14:creationId xmlns:p14="http://schemas.microsoft.com/office/powerpoint/2010/main" val="44871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Text Box 4"/>
          <p:cNvSpPr txBox="1">
            <a:spLocks noChangeArrowheads="1"/>
          </p:cNvSpPr>
          <p:nvPr/>
        </p:nvSpPr>
        <p:spPr bwMode="auto">
          <a:xfrm>
            <a:off x="1774826" y="1916114"/>
            <a:ext cx="8607455" cy="3677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GB" sz="2800" dirty="0" err="1"/>
              <a:t>Başarılı</a:t>
            </a:r>
            <a:r>
              <a:rPr lang="en-GB" sz="2800" dirty="0"/>
              <a:t> </a:t>
            </a:r>
            <a:r>
              <a:rPr lang="en-GB" sz="2800" dirty="0" err="1"/>
              <a:t>ve</a:t>
            </a:r>
            <a:r>
              <a:rPr lang="en-GB" sz="2800" dirty="0"/>
              <a:t> </a:t>
            </a:r>
            <a:r>
              <a:rPr lang="en-GB" sz="2800" dirty="0" err="1"/>
              <a:t>başarısız</a:t>
            </a:r>
            <a:r>
              <a:rPr lang="en-GB" sz="2800" dirty="0"/>
              <a:t> </a:t>
            </a:r>
            <a:r>
              <a:rPr lang="en-GB" sz="2800" dirty="0" err="1"/>
              <a:t>işadamını</a:t>
            </a:r>
            <a:r>
              <a:rPr lang="en-GB" sz="2800" dirty="0"/>
              <a:t>, </a:t>
            </a:r>
            <a:r>
              <a:rPr lang="en-GB" sz="2800" dirty="0" err="1"/>
              <a:t>kişisel</a:t>
            </a:r>
            <a:r>
              <a:rPr lang="en-GB" sz="2800" dirty="0"/>
              <a:t> </a:t>
            </a:r>
            <a:r>
              <a:rPr lang="en-GB" sz="2800" dirty="0" err="1"/>
              <a:t>özellikleri</a:t>
            </a:r>
            <a:r>
              <a:rPr lang="en-GB" sz="2800" dirty="0"/>
              <a:t> </a:t>
            </a:r>
            <a:r>
              <a:rPr lang="en-GB" sz="2800" dirty="0" err="1"/>
              <a:t>ve</a:t>
            </a:r>
            <a:r>
              <a:rPr lang="en-GB" sz="2800" dirty="0"/>
              <a:t> </a:t>
            </a:r>
            <a:r>
              <a:rPr lang="en-GB" sz="2800" dirty="0" err="1"/>
              <a:t>buna</a:t>
            </a:r>
            <a:r>
              <a:rPr lang="en-GB" sz="2800" dirty="0"/>
              <a:t> </a:t>
            </a:r>
            <a:r>
              <a:rPr lang="en-GB" sz="2800" dirty="0" err="1"/>
              <a:t>bağlı</a:t>
            </a:r>
            <a:r>
              <a:rPr lang="en-GB" sz="2800" dirty="0"/>
              <a:t> </a:t>
            </a:r>
            <a:r>
              <a:rPr lang="en-GB" sz="2800" dirty="0" err="1"/>
              <a:t>olan</a:t>
            </a:r>
            <a:r>
              <a:rPr lang="en-GB" sz="2800" dirty="0"/>
              <a:t> </a:t>
            </a:r>
            <a:r>
              <a:rPr lang="en-GB" sz="2800" dirty="0" err="1"/>
              <a:t>karar</a:t>
            </a:r>
            <a:r>
              <a:rPr lang="en-GB" sz="2800" dirty="0"/>
              <a:t> alma </a:t>
            </a:r>
            <a:r>
              <a:rPr lang="en-GB" sz="2800" dirty="0" err="1"/>
              <a:t>yeteneği</a:t>
            </a:r>
            <a:r>
              <a:rPr lang="en-GB" sz="2800" dirty="0"/>
              <a:t> </a:t>
            </a:r>
            <a:r>
              <a:rPr lang="en-GB" sz="2800" dirty="0" err="1"/>
              <a:t>ayırmaktadır</a:t>
            </a:r>
            <a:r>
              <a:rPr lang="en-GB" sz="2800" dirty="0"/>
              <a:t>.</a:t>
            </a:r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GB" sz="2800" dirty="0" err="1"/>
              <a:t>Bir</a:t>
            </a:r>
            <a:r>
              <a:rPr lang="en-GB" sz="2800" dirty="0"/>
              <a:t> </a:t>
            </a:r>
            <a:r>
              <a:rPr lang="en-GB" sz="2800" dirty="0" err="1"/>
              <a:t>işe</a:t>
            </a:r>
            <a:r>
              <a:rPr lang="en-GB" sz="2800" dirty="0"/>
              <a:t> </a:t>
            </a:r>
            <a:r>
              <a:rPr lang="en-GB" sz="2800" dirty="0" err="1"/>
              <a:t>başlarken</a:t>
            </a:r>
            <a:r>
              <a:rPr lang="en-GB" sz="2800" dirty="0"/>
              <a:t> </a:t>
            </a:r>
            <a:r>
              <a:rPr lang="en-GB" sz="2800" dirty="0" err="1"/>
              <a:t>göz</a:t>
            </a:r>
            <a:r>
              <a:rPr lang="en-GB" sz="2800" dirty="0"/>
              <a:t> </a:t>
            </a:r>
            <a:r>
              <a:rPr lang="en-GB" sz="2800" dirty="0" err="1"/>
              <a:t>önünde</a:t>
            </a:r>
            <a:r>
              <a:rPr lang="en-GB" sz="2800" dirty="0"/>
              <a:t> </a:t>
            </a:r>
            <a:r>
              <a:rPr lang="en-GB" sz="2800" dirty="0" err="1"/>
              <a:t>tutmamız</a:t>
            </a:r>
            <a:r>
              <a:rPr lang="en-GB" sz="2800" dirty="0"/>
              <a:t> </a:t>
            </a:r>
            <a:r>
              <a:rPr lang="en-GB" sz="2800" dirty="0" err="1"/>
              <a:t>gereken</a:t>
            </a:r>
            <a:r>
              <a:rPr lang="en-GB" sz="2800" dirty="0"/>
              <a:t> </a:t>
            </a:r>
            <a:r>
              <a:rPr lang="en-GB" sz="2800" dirty="0" err="1"/>
              <a:t>bazı</a:t>
            </a:r>
            <a:r>
              <a:rPr lang="en-GB" sz="2800" dirty="0"/>
              <a:t> </a:t>
            </a:r>
            <a:r>
              <a:rPr lang="en-GB" sz="2800" dirty="0" err="1"/>
              <a:t>faktörler</a:t>
            </a:r>
            <a:r>
              <a:rPr lang="en-GB" sz="2800" dirty="0"/>
              <a:t> </a:t>
            </a:r>
            <a:r>
              <a:rPr lang="en-GB" sz="2800" dirty="0" err="1"/>
              <a:t>vardır</a:t>
            </a:r>
            <a:r>
              <a:rPr lang="en-GB" sz="2800" dirty="0"/>
              <a:t>. </a:t>
            </a:r>
            <a:endParaRPr lang="tr-TR" sz="2800" dirty="0"/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GB" sz="2800" dirty="0"/>
              <a:t>Bu </a:t>
            </a:r>
            <a:r>
              <a:rPr lang="en-GB" sz="2800" dirty="0" err="1"/>
              <a:t>faktörler</a:t>
            </a:r>
            <a:r>
              <a:rPr lang="en-GB" sz="2800" dirty="0"/>
              <a:t> </a:t>
            </a:r>
            <a:r>
              <a:rPr lang="en-GB" sz="2800" dirty="0" err="1"/>
              <a:t>bize</a:t>
            </a:r>
            <a:r>
              <a:rPr lang="en-GB" sz="2800" dirty="0"/>
              <a:t>, </a:t>
            </a:r>
            <a:r>
              <a:rPr lang="en-GB" sz="2800" u="sng" dirty="0" err="1"/>
              <a:t>başarılı</a:t>
            </a:r>
            <a:r>
              <a:rPr lang="en-GB" sz="2800" u="sng" dirty="0"/>
              <a:t> </a:t>
            </a:r>
            <a:r>
              <a:rPr lang="en-GB" sz="2800" u="sng" dirty="0" err="1"/>
              <a:t>olma</a:t>
            </a:r>
            <a:r>
              <a:rPr lang="tr-TR" sz="2800" u="sng" dirty="0"/>
              <a:t>k</a:t>
            </a:r>
            <a:r>
              <a:rPr lang="tr-TR" sz="2800" dirty="0"/>
              <a:t> i</a:t>
            </a:r>
            <a:r>
              <a:rPr lang="en-GB" sz="2800" dirty="0" err="1"/>
              <a:t>cin</a:t>
            </a:r>
            <a:r>
              <a:rPr lang="en-GB" sz="2800" dirty="0"/>
              <a:t> </a:t>
            </a:r>
            <a:r>
              <a:rPr lang="en-GB" sz="2800" dirty="0" err="1"/>
              <a:t>gerekli</a:t>
            </a:r>
            <a:r>
              <a:rPr lang="en-GB" sz="2800" dirty="0"/>
              <a:t> </a:t>
            </a:r>
            <a:r>
              <a:rPr lang="en-GB" sz="2800" dirty="0" err="1"/>
              <a:t>üstünlüğe</a:t>
            </a:r>
            <a:r>
              <a:rPr lang="en-GB" sz="2800" dirty="0"/>
              <a:t> </a:t>
            </a:r>
            <a:r>
              <a:rPr lang="en-GB" sz="2800" dirty="0" err="1"/>
              <a:t>sahip</a:t>
            </a:r>
            <a:r>
              <a:rPr lang="en-GB" sz="2800" dirty="0"/>
              <a:t> </a:t>
            </a:r>
            <a:r>
              <a:rPr lang="en-GB" sz="2800" dirty="0" err="1"/>
              <a:t>olup</a:t>
            </a:r>
            <a:r>
              <a:rPr lang="en-GB" sz="2800" dirty="0"/>
              <a:t> </a:t>
            </a:r>
            <a:r>
              <a:rPr lang="en-GB" sz="2800" dirty="0" err="1"/>
              <a:t>olmadığımızı</a:t>
            </a:r>
            <a:r>
              <a:rPr lang="en-GB" sz="2800" dirty="0"/>
              <a:t> </a:t>
            </a:r>
            <a:r>
              <a:rPr lang="en-GB" sz="2800" dirty="0" err="1"/>
              <a:t>gösterir</a:t>
            </a:r>
            <a:r>
              <a:rPr lang="en-GB" sz="2800" dirty="0"/>
              <a:t>. </a:t>
            </a:r>
            <a:endParaRPr lang="tr-TR" sz="2800" dirty="0"/>
          </a:p>
          <a:p>
            <a:pPr algn="just">
              <a:lnSpc>
                <a:spcPct val="120000"/>
              </a:lnSpc>
              <a:buFont typeface="Arial" pitchFamily="34" charset="0"/>
              <a:buChar char="•"/>
            </a:pPr>
            <a:r>
              <a:rPr lang="en-GB" sz="2800" dirty="0"/>
              <a:t>Bu </a:t>
            </a:r>
            <a:r>
              <a:rPr lang="en-GB" sz="2800" dirty="0" err="1"/>
              <a:t>faktörler</a:t>
            </a:r>
            <a:r>
              <a:rPr lang="en-GB" sz="2800" dirty="0"/>
              <a:t> </a:t>
            </a:r>
            <a:r>
              <a:rPr lang="en-GB" sz="2800" dirty="0" err="1"/>
              <a:t>şöyle</a:t>
            </a:r>
            <a:r>
              <a:rPr lang="en-GB" sz="2800" dirty="0"/>
              <a:t> </a:t>
            </a:r>
            <a:r>
              <a:rPr lang="en-GB" sz="2800" dirty="0" err="1"/>
              <a:t>sıralanabilir</a:t>
            </a:r>
            <a:r>
              <a:rPr lang="en-GB" sz="2800" dirty="0"/>
              <a:t> :</a:t>
            </a: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3452794" y="642918"/>
            <a:ext cx="50760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BAŞARI İÇİN GEREKLİ FAKTÖRLER</a:t>
            </a:r>
          </a:p>
        </p:txBody>
      </p:sp>
    </p:spTree>
    <p:extLst>
      <p:ext uri="{BB962C8B-B14F-4D97-AF65-F5344CB8AC3E}">
        <p14:creationId xmlns:p14="http://schemas.microsoft.com/office/powerpoint/2010/main" val="4012809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Text Box 4"/>
          <p:cNvSpPr txBox="1">
            <a:spLocks noChangeArrowheads="1"/>
          </p:cNvSpPr>
          <p:nvPr/>
        </p:nvSpPr>
        <p:spPr bwMode="auto">
          <a:xfrm>
            <a:off x="2135560" y="1989139"/>
            <a:ext cx="8208912" cy="405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en-GB" sz="2600" dirty="0" err="1"/>
              <a:t>Başarılı</a:t>
            </a:r>
            <a:r>
              <a:rPr lang="en-GB" sz="2600" dirty="0"/>
              <a:t> </a:t>
            </a:r>
            <a:r>
              <a:rPr lang="en-GB" sz="2600" dirty="0" err="1"/>
              <a:t>olmada</a:t>
            </a:r>
            <a:r>
              <a:rPr lang="en-GB" sz="2600" dirty="0"/>
              <a:t> </a:t>
            </a:r>
            <a:r>
              <a:rPr lang="en-GB" sz="2600" dirty="0" err="1"/>
              <a:t>birinci</a:t>
            </a:r>
            <a:r>
              <a:rPr lang="en-GB" sz="2600" dirty="0"/>
              <a:t> </a:t>
            </a:r>
            <a:r>
              <a:rPr lang="en-GB" sz="2600" dirty="0" err="1"/>
              <a:t>koşul</a:t>
            </a:r>
            <a:r>
              <a:rPr lang="en-GB" sz="2600" dirty="0"/>
              <a:t>,</a:t>
            </a:r>
            <a:r>
              <a:rPr lang="tr-TR" sz="2600" dirty="0"/>
              <a:t> </a:t>
            </a:r>
            <a:r>
              <a:rPr lang="en-GB" sz="2600" dirty="0" err="1"/>
              <a:t>iş</a:t>
            </a:r>
            <a:r>
              <a:rPr lang="en-GB" sz="2600" dirty="0"/>
              <a:t> </a:t>
            </a:r>
            <a:r>
              <a:rPr lang="en-GB" sz="2600" dirty="0" err="1"/>
              <a:t>olanağının</a:t>
            </a:r>
            <a:r>
              <a:rPr lang="en-GB" sz="2600" dirty="0"/>
              <a:t> </a:t>
            </a:r>
            <a:r>
              <a:rPr lang="en-GB" sz="2600" dirty="0" err="1"/>
              <a:t>bulunmasıdır</a:t>
            </a:r>
            <a:r>
              <a:rPr lang="en-GB" sz="2600" dirty="0"/>
              <a:t>. </a:t>
            </a:r>
            <a:endParaRPr lang="tr-TR" sz="2600" dirty="0"/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en-GB" sz="2600" dirty="0"/>
              <a:t>Bu</a:t>
            </a:r>
            <a:r>
              <a:rPr lang="en-GB" sz="2600" dirty="0"/>
              <a:t>, </a:t>
            </a:r>
            <a:r>
              <a:rPr lang="en-GB" sz="2600" dirty="0" err="1"/>
              <a:t>insanlar</a:t>
            </a:r>
            <a:r>
              <a:rPr lang="en-GB" sz="2600" dirty="0"/>
              <a:t> </a:t>
            </a:r>
            <a:r>
              <a:rPr lang="en-GB" sz="2600" dirty="0" err="1"/>
              <a:t>tarafından</a:t>
            </a:r>
            <a:r>
              <a:rPr lang="en-GB" sz="2600" dirty="0"/>
              <a:t> </a:t>
            </a:r>
            <a:r>
              <a:rPr lang="en-GB" sz="2600" dirty="0" err="1"/>
              <a:t>aranan</a:t>
            </a:r>
            <a:r>
              <a:rPr lang="tr-TR" sz="2600" dirty="0"/>
              <a:t> </a:t>
            </a:r>
            <a:r>
              <a:rPr lang="en-GB" sz="2600" dirty="0" err="1"/>
              <a:t>ve</a:t>
            </a:r>
            <a:r>
              <a:rPr lang="en-GB" sz="2600" dirty="0"/>
              <a:t> </a:t>
            </a:r>
            <a:r>
              <a:rPr lang="en-GB" sz="2600" dirty="0" err="1"/>
              <a:t>istenen</a:t>
            </a:r>
            <a:r>
              <a:rPr lang="en-GB" sz="2600" dirty="0"/>
              <a:t> </a:t>
            </a:r>
            <a:r>
              <a:rPr lang="en-GB" sz="2600" dirty="0" err="1"/>
              <a:t>malları</a:t>
            </a:r>
            <a:r>
              <a:rPr lang="en-GB" sz="2600" dirty="0"/>
              <a:t> </a:t>
            </a:r>
            <a:r>
              <a:rPr lang="en-GB" sz="2600" dirty="0" err="1"/>
              <a:t>ve</a:t>
            </a:r>
            <a:r>
              <a:rPr lang="en-GB" sz="2600" dirty="0"/>
              <a:t> </a:t>
            </a:r>
            <a:r>
              <a:rPr lang="en-GB" sz="2600" dirty="0" err="1"/>
              <a:t>hizmetleri</a:t>
            </a:r>
            <a:r>
              <a:rPr lang="en-GB" sz="2600" dirty="0"/>
              <a:t> </a:t>
            </a:r>
            <a:r>
              <a:rPr lang="en-GB" sz="2600" dirty="0" err="1"/>
              <a:t>sunmak</a:t>
            </a:r>
            <a:r>
              <a:rPr lang="en-GB" sz="2600" dirty="0"/>
              <a:t> </a:t>
            </a:r>
            <a:r>
              <a:rPr lang="en-GB" sz="2600" dirty="0" err="1"/>
              <a:t>demektir</a:t>
            </a:r>
            <a:r>
              <a:rPr lang="en-GB" sz="2600" dirty="0"/>
              <a:t>. </a:t>
            </a:r>
            <a:endParaRPr lang="tr-TR" sz="2600" dirty="0"/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en-GB" sz="2600" dirty="0" err="1"/>
              <a:t>Başka</a:t>
            </a:r>
            <a:r>
              <a:rPr lang="en-GB" sz="2600" dirty="0"/>
              <a:t> </a:t>
            </a:r>
            <a:r>
              <a:rPr lang="en-GB" sz="2600" dirty="0" err="1"/>
              <a:t>bir</a:t>
            </a:r>
            <a:r>
              <a:rPr lang="tr-TR" sz="2600" dirty="0"/>
              <a:t> </a:t>
            </a:r>
            <a:r>
              <a:rPr lang="en-GB" sz="2600" dirty="0" err="1"/>
              <a:t>deyişle</a:t>
            </a:r>
            <a:r>
              <a:rPr lang="en-GB" sz="2600" dirty="0"/>
              <a:t>, </a:t>
            </a:r>
            <a:r>
              <a:rPr lang="en-GB" sz="2600" dirty="0" err="1"/>
              <a:t>belirli</a:t>
            </a:r>
            <a:r>
              <a:rPr lang="en-GB" sz="2600" dirty="0"/>
              <a:t> </a:t>
            </a:r>
            <a:r>
              <a:rPr lang="en-GB" sz="2600" dirty="0" err="1"/>
              <a:t>bir</a:t>
            </a:r>
            <a:r>
              <a:rPr lang="en-GB" sz="2600" dirty="0"/>
              <a:t> </a:t>
            </a:r>
            <a:r>
              <a:rPr lang="en-GB" sz="2600" dirty="0" err="1"/>
              <a:t>fiyat</a:t>
            </a:r>
            <a:r>
              <a:rPr lang="en-GB" sz="2600" dirty="0"/>
              <a:t> </a:t>
            </a:r>
            <a:r>
              <a:rPr lang="en-GB" sz="2600" dirty="0" err="1"/>
              <a:t>düzeyinde</a:t>
            </a:r>
            <a:r>
              <a:rPr lang="en-GB" sz="2600" dirty="0"/>
              <a:t> </a:t>
            </a:r>
            <a:r>
              <a:rPr lang="en-GB" sz="2600" dirty="0" err="1"/>
              <a:t>kâr</a:t>
            </a:r>
            <a:r>
              <a:rPr lang="en-GB" sz="2600" dirty="0"/>
              <a:t> </a:t>
            </a:r>
            <a:r>
              <a:rPr lang="en-GB" sz="2600" dirty="0" err="1"/>
              <a:t>bırakacak</a:t>
            </a:r>
            <a:r>
              <a:rPr lang="en-GB" sz="2600" dirty="0"/>
              <a:t> </a:t>
            </a:r>
            <a:r>
              <a:rPr lang="en-GB" sz="2600" dirty="0" err="1"/>
              <a:t>sayıda</a:t>
            </a:r>
            <a:r>
              <a:rPr lang="en-GB" sz="2600" dirty="0"/>
              <a:t> mal</a:t>
            </a:r>
            <a:r>
              <a:rPr lang="tr-TR" sz="2600" dirty="0"/>
              <a:t> </a:t>
            </a:r>
            <a:r>
              <a:rPr lang="en-GB" sz="2600" dirty="0" err="1"/>
              <a:t>veya</a:t>
            </a:r>
            <a:r>
              <a:rPr lang="en-GB" sz="2600" dirty="0"/>
              <a:t> </a:t>
            </a:r>
            <a:r>
              <a:rPr lang="en-GB" sz="2600" dirty="0" err="1"/>
              <a:t>hizmeti</a:t>
            </a:r>
            <a:r>
              <a:rPr lang="en-GB" sz="2600" dirty="0"/>
              <a:t> </a:t>
            </a:r>
            <a:r>
              <a:rPr lang="en-GB" sz="2600" dirty="0" err="1"/>
              <a:t>satın</a:t>
            </a:r>
            <a:r>
              <a:rPr lang="en-GB" sz="2600" dirty="0"/>
              <a:t> </a:t>
            </a:r>
            <a:r>
              <a:rPr lang="en-GB" sz="2600" dirty="0" err="1"/>
              <a:t>alacak</a:t>
            </a:r>
            <a:r>
              <a:rPr lang="en-GB" sz="2600" dirty="0"/>
              <a:t> </a:t>
            </a:r>
            <a:r>
              <a:rPr lang="en-GB" sz="2600" dirty="0" err="1"/>
              <a:t>müşterinin</a:t>
            </a:r>
            <a:r>
              <a:rPr lang="en-GB" sz="2600" dirty="0"/>
              <a:t> </a:t>
            </a:r>
            <a:r>
              <a:rPr lang="en-GB" sz="2600" dirty="0" err="1"/>
              <a:t>bulunmasıdır</a:t>
            </a:r>
            <a:r>
              <a:rPr lang="en-GB" sz="2600" dirty="0"/>
              <a:t>.</a:t>
            </a:r>
          </a:p>
          <a:p>
            <a:pPr>
              <a:lnSpc>
                <a:spcPct val="110000"/>
              </a:lnSpc>
              <a:buFont typeface="Arial" pitchFamily="34" charset="0"/>
              <a:buChar char="•"/>
            </a:pPr>
            <a:r>
              <a:rPr lang="en-GB" sz="2600" dirty="0" err="1"/>
              <a:t>Bir</a:t>
            </a:r>
            <a:r>
              <a:rPr lang="en-GB" sz="2600" dirty="0"/>
              <a:t> </a:t>
            </a:r>
            <a:r>
              <a:rPr lang="en-GB" sz="2600" dirty="0" err="1"/>
              <a:t>işe</a:t>
            </a:r>
            <a:r>
              <a:rPr lang="en-GB" sz="2600" dirty="0"/>
              <a:t> </a:t>
            </a:r>
            <a:r>
              <a:rPr lang="en-GB" sz="2600" dirty="0" err="1"/>
              <a:t>başlamadan</a:t>
            </a:r>
            <a:r>
              <a:rPr lang="en-GB" sz="2600" dirty="0"/>
              <a:t> </a:t>
            </a:r>
            <a:r>
              <a:rPr lang="en-GB" sz="2600" dirty="0" err="1"/>
              <a:t>önce</a:t>
            </a:r>
            <a:r>
              <a:rPr lang="en-GB" sz="2600" dirty="0"/>
              <a:t> </a:t>
            </a:r>
            <a:r>
              <a:rPr lang="en-GB" sz="2600" dirty="0" err="1"/>
              <a:t>müteşebbis</a:t>
            </a:r>
            <a:r>
              <a:rPr lang="en-GB" sz="2600" dirty="0"/>
              <a:t> </a:t>
            </a:r>
            <a:r>
              <a:rPr lang="en-GB" sz="2600" dirty="0" err="1"/>
              <a:t>hangi</a:t>
            </a:r>
            <a:r>
              <a:rPr lang="en-GB" sz="2600" dirty="0"/>
              <a:t> </a:t>
            </a:r>
            <a:r>
              <a:rPr lang="en-GB" sz="2600" dirty="0" err="1"/>
              <a:t>işlerin</a:t>
            </a:r>
            <a:r>
              <a:rPr lang="en-GB" sz="2600" dirty="0"/>
              <a:t> </a:t>
            </a:r>
            <a:r>
              <a:rPr lang="en-GB" sz="2600" dirty="0" err="1"/>
              <a:t>kârlı</a:t>
            </a:r>
            <a:r>
              <a:rPr lang="en-GB" sz="2600" dirty="0"/>
              <a:t> </a:t>
            </a:r>
            <a:r>
              <a:rPr lang="en-GB" sz="2600" dirty="0" err="1"/>
              <a:t>ve</a:t>
            </a:r>
            <a:r>
              <a:rPr lang="en-GB" sz="2600" dirty="0"/>
              <a:t> </a:t>
            </a:r>
            <a:r>
              <a:rPr lang="en-GB" sz="2600" dirty="0" err="1"/>
              <a:t>hangilerinin</a:t>
            </a:r>
            <a:r>
              <a:rPr lang="en-GB" sz="2600" dirty="0"/>
              <a:t> </a:t>
            </a:r>
            <a:r>
              <a:rPr lang="en-GB" sz="2600" dirty="0" err="1"/>
              <a:t>az</a:t>
            </a:r>
            <a:r>
              <a:rPr lang="en-GB" sz="2600" dirty="0"/>
              <a:t> </a:t>
            </a:r>
            <a:r>
              <a:rPr lang="en-GB" sz="2600" dirty="0" err="1"/>
              <a:t>kârlı</a:t>
            </a:r>
            <a:r>
              <a:rPr lang="en-GB" sz="2600" dirty="0"/>
              <a:t> </a:t>
            </a:r>
            <a:r>
              <a:rPr lang="en-GB" sz="2600" dirty="0" err="1"/>
              <a:t>olduğunu</a:t>
            </a:r>
            <a:r>
              <a:rPr lang="en-GB" sz="2600" dirty="0"/>
              <a:t> </a:t>
            </a:r>
            <a:r>
              <a:rPr lang="en-GB" sz="2600" dirty="0" err="1"/>
              <a:t>araştırmalı</a:t>
            </a:r>
            <a:r>
              <a:rPr lang="en-GB" sz="2600" dirty="0"/>
              <a:t>, </a:t>
            </a:r>
            <a:r>
              <a:rPr lang="en-GB" sz="2600" dirty="0" err="1"/>
              <a:t>bu</a:t>
            </a:r>
            <a:r>
              <a:rPr lang="en-GB" sz="2600" dirty="0"/>
              <a:t> </a:t>
            </a:r>
            <a:r>
              <a:rPr lang="en-GB" sz="2600" dirty="0" err="1"/>
              <a:t>hususta</a:t>
            </a:r>
            <a:r>
              <a:rPr lang="en-GB" sz="2600" dirty="0"/>
              <a:t> </a:t>
            </a:r>
            <a:r>
              <a:rPr lang="en-GB" sz="2600" dirty="0" err="1"/>
              <a:t>etkili</a:t>
            </a:r>
            <a:r>
              <a:rPr lang="en-GB" sz="2600" dirty="0"/>
              <a:t> </a:t>
            </a:r>
            <a:r>
              <a:rPr lang="en-GB" sz="2600" dirty="0" err="1"/>
              <a:t>olacak</a:t>
            </a:r>
            <a:r>
              <a:rPr lang="en-GB" sz="2600" dirty="0"/>
              <a:t> </a:t>
            </a:r>
            <a:r>
              <a:rPr lang="en-GB" sz="2600" dirty="0" err="1"/>
              <a:t>bütün</a:t>
            </a:r>
            <a:r>
              <a:rPr lang="en-GB" sz="2600" dirty="0"/>
              <a:t> </a:t>
            </a:r>
            <a:r>
              <a:rPr lang="en-GB" sz="2600" dirty="0" err="1"/>
              <a:t>değişkenleri</a:t>
            </a:r>
            <a:r>
              <a:rPr lang="en-GB" sz="2600" dirty="0"/>
              <a:t> </a:t>
            </a:r>
            <a:r>
              <a:rPr lang="en-GB" sz="2600" dirty="0" err="1"/>
              <a:t>gözden</a:t>
            </a:r>
            <a:r>
              <a:rPr lang="en-GB" sz="2600" dirty="0"/>
              <a:t> </a:t>
            </a:r>
            <a:r>
              <a:rPr lang="en-GB" sz="2600" dirty="0" err="1"/>
              <a:t>geçirmelidir</a:t>
            </a:r>
            <a:r>
              <a:rPr lang="en-GB" sz="2600" dirty="0"/>
              <a:t>.</a:t>
            </a:r>
          </a:p>
        </p:txBody>
      </p:sp>
      <p:sp>
        <p:nvSpPr>
          <p:cNvPr id="195587" name="Rectangle 5"/>
          <p:cNvSpPr>
            <a:spLocks noChangeArrowheads="1"/>
          </p:cNvSpPr>
          <p:nvPr/>
        </p:nvSpPr>
        <p:spPr bwMode="auto">
          <a:xfrm>
            <a:off x="3452794" y="642919"/>
            <a:ext cx="508184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1.İş </a:t>
            </a:r>
            <a:r>
              <a:rPr lang="en-GB" sz="3200" b="1" dirty="0" err="1">
                <a:solidFill>
                  <a:srgbClr val="FF0000"/>
                </a:solidFill>
              </a:rPr>
              <a:t>olanaklarının</a:t>
            </a:r>
            <a:r>
              <a:rPr lang="en-GB" sz="3200" b="1" dirty="0">
                <a:solidFill>
                  <a:srgbClr val="FF0000"/>
                </a:solidFill>
              </a:rPr>
              <a:t> </a:t>
            </a:r>
            <a:r>
              <a:rPr lang="en-GB" sz="3200" b="1" dirty="0" err="1">
                <a:solidFill>
                  <a:srgbClr val="FF0000"/>
                </a:solidFill>
              </a:rPr>
              <a:t>bulunması</a:t>
            </a:r>
            <a:r>
              <a:rPr lang="en-GB" sz="3200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1061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ext Box 4"/>
          <p:cNvSpPr txBox="1">
            <a:spLocks noChangeArrowheads="1"/>
          </p:cNvSpPr>
          <p:nvPr/>
        </p:nvSpPr>
        <p:spPr bwMode="auto">
          <a:xfrm>
            <a:off x="1919536" y="1484786"/>
            <a:ext cx="846274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tr-TR" sz="2400" dirty="0"/>
              <a:t>B</a:t>
            </a:r>
            <a:r>
              <a:rPr lang="en-GB" sz="2400" dirty="0" err="1"/>
              <a:t>aşarılı</a:t>
            </a:r>
            <a:r>
              <a:rPr lang="en-GB" sz="2400" dirty="0"/>
              <a:t> </a:t>
            </a:r>
            <a:r>
              <a:rPr lang="en-GB" sz="2400" dirty="0" err="1"/>
              <a:t>olmak</a:t>
            </a:r>
            <a:r>
              <a:rPr lang="en-GB" sz="2400" dirty="0"/>
              <a:t> </a:t>
            </a:r>
            <a:r>
              <a:rPr lang="en-GB" sz="2400" dirty="0" err="1"/>
              <a:t>için</a:t>
            </a:r>
            <a:r>
              <a:rPr lang="en-GB" sz="2400" dirty="0"/>
              <a:t> </a:t>
            </a:r>
            <a:r>
              <a:rPr lang="en-GB" sz="2400" dirty="0" err="1"/>
              <a:t>önemli</a:t>
            </a:r>
            <a:r>
              <a:rPr lang="en-GB" sz="2400" dirty="0"/>
              <a:t> </a:t>
            </a:r>
            <a:r>
              <a:rPr lang="en-GB" sz="2400" dirty="0" err="1"/>
              <a:t>bir</a:t>
            </a:r>
            <a:r>
              <a:rPr lang="tr-TR" sz="2400" dirty="0"/>
              <a:t> </a:t>
            </a:r>
            <a:r>
              <a:rPr lang="en-GB" sz="2400" dirty="0" err="1"/>
              <a:t>noktadır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buFont typeface="Arial" pitchFamily="34" charset="0"/>
              <a:buChar char="•"/>
            </a:pPr>
            <a:r>
              <a:rPr lang="en-GB" sz="2400" dirty="0" err="1"/>
              <a:t>Sözgelişi</a:t>
            </a:r>
            <a:r>
              <a:rPr lang="en-GB" sz="2400" dirty="0"/>
              <a:t>, </a:t>
            </a:r>
            <a:r>
              <a:rPr lang="en-GB" sz="2400" dirty="0" err="1"/>
              <a:t>fiyatların</a:t>
            </a:r>
            <a:r>
              <a:rPr lang="en-GB" sz="2400" dirty="0"/>
              <a:t> </a:t>
            </a:r>
            <a:r>
              <a:rPr lang="en-GB" sz="2400" dirty="0" err="1"/>
              <a:t>gerileme</a:t>
            </a:r>
            <a:r>
              <a:rPr lang="en-GB" sz="2400" dirty="0"/>
              <a:t> </a:t>
            </a:r>
            <a:r>
              <a:rPr lang="en-GB" sz="2400" dirty="0" err="1"/>
              <a:t>süresinin</a:t>
            </a:r>
            <a:r>
              <a:rPr lang="en-GB" sz="2400" dirty="0"/>
              <a:t> </a:t>
            </a:r>
            <a:r>
              <a:rPr lang="en-GB" sz="2400" dirty="0" err="1"/>
              <a:t>sonunda</a:t>
            </a:r>
            <a:r>
              <a:rPr lang="en-GB" sz="2400" dirty="0"/>
              <a:t> </a:t>
            </a:r>
            <a:r>
              <a:rPr lang="en-GB" sz="2400" dirty="0" err="1"/>
              <a:t>işe</a:t>
            </a:r>
            <a:r>
              <a:rPr lang="en-GB" sz="2400" dirty="0"/>
              <a:t> </a:t>
            </a:r>
            <a:r>
              <a:rPr lang="en-GB" sz="2400" dirty="0" err="1"/>
              <a:t>atılmanın</a:t>
            </a:r>
            <a:r>
              <a:rPr lang="en-GB" sz="2400" dirty="0"/>
              <a:t> </a:t>
            </a: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çok</a:t>
            </a:r>
            <a:r>
              <a:rPr lang="en-GB" sz="2400" dirty="0"/>
              <a:t> </a:t>
            </a:r>
            <a:r>
              <a:rPr lang="en-GB" sz="2400" dirty="0" err="1"/>
              <a:t>üstünlükleri</a:t>
            </a:r>
            <a:r>
              <a:rPr lang="en-GB" sz="2400" dirty="0"/>
              <a:t> </a:t>
            </a:r>
            <a:r>
              <a:rPr lang="en-GB" sz="2400" dirty="0" err="1"/>
              <a:t>vardır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buFont typeface="Arial" pitchFamily="34" charset="0"/>
              <a:buChar char="•"/>
            </a:pPr>
            <a:r>
              <a:rPr lang="en-GB" sz="2400" dirty="0" err="1"/>
              <a:t>Fiyatların</a:t>
            </a:r>
            <a:r>
              <a:rPr lang="en-GB" sz="2400" dirty="0"/>
              <a:t> </a:t>
            </a:r>
            <a:r>
              <a:rPr lang="en-GB" sz="2400" dirty="0" err="1"/>
              <a:t>düşmesi</a:t>
            </a:r>
            <a:r>
              <a:rPr lang="en-GB" sz="2400" dirty="0"/>
              <a:t> </a:t>
            </a:r>
            <a:r>
              <a:rPr lang="en-GB" sz="2400" dirty="0" err="1"/>
              <a:t>nedeniyle</a:t>
            </a:r>
            <a:r>
              <a:rPr lang="en-GB" sz="2400" dirty="0"/>
              <a:t> </a:t>
            </a:r>
            <a:r>
              <a:rPr lang="en-GB" sz="2400" dirty="0" err="1"/>
              <a:t>bazı</a:t>
            </a:r>
            <a:r>
              <a:rPr lang="en-GB" sz="2400" dirty="0"/>
              <a:t> </a:t>
            </a:r>
            <a:r>
              <a:rPr lang="en-GB" sz="2400" dirty="0" err="1"/>
              <a:t>işletmeler</a:t>
            </a:r>
            <a:r>
              <a:rPr lang="en-GB" sz="2400" dirty="0"/>
              <a:t> </a:t>
            </a:r>
            <a:r>
              <a:rPr lang="en-GB" sz="2400" dirty="0" err="1"/>
              <a:t>iflâs</a:t>
            </a:r>
            <a:r>
              <a:rPr lang="en-GB" sz="2400" dirty="0"/>
              <a:t> </a:t>
            </a:r>
            <a:r>
              <a:rPr lang="en-GB" sz="2400" dirty="0" err="1"/>
              <a:t>ederler</a:t>
            </a:r>
            <a:r>
              <a:rPr lang="en-GB" sz="2400" dirty="0"/>
              <a:t> </a:t>
            </a:r>
            <a:r>
              <a:rPr lang="en-GB" sz="2400" dirty="0" err="1"/>
              <a:t>veya</a:t>
            </a:r>
            <a:r>
              <a:rPr lang="en-GB" sz="2400" dirty="0"/>
              <a:t> </a:t>
            </a:r>
            <a:r>
              <a:rPr lang="en-GB" sz="2400" dirty="0" err="1"/>
              <a:t>yaptıkları</a:t>
            </a:r>
            <a:r>
              <a:rPr lang="en-GB" sz="2400" dirty="0"/>
              <a:t> </a:t>
            </a:r>
            <a:r>
              <a:rPr lang="en-GB" sz="2400" dirty="0" err="1"/>
              <a:t>işi</a:t>
            </a:r>
            <a:r>
              <a:rPr lang="en-GB" sz="2400" dirty="0"/>
              <a:t> </a:t>
            </a:r>
            <a:r>
              <a:rPr lang="en-GB" sz="2400" dirty="0" err="1"/>
              <a:t>bırakırlar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buFont typeface="Arial" pitchFamily="34" charset="0"/>
              <a:buChar char="•"/>
            </a:pPr>
            <a:r>
              <a:rPr lang="en-GB" sz="2400" dirty="0" err="1"/>
              <a:t>Böyle</a:t>
            </a:r>
            <a:r>
              <a:rPr lang="en-GB" sz="2400" dirty="0"/>
              <a:t> </a:t>
            </a: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dönemin</a:t>
            </a:r>
            <a:r>
              <a:rPr lang="en-GB" sz="2400" dirty="0"/>
              <a:t> </a:t>
            </a:r>
            <a:r>
              <a:rPr lang="en-GB" sz="2400" dirty="0" err="1"/>
              <a:t>sonunda</a:t>
            </a:r>
            <a:r>
              <a:rPr lang="en-GB" sz="2400" dirty="0"/>
              <a:t> </a:t>
            </a:r>
            <a:r>
              <a:rPr lang="en-GB" sz="2400" dirty="0" err="1"/>
              <a:t>rekabet</a:t>
            </a:r>
            <a:r>
              <a:rPr lang="en-GB" sz="2400" dirty="0"/>
              <a:t> </a:t>
            </a:r>
            <a:r>
              <a:rPr lang="en-GB" sz="2400" dirty="0" err="1"/>
              <a:t>edecek</a:t>
            </a:r>
            <a:r>
              <a:rPr lang="en-GB" sz="2400" dirty="0"/>
              <a:t> firma </a:t>
            </a:r>
            <a:r>
              <a:rPr lang="en-GB" sz="2400" dirty="0" err="1"/>
              <a:t>sayısı</a:t>
            </a:r>
            <a:r>
              <a:rPr lang="en-GB" sz="2400" dirty="0"/>
              <a:t> </a:t>
            </a:r>
            <a:r>
              <a:rPr lang="en-GB" sz="2400" dirty="0" err="1"/>
              <a:t>azalır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buFont typeface="Arial" pitchFamily="34" charset="0"/>
              <a:buChar char="•"/>
            </a:pPr>
            <a:r>
              <a:rPr lang="en-GB" sz="2400" dirty="0" err="1"/>
              <a:t>Fiyatlar</a:t>
            </a:r>
            <a:r>
              <a:rPr lang="en-GB" sz="2400" dirty="0"/>
              <a:t> </a:t>
            </a:r>
            <a:r>
              <a:rPr lang="en-GB" sz="2400" dirty="0"/>
              <a:t>en </a:t>
            </a:r>
            <a:r>
              <a:rPr lang="en-GB" sz="2400" dirty="0" err="1"/>
              <a:t>düşük</a:t>
            </a:r>
            <a:r>
              <a:rPr lang="en-GB" sz="2400" dirty="0"/>
              <a:t> </a:t>
            </a:r>
            <a:r>
              <a:rPr lang="en-GB" sz="2400" dirty="0" err="1"/>
              <a:t>düzeye</a:t>
            </a:r>
            <a:r>
              <a:rPr lang="en-GB" sz="2400" dirty="0"/>
              <a:t> </a:t>
            </a:r>
            <a:r>
              <a:rPr lang="en-GB" sz="2400" dirty="0" err="1"/>
              <a:t>ulaştıktan</a:t>
            </a:r>
            <a:r>
              <a:rPr lang="en-GB" sz="2400" dirty="0"/>
              <a:t> </a:t>
            </a:r>
            <a:r>
              <a:rPr lang="en-GB" sz="2400" dirty="0" err="1"/>
              <a:t>sonra</a:t>
            </a:r>
            <a:r>
              <a:rPr lang="en-GB" sz="2400" dirty="0"/>
              <a:t>, </a:t>
            </a:r>
            <a:r>
              <a:rPr lang="en-GB" sz="2400" dirty="0" err="1"/>
              <a:t>tekrar</a:t>
            </a:r>
            <a:r>
              <a:rPr lang="en-GB" sz="2400" dirty="0"/>
              <a:t> </a:t>
            </a:r>
            <a:r>
              <a:rPr lang="en-GB" sz="2400" dirty="0" err="1"/>
              <a:t>yükselmeye</a:t>
            </a:r>
            <a:r>
              <a:rPr lang="en-GB" sz="2400" dirty="0"/>
              <a:t> </a:t>
            </a:r>
            <a:r>
              <a:rPr lang="en-GB" sz="2400" dirty="0" err="1"/>
              <a:t>başlar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çeşitli</a:t>
            </a:r>
            <a:r>
              <a:rPr lang="en-GB" sz="2400" dirty="0"/>
              <a:t> </a:t>
            </a:r>
            <a:r>
              <a:rPr lang="en-GB" sz="2400" dirty="0" err="1"/>
              <a:t>mallara</a:t>
            </a:r>
            <a:r>
              <a:rPr lang="en-GB" sz="2400" dirty="0"/>
              <a:t> </a:t>
            </a:r>
            <a:r>
              <a:rPr lang="en-GB" sz="2400" dirty="0" err="1"/>
              <a:t>talep</a:t>
            </a:r>
            <a:r>
              <a:rPr lang="en-GB" sz="2400" dirty="0"/>
              <a:t> </a:t>
            </a:r>
            <a:r>
              <a:rPr lang="en-GB" sz="2400" dirty="0" err="1"/>
              <a:t>artar</a:t>
            </a:r>
            <a:r>
              <a:rPr lang="en-GB" sz="2400" dirty="0"/>
              <a:t>. </a:t>
            </a:r>
            <a:endParaRPr lang="tr-TR" sz="2400" dirty="0"/>
          </a:p>
          <a:p>
            <a:pPr algn="just">
              <a:buFont typeface="Arial" pitchFamily="34" charset="0"/>
              <a:buChar char="•"/>
            </a:pPr>
            <a:r>
              <a:rPr lang="en-GB" sz="2400" dirty="0" err="1"/>
              <a:t>Fiyatların</a:t>
            </a:r>
            <a:r>
              <a:rPr lang="en-GB" sz="2400" dirty="0"/>
              <a:t> </a:t>
            </a:r>
            <a:r>
              <a:rPr lang="en-GB" sz="2400" dirty="0" err="1"/>
              <a:t>gerilediği</a:t>
            </a:r>
            <a:r>
              <a:rPr lang="en-GB" sz="2400" dirty="0"/>
              <a:t> </a:t>
            </a:r>
            <a:r>
              <a:rPr lang="en-GB" sz="2400" dirty="0" err="1"/>
              <a:t>ve</a:t>
            </a:r>
            <a:r>
              <a:rPr lang="en-GB" sz="2400" dirty="0"/>
              <a:t> </a:t>
            </a:r>
            <a:r>
              <a:rPr lang="en-GB" sz="2400" dirty="0" err="1"/>
              <a:t>işsizliğin</a:t>
            </a:r>
            <a:r>
              <a:rPr lang="en-GB" sz="2400" dirty="0"/>
              <a:t> </a:t>
            </a:r>
            <a:r>
              <a:rPr lang="en-GB" sz="2400" dirty="0" err="1"/>
              <a:t>çoğaldığı</a:t>
            </a:r>
            <a:r>
              <a:rPr lang="en-GB" sz="2400" dirty="0"/>
              <a:t> </a:t>
            </a:r>
            <a:r>
              <a:rPr lang="en-GB" sz="2400" dirty="0" err="1"/>
              <a:t>dönemlerde</a:t>
            </a:r>
            <a:r>
              <a:rPr lang="en-GB" sz="2400" dirty="0"/>
              <a:t> </a:t>
            </a:r>
            <a:r>
              <a:rPr lang="en-GB" sz="2400" dirty="0" err="1"/>
              <a:t>yeni</a:t>
            </a:r>
            <a:r>
              <a:rPr lang="en-GB" sz="2400" dirty="0"/>
              <a:t> </a:t>
            </a:r>
            <a:r>
              <a:rPr lang="en-GB" sz="2400" dirty="0" err="1"/>
              <a:t>bir</a:t>
            </a:r>
            <a:r>
              <a:rPr lang="en-GB" sz="2400" dirty="0"/>
              <a:t> </a:t>
            </a:r>
            <a:r>
              <a:rPr lang="en-GB" sz="2400" dirty="0" err="1"/>
              <a:t>işyeri</a:t>
            </a:r>
            <a:r>
              <a:rPr lang="en-GB" sz="2400" dirty="0"/>
              <a:t> </a:t>
            </a:r>
            <a:r>
              <a:rPr lang="en-GB" sz="2400" dirty="0" err="1"/>
              <a:t>açmada</a:t>
            </a:r>
            <a:r>
              <a:rPr lang="en-GB" sz="2400" dirty="0"/>
              <a:t> </a:t>
            </a:r>
            <a:r>
              <a:rPr lang="en-GB" sz="2400" dirty="0" err="1"/>
              <a:t>çok</a:t>
            </a:r>
            <a:r>
              <a:rPr lang="en-GB" sz="2400" dirty="0"/>
              <a:t> </a:t>
            </a:r>
            <a:r>
              <a:rPr lang="en-GB" sz="2400" dirty="0" err="1"/>
              <a:t>dikkatli</a:t>
            </a:r>
            <a:r>
              <a:rPr lang="en-GB" sz="2400" dirty="0"/>
              <a:t> </a:t>
            </a:r>
            <a:r>
              <a:rPr lang="en-GB" sz="2400" dirty="0" err="1"/>
              <a:t>olmalıdır</a:t>
            </a:r>
            <a:r>
              <a:rPr lang="en-GB" sz="2400" dirty="0"/>
              <a:t>.</a:t>
            </a:r>
            <a:endParaRPr lang="tr-TR" sz="2400" dirty="0"/>
          </a:p>
          <a:p>
            <a:pPr algn="just">
              <a:buFont typeface="Arial" pitchFamily="34" charset="0"/>
              <a:buChar char="•"/>
            </a:pPr>
            <a:r>
              <a:rPr lang="tr-TR" sz="2400" dirty="0"/>
              <a:t>İ</a:t>
            </a:r>
            <a:r>
              <a:rPr lang="en-GB" sz="2400" dirty="0" err="1"/>
              <a:t>şe</a:t>
            </a:r>
            <a:r>
              <a:rPr lang="en-GB" sz="2400" dirty="0"/>
              <a:t> </a:t>
            </a:r>
            <a:r>
              <a:rPr lang="en-GB" sz="2400" dirty="0" err="1"/>
              <a:t>girişmeden</a:t>
            </a:r>
            <a:r>
              <a:rPr lang="en-GB" sz="2400" dirty="0"/>
              <a:t> </a:t>
            </a:r>
            <a:r>
              <a:rPr lang="en-GB" sz="2400" dirty="0" err="1"/>
              <a:t>önce</a:t>
            </a:r>
            <a:r>
              <a:rPr lang="en-GB" sz="2400" dirty="0"/>
              <a:t> </a:t>
            </a:r>
            <a:r>
              <a:rPr lang="en-GB" sz="2400" dirty="0" err="1"/>
              <a:t>genel</a:t>
            </a:r>
            <a:r>
              <a:rPr lang="en-GB" sz="2400" dirty="0"/>
              <a:t> </a:t>
            </a:r>
            <a:r>
              <a:rPr lang="en-GB" sz="2400" dirty="0" err="1"/>
              <a:t>iktisadi</a:t>
            </a:r>
            <a:r>
              <a:rPr lang="en-GB" sz="2400" dirty="0"/>
              <a:t> </a:t>
            </a:r>
            <a:r>
              <a:rPr lang="en-GB" sz="2400" dirty="0" err="1"/>
              <a:t>durumu</a:t>
            </a:r>
            <a:r>
              <a:rPr lang="en-GB" sz="2400" dirty="0"/>
              <a:t> </a:t>
            </a:r>
            <a:r>
              <a:rPr lang="en-GB" sz="2400" dirty="0" err="1"/>
              <a:t>göz</a:t>
            </a:r>
            <a:r>
              <a:rPr lang="en-GB" sz="2400" dirty="0"/>
              <a:t> </a:t>
            </a:r>
            <a:r>
              <a:rPr lang="tr-TR" sz="2400" dirty="0"/>
              <a:t>ö</a:t>
            </a:r>
            <a:r>
              <a:rPr lang="en-GB" sz="2400" dirty="0" err="1"/>
              <a:t>nünde</a:t>
            </a:r>
            <a:r>
              <a:rPr lang="en-GB" sz="2400" dirty="0"/>
              <a:t> </a:t>
            </a:r>
            <a:r>
              <a:rPr lang="en-GB" sz="2400" dirty="0" err="1"/>
              <a:t>tutmak</a:t>
            </a:r>
            <a:r>
              <a:rPr lang="en-GB" sz="2400" dirty="0"/>
              <a:t> </a:t>
            </a:r>
            <a:r>
              <a:rPr lang="en-GB" sz="2400" dirty="0" err="1"/>
              <a:t>gerekir</a:t>
            </a:r>
            <a:r>
              <a:rPr lang="en-GB" sz="2400" dirty="0"/>
              <a:t>.</a:t>
            </a:r>
          </a:p>
        </p:txBody>
      </p:sp>
      <p:sp>
        <p:nvSpPr>
          <p:cNvPr id="196611" name="Rectangle 5"/>
          <p:cNvSpPr>
            <a:spLocks noChangeArrowheads="1"/>
          </p:cNvSpPr>
          <p:nvPr/>
        </p:nvSpPr>
        <p:spPr bwMode="auto">
          <a:xfrm>
            <a:off x="2666977" y="571480"/>
            <a:ext cx="685630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2.İşe </a:t>
            </a:r>
            <a:r>
              <a:rPr lang="en-GB" sz="2800" b="1" dirty="0" err="1">
                <a:solidFill>
                  <a:srgbClr val="FF0000"/>
                </a:solidFill>
              </a:rPr>
              <a:t>başlamak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için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uygun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zamanın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seçilmesi</a:t>
            </a:r>
            <a:r>
              <a:rPr lang="en-GB" sz="2800" b="1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90411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1049</Words>
  <Application>Microsoft Office PowerPoint</Application>
  <PresentationFormat>Geniş ekran</PresentationFormat>
  <Paragraphs>101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Arzu Gökdai</dc:creator>
  <cp:lastModifiedBy>Arzu Gökdai</cp:lastModifiedBy>
  <cp:revision>1</cp:revision>
  <dcterms:created xsi:type="dcterms:W3CDTF">2017-11-03T11:11:05Z</dcterms:created>
  <dcterms:modified xsi:type="dcterms:W3CDTF">2017-11-03T11:11:20Z</dcterms:modified>
</cp:coreProperties>
</file>