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21"/>
  </p:normalViewPr>
  <p:slideViewPr>
    <p:cSldViewPr snapToGrid="0" snapToObjects="1">
      <p:cViewPr varScale="1">
        <p:scale>
          <a:sx n="97" d="100"/>
          <a:sy n="97" d="100"/>
        </p:scale>
        <p:origin x="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2DB5-FA94-A04D-8F9D-9C22275C7EC3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02B2-ABF1-EC48-9E8B-5264DC4BD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7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2DB5-FA94-A04D-8F9D-9C22275C7EC3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02B2-ABF1-EC48-9E8B-5264DC4BD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2DB5-FA94-A04D-8F9D-9C22275C7EC3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02B2-ABF1-EC48-9E8B-5264DC4BD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88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E582B-3755-DE4F-8BA4-10415D5F74E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6642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2DB5-FA94-A04D-8F9D-9C22275C7EC3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02B2-ABF1-EC48-9E8B-5264DC4BD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8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2DB5-FA94-A04D-8F9D-9C22275C7EC3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02B2-ABF1-EC48-9E8B-5264DC4BD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7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2DB5-FA94-A04D-8F9D-9C22275C7EC3}" type="datetimeFigureOut">
              <a:rPr lang="en-US" smtClean="0"/>
              <a:t>8/5/17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02B2-ABF1-EC48-9E8B-5264DC4BD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0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2DB5-FA94-A04D-8F9D-9C22275C7EC3}" type="datetimeFigureOut">
              <a:rPr lang="en-US" smtClean="0"/>
              <a:t>8/5/17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02B2-ABF1-EC48-9E8B-5264DC4BD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2DB5-FA94-A04D-8F9D-9C22275C7EC3}" type="datetimeFigureOut">
              <a:rPr lang="en-US" smtClean="0"/>
              <a:t>8/5/17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02B2-ABF1-EC48-9E8B-5264DC4BD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2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2DB5-FA94-A04D-8F9D-9C22275C7EC3}" type="datetimeFigureOut">
              <a:rPr lang="en-US" smtClean="0"/>
              <a:t>8/5/17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02B2-ABF1-EC48-9E8B-5264DC4BD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8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2DB5-FA94-A04D-8F9D-9C22275C7EC3}" type="datetimeFigureOut">
              <a:rPr lang="en-US" smtClean="0"/>
              <a:t>8/5/17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02B2-ABF1-EC48-9E8B-5264DC4BD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1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2DB5-FA94-A04D-8F9D-9C22275C7EC3}" type="datetimeFigureOut">
              <a:rPr lang="en-US" smtClean="0"/>
              <a:t>8/5/17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02B2-ABF1-EC48-9E8B-5264DC4BD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6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12DB5-FA94-A04D-8F9D-9C22275C7EC3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02B2-ABF1-EC48-9E8B-5264DC4BD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Çocuklarda</a:t>
            </a:r>
            <a:r>
              <a:rPr lang="en-US" dirty="0" smtClean="0"/>
              <a:t> </a:t>
            </a:r>
            <a:r>
              <a:rPr lang="en-US" smtClean="0"/>
              <a:t>İnvajinasyon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07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3750" y="260351"/>
            <a:ext cx="8280400" cy="3095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tr-TR" altLang="x-none" sz="2000"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x-none" sz="2000"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x-none" sz="2400">
                <a:ea typeface="Times New Roman" charset="0"/>
                <a:cs typeface="Times New Roman" charset="0"/>
              </a:rPr>
              <a:t>Obstrüksiyon bölgesine kadar ilerleyen opak maddenin veya havanın, kolon içindeki ileumun etrafını sararak oluşturduğu </a:t>
            </a:r>
            <a:r>
              <a:rPr lang="tr-TR" altLang="x-none" sz="2400"/>
              <a:t> </a:t>
            </a:r>
            <a:r>
              <a:rPr lang="tr-TR" altLang="x-none" sz="2000">
                <a:ea typeface="Times New Roman" charset="0"/>
                <a:cs typeface="Times New Roman" charset="0"/>
              </a:rPr>
              <a:t>hilal şekli, invajinasyon için patognomoniktir.</a:t>
            </a:r>
            <a:endParaRPr lang="en-US" altLang="x-none" sz="2000"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tr-TR" altLang="x-none" sz="2400"/>
          </a:p>
        </p:txBody>
      </p:sp>
      <p:pic>
        <p:nvPicPr>
          <p:cNvPr id="34819" name="Picture 5" descr="invajinasyon ş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2636839"/>
            <a:ext cx="41370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7" descr="http://t0.gstatic.com/images?q=tbn:ANd9GcQW8q4LVuI3FfopCtPJUW3__26J2xqNbXPV6T-8QPvlt6YARw24h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2492375"/>
            <a:ext cx="3455987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4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eds05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3213101"/>
            <a:ext cx="34163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3 Resim" descr="invajinasyon hav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3141664"/>
            <a:ext cx="26193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invajinasyon şe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333376"/>
            <a:ext cx="26384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5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1 Resim" descr="2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811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7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tr-TR" altLang="x-none">
                <a:ea typeface="Times New Roman" charset="0"/>
                <a:cs typeface="Times New Roman" charset="0"/>
              </a:rPr>
              <a:t>Sürükleyici noktalı invajinasyon</a:t>
            </a:r>
            <a:endParaRPr lang="en-US" altLang="x-none">
              <a:ea typeface="Times New Roman" charset="0"/>
              <a:cs typeface="Times New Roman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tr-TR" altLang="x-none">
                <a:ea typeface="Times New Roman" charset="0"/>
                <a:cs typeface="Times New Roman" charset="0"/>
              </a:rPr>
              <a:t>Bu ikinci tip invajinasyon herhangi bir yaşta ortaya çıkabilir. </a:t>
            </a:r>
            <a:endParaRPr lang="tr-TR" altLang="x-none"/>
          </a:p>
          <a:p>
            <a:pPr algn="just" eaLnBrk="1" hangingPunct="1">
              <a:buFontTx/>
              <a:buNone/>
            </a:pPr>
            <a:endParaRPr lang="tr-TR" altLang="x-none"/>
          </a:p>
          <a:p>
            <a:pPr algn="just" eaLnBrk="1" hangingPunct="1"/>
            <a:r>
              <a:rPr lang="tr-TR" altLang="x-none">
                <a:ea typeface="Times New Roman" charset="0"/>
                <a:cs typeface="Times New Roman" charset="0"/>
              </a:rPr>
              <a:t>Sebebi, peristaltik hareketlerin düzenini bozan ve barsak tarafından gıda olarak algılanan, barsak duvarında yerleşmiş herhangi bir kitledir. 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699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>Sürükleyici nokta</a:t>
            </a:r>
            <a:endParaRPr lang="en-US" dirty="0" smtClean="0">
              <a:solidFill>
                <a:schemeClr val="tx2">
                  <a:satMod val="20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752600"/>
            <a:ext cx="77724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endParaRPr lang="tr-TR" altLang="x-none"/>
          </a:p>
          <a:p>
            <a:pPr lvl="1" algn="just" eaLnBrk="1" hangingPunct="1">
              <a:lnSpc>
                <a:spcPct val="90000"/>
              </a:lnSpc>
            </a:pPr>
            <a:r>
              <a:rPr lang="tr-TR" altLang="x-none">
                <a:ea typeface="Times New Roman" charset="0"/>
                <a:cs typeface="Times New Roman" charset="0"/>
              </a:rPr>
              <a:t>Meckel divertikülü, </a:t>
            </a:r>
            <a:endParaRPr lang="tr-TR" altLang="x-none"/>
          </a:p>
          <a:p>
            <a:pPr lvl="1" algn="just" eaLnBrk="1" hangingPunct="1">
              <a:lnSpc>
                <a:spcPct val="90000"/>
              </a:lnSpc>
            </a:pPr>
            <a:r>
              <a:rPr lang="tr-TR" altLang="x-none">
                <a:ea typeface="Times New Roman" charset="0"/>
                <a:cs typeface="Times New Roman" charset="0"/>
              </a:rPr>
              <a:t>intestinal lenfoma, </a:t>
            </a:r>
            <a:endParaRPr lang="tr-TR" altLang="x-none"/>
          </a:p>
          <a:p>
            <a:pPr lvl="1" algn="just" eaLnBrk="1" hangingPunct="1">
              <a:lnSpc>
                <a:spcPct val="90000"/>
              </a:lnSpc>
            </a:pPr>
            <a:r>
              <a:rPr lang="tr-TR" altLang="x-none">
                <a:ea typeface="Times New Roman" charset="0"/>
                <a:cs typeface="Times New Roman" charset="0"/>
              </a:rPr>
              <a:t>polip, </a:t>
            </a:r>
            <a:endParaRPr lang="tr-TR" altLang="x-none"/>
          </a:p>
          <a:p>
            <a:pPr lvl="1" algn="just" eaLnBrk="1" hangingPunct="1">
              <a:lnSpc>
                <a:spcPct val="90000"/>
              </a:lnSpc>
            </a:pPr>
            <a:r>
              <a:rPr lang="tr-TR" altLang="x-none">
                <a:ea typeface="Times New Roman" charset="0"/>
                <a:cs typeface="Times New Roman" charset="0"/>
              </a:rPr>
              <a:t>Henoch-Schönlein purpurasındaki </a:t>
            </a:r>
            <a:endParaRPr lang="tr-TR" altLang="x-none"/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tr-TR" altLang="x-none">
                <a:ea typeface="Times New Roman" charset="0"/>
                <a:cs typeface="Times New Roman" charset="0"/>
              </a:rPr>
              <a:t>barsak duvarı hematomu, </a:t>
            </a:r>
            <a:endParaRPr lang="tr-TR" altLang="x-none"/>
          </a:p>
          <a:p>
            <a:pPr lvl="1" algn="just" eaLnBrk="1" hangingPunct="1">
              <a:lnSpc>
                <a:spcPct val="90000"/>
              </a:lnSpc>
            </a:pPr>
            <a:r>
              <a:rPr lang="tr-TR" altLang="x-none">
                <a:ea typeface="Times New Roman" charset="0"/>
                <a:cs typeface="Times New Roman" charset="0"/>
              </a:rPr>
              <a:t>dublikasyonlar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tr-TR" altLang="x-none">
                <a:ea typeface="Times New Roman" charset="0"/>
                <a:cs typeface="Times New Roman" charset="0"/>
              </a:rPr>
              <a:t>hemanjiyomlar olabilir. </a:t>
            </a:r>
            <a:endParaRPr lang="tr-TR" altLang="x-none"/>
          </a:p>
          <a:p>
            <a:pPr eaLnBrk="1" hangingPunct="1">
              <a:lnSpc>
                <a:spcPct val="90000"/>
              </a:lnSpc>
            </a:pP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887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C250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76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2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Tedavi</a:t>
            </a: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algn="just" eaLnBrk="1" hangingPunct="1"/>
            <a:r>
              <a:rPr lang="tr-TR" altLang="x-none">
                <a:ea typeface="Times New Roman" charset="0"/>
                <a:cs typeface="Times New Roman" charset="0"/>
              </a:rPr>
              <a:t>Klinik bulguları ve tanı yöntemi idiopatik invajinasyonda olduğu gibidir</a:t>
            </a:r>
            <a:endParaRPr lang="tr-TR" altLang="x-none"/>
          </a:p>
          <a:p>
            <a:pPr lvl="1" algn="just" eaLnBrk="1" hangingPunct="1"/>
            <a:r>
              <a:rPr lang="tr-TR" altLang="x-none">
                <a:ea typeface="Times New Roman" charset="0"/>
                <a:cs typeface="Times New Roman" charset="0"/>
              </a:rPr>
              <a:t>Tedavide invajinasyonun düzeltilmesi ile birlikte kitleninde ortadan kaldırılması gereklidir. </a:t>
            </a:r>
            <a:endParaRPr lang="tr-TR" altLang="x-none"/>
          </a:p>
          <a:p>
            <a:pPr lvl="1" algn="just" eaLnBrk="1" hangingPunct="1"/>
            <a:r>
              <a:rPr lang="tr-TR" altLang="x-none">
                <a:ea typeface="Times New Roman" charset="0"/>
                <a:cs typeface="Times New Roman" charset="0"/>
              </a:rPr>
              <a:t>Özellikle intestinal lenfomaların gözden kaçırılmaması çok önemlidir. </a:t>
            </a:r>
          </a:p>
          <a:p>
            <a:pPr lvl="1" algn="just" eaLnBrk="1" hangingPunct="1"/>
            <a:r>
              <a:rPr lang="tr-TR" altLang="x-none">
                <a:ea typeface="Times New Roman" charset="0"/>
                <a:cs typeface="Times New Roman" charset="0"/>
              </a:rPr>
              <a:t>Tekrarlayan invajinasyonlarda ve 2 yaşından büyük çocuklarda  laparoskopi  önerilir</a:t>
            </a:r>
            <a:endParaRPr lang="en-US" altLang="x-none">
              <a:ea typeface="Times New Roman" charset="0"/>
              <a:cs typeface="Times New Roman" charset="0"/>
            </a:endParaRPr>
          </a:p>
          <a:p>
            <a:pPr algn="just" eaLnBrk="1" hangingPunct="1"/>
            <a:r>
              <a:rPr lang="tr-TR" altLang="x-none">
                <a:ea typeface="Times New Roman" charset="0"/>
                <a:cs typeface="Times New Roman" charset="0"/>
              </a:rPr>
              <a:t> </a:t>
            </a:r>
            <a:endParaRPr lang="en-US" altLang="x-none">
              <a:ea typeface="Times New Roman" charset="0"/>
              <a:cs typeface="Times New Roman" charset="0"/>
            </a:endParaRPr>
          </a:p>
          <a:p>
            <a:pPr eaLnBrk="1" hangingPunct="1"/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7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20713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600" dirty="0" err="1">
                <a:solidFill>
                  <a:schemeClr val="tx2">
                    <a:satMod val="200000"/>
                  </a:schemeClr>
                </a:solidFill>
              </a:rPr>
              <a:t>İnvajinasyon</a:t>
            </a:r>
            <a:r>
              <a:rPr lang="tr-TR" sz="3600" dirty="0">
                <a:solidFill>
                  <a:schemeClr val="tx2">
                    <a:satMod val="200000"/>
                  </a:schemeClr>
                </a:solidFill>
              </a:rPr>
              <a:t> </a:t>
            </a:r>
            <a:br>
              <a:rPr lang="tr-TR" sz="3600" dirty="0">
                <a:solidFill>
                  <a:schemeClr val="tx2">
                    <a:satMod val="200000"/>
                  </a:schemeClr>
                </a:solidFill>
              </a:rPr>
            </a:br>
            <a:endParaRPr lang="en-US" sz="36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6" y="1484313"/>
            <a:ext cx="4462463" cy="48244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endParaRPr lang="tr-TR" altLang="x-none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x-none" sz="2400">
                <a:ea typeface="Times New Roman" charset="0"/>
                <a:cs typeface="Times New Roman" charset="0"/>
              </a:rPr>
              <a:t>Bir barsak lupunun eldiven parmağı veya teleskop şeklinde diğerinin içine girmesidir</a:t>
            </a:r>
          </a:p>
          <a:p>
            <a:pPr eaLnBrk="1" hangingPunct="1">
              <a:lnSpc>
                <a:spcPct val="90000"/>
              </a:lnSpc>
            </a:pPr>
            <a:endParaRPr lang="tr-TR" altLang="x-none" sz="2400"/>
          </a:p>
          <a:p>
            <a:pPr eaLnBrk="1" hangingPunct="1">
              <a:lnSpc>
                <a:spcPct val="90000"/>
              </a:lnSpc>
            </a:pPr>
            <a:r>
              <a:rPr lang="tr-TR" altLang="x-none" sz="2400">
                <a:ea typeface="Times New Roman" charset="0"/>
                <a:cs typeface="Times New Roman" charset="0"/>
              </a:rPr>
              <a:t>Oluşum şekline göre 3 tipe ayrılabilir: </a:t>
            </a:r>
            <a:endParaRPr lang="tr-TR" altLang="x-none" sz="2400"/>
          </a:p>
          <a:p>
            <a:pPr lvl="1" eaLnBrk="1" hangingPunct="1">
              <a:lnSpc>
                <a:spcPct val="90000"/>
              </a:lnSpc>
            </a:pPr>
            <a:r>
              <a:rPr lang="tr-TR" altLang="x-none" sz="2000"/>
              <a:t>İdiopatik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x-none" sz="2000"/>
              <a:t>Sürükleyici noktalı invajinasyon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x-none" sz="2000"/>
              <a:t>Postoperatif invajinasyon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x-none"/>
          </a:p>
          <a:p>
            <a:pPr eaLnBrk="1" hangingPunct="1">
              <a:lnSpc>
                <a:spcPct val="90000"/>
              </a:lnSpc>
            </a:pPr>
            <a:endParaRPr lang="en-US" altLang="x-none"/>
          </a:p>
        </p:txBody>
      </p:sp>
      <p:pic>
        <p:nvPicPr>
          <p:cNvPr id="26628" name="Picture 2" descr="P4280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463" y="3357563"/>
            <a:ext cx="3810000" cy="3040062"/>
          </a:xfrm>
          <a:noFill/>
        </p:spPr>
      </p:pic>
      <p:pic>
        <p:nvPicPr>
          <p:cNvPr id="26629" name="Picture 5" descr="http://web-dvm.net/wp-content/uploads/2012/12/Intussuscep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0"/>
            <a:ext cx="26289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9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tr-TR" altLang="x-none">
                <a:ea typeface="Times New Roman" charset="0"/>
                <a:cs typeface="Times New Roman" charset="0"/>
              </a:rPr>
              <a:t>İdiopatik invajinasyon: </a:t>
            </a:r>
            <a:endParaRPr lang="en-US" altLang="x-none">
              <a:ea typeface="Times New Roman" charset="0"/>
              <a:cs typeface="Times New Roman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484314"/>
            <a:ext cx="7772400" cy="4383087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tr-TR" altLang="x-none" sz="2600">
                <a:ea typeface="Times New Roman" charset="0"/>
                <a:cs typeface="Times New Roman" charset="0"/>
              </a:rPr>
              <a:t>Tipik olarak yaşamın 4-10. ayları arasında görülür </a:t>
            </a:r>
          </a:p>
          <a:p>
            <a:pPr eaLnBrk="1" hangingPunct="1">
              <a:lnSpc>
                <a:spcPct val="70000"/>
              </a:lnSpc>
            </a:pPr>
            <a:endParaRPr lang="tr-TR" altLang="x-none" sz="2600"/>
          </a:p>
          <a:p>
            <a:pPr eaLnBrk="1" hangingPunct="1">
              <a:lnSpc>
                <a:spcPct val="70000"/>
              </a:lnSpc>
            </a:pPr>
            <a:r>
              <a:rPr lang="tr-TR" altLang="x-none" sz="2600">
                <a:ea typeface="Times New Roman" charset="0"/>
                <a:cs typeface="Times New Roman" charset="0"/>
              </a:rPr>
              <a:t>İyi beslenmiş ve gelişmiş erkek bebeklerde daha sıktır</a:t>
            </a:r>
          </a:p>
          <a:p>
            <a:pPr eaLnBrk="1" hangingPunct="1">
              <a:lnSpc>
                <a:spcPct val="70000"/>
              </a:lnSpc>
            </a:pPr>
            <a:endParaRPr lang="tr-TR" altLang="x-none" sz="2600"/>
          </a:p>
          <a:p>
            <a:pPr eaLnBrk="1" hangingPunct="1">
              <a:lnSpc>
                <a:spcPct val="70000"/>
              </a:lnSpc>
            </a:pPr>
            <a:r>
              <a:rPr lang="tr-TR" altLang="x-none" sz="2600">
                <a:ea typeface="Times New Roman" charset="0"/>
                <a:cs typeface="Times New Roman" charset="0"/>
              </a:rPr>
              <a:t>Viral üst solunum yolu enfeksiyonları sonrasında terminal ileum civarında oluşan lenfoid hiperplazi</a:t>
            </a:r>
          </a:p>
          <a:p>
            <a:pPr eaLnBrk="1" hangingPunct="1">
              <a:lnSpc>
                <a:spcPct val="70000"/>
              </a:lnSpc>
            </a:pPr>
            <a:endParaRPr lang="tr-TR" altLang="x-none" sz="2600"/>
          </a:p>
          <a:p>
            <a:pPr eaLnBrk="1" hangingPunct="1">
              <a:lnSpc>
                <a:spcPct val="70000"/>
              </a:lnSpc>
            </a:pPr>
            <a:r>
              <a:rPr lang="tr-TR" altLang="x-none" sz="2600">
                <a:ea typeface="Times New Roman" charset="0"/>
                <a:cs typeface="Times New Roman" charset="0"/>
              </a:rPr>
              <a:t>Mobil çekum, çekum ve ileum arası çap farklılıkları  sorumlu tutulmaktadır</a:t>
            </a:r>
            <a:endParaRPr lang="en-US" altLang="x-none" sz="2600"/>
          </a:p>
        </p:txBody>
      </p:sp>
    </p:spTree>
    <p:extLst>
      <p:ext uri="{BB962C8B-B14F-4D97-AF65-F5344CB8AC3E}">
        <p14:creationId xmlns:p14="http://schemas.microsoft.com/office/powerpoint/2010/main" val="20436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404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tr-TR" dirty="0" err="1" smtClean="0">
                <a:solidFill>
                  <a:schemeClr val="tx2">
                    <a:satMod val="200000"/>
                  </a:schemeClr>
                </a:solidFill>
              </a:rPr>
              <a:t>Patogenez</a:t>
            </a: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1628776"/>
            <a:ext cx="4032250" cy="46085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x-none" sz="1900">
                <a:ea typeface="Times New Roman" charset="0"/>
                <a:cs typeface="Times New Roman" charset="0"/>
              </a:rPr>
              <a:t>Çoğunlukla terminal ileumdan başlar</a:t>
            </a:r>
          </a:p>
          <a:p>
            <a:pPr eaLnBrk="1" hangingPunct="1">
              <a:lnSpc>
                <a:spcPct val="80000"/>
              </a:lnSpc>
            </a:pPr>
            <a:endParaRPr lang="tr-TR" altLang="x-none" sz="1900"/>
          </a:p>
          <a:p>
            <a:pPr eaLnBrk="1" hangingPunct="1">
              <a:lnSpc>
                <a:spcPct val="80000"/>
              </a:lnSpc>
            </a:pPr>
            <a:r>
              <a:rPr lang="tr-TR" altLang="x-none" sz="1900">
                <a:ea typeface="Times New Roman" charset="0"/>
                <a:cs typeface="Times New Roman" charset="0"/>
              </a:rPr>
              <a:t>Genellikle ileoileal başlayan invajinasyon ileoçekal ve ileoçekokolik olarak devam eder</a:t>
            </a:r>
          </a:p>
          <a:p>
            <a:pPr eaLnBrk="1" hangingPunct="1">
              <a:lnSpc>
                <a:spcPct val="80000"/>
              </a:lnSpc>
            </a:pPr>
            <a:endParaRPr lang="tr-TR" altLang="x-none" sz="1900"/>
          </a:p>
          <a:p>
            <a:pPr eaLnBrk="1" hangingPunct="1">
              <a:lnSpc>
                <a:spcPct val="80000"/>
              </a:lnSpc>
            </a:pPr>
            <a:r>
              <a:rPr lang="tr-TR" altLang="x-none" sz="1900">
                <a:ea typeface="Times New Roman" charset="0"/>
                <a:cs typeface="Times New Roman" charset="0"/>
              </a:rPr>
              <a:t>Birbiri içine invajine olan barsakta  mezenterin sıkışmasına bağlı vasküler bozukluklar, ödem,  nekroz ve gangrene gidiş oluşur. </a:t>
            </a:r>
          </a:p>
          <a:p>
            <a:pPr eaLnBrk="1" hangingPunct="1">
              <a:lnSpc>
                <a:spcPct val="80000"/>
              </a:lnSpc>
            </a:pPr>
            <a:endParaRPr lang="tr-TR" altLang="x-none" sz="1900"/>
          </a:p>
          <a:p>
            <a:pPr eaLnBrk="1" hangingPunct="1">
              <a:lnSpc>
                <a:spcPct val="80000"/>
              </a:lnSpc>
            </a:pPr>
            <a:r>
              <a:rPr lang="tr-TR" altLang="x-none" sz="1900">
                <a:ea typeface="Times New Roman" charset="0"/>
                <a:cs typeface="Times New Roman" charset="0"/>
              </a:rPr>
              <a:t>Barsak lümeninin tıkanması ile intestinal obstrüksiyon bulguları gelişir</a:t>
            </a:r>
            <a:endParaRPr lang="en-US" altLang="x-none" sz="1900">
              <a:ea typeface="Times New Roman" charset="0"/>
              <a:cs typeface="Times New Roman" charset="0"/>
            </a:endParaRPr>
          </a:p>
        </p:txBody>
      </p:sp>
      <p:pic>
        <p:nvPicPr>
          <p:cNvPr id="28676" name="Picture 7" descr="invajinasyon şe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1" y="1700213"/>
            <a:ext cx="4181475" cy="3765550"/>
          </a:xfrm>
          <a:noFill/>
        </p:spPr>
      </p:pic>
    </p:spTree>
    <p:extLst>
      <p:ext uri="{BB962C8B-B14F-4D97-AF65-F5344CB8AC3E}">
        <p14:creationId xmlns:p14="http://schemas.microsoft.com/office/powerpoint/2010/main" val="6125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	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Klinik bulgular</a:t>
            </a: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x-none">
                <a:ea typeface="Times New Roman" charset="0"/>
                <a:cs typeface="Times New Roman" charset="0"/>
              </a:rPr>
              <a:t>Kolik tarzı karınağrısı, huzursuzluk, ayaklarını karnına çekerek ağlama    </a:t>
            </a:r>
            <a:endParaRPr lang="tr-TR" altLang="x-none"/>
          </a:p>
          <a:p>
            <a:pPr eaLnBrk="1" hangingPunct="1">
              <a:lnSpc>
                <a:spcPct val="90000"/>
              </a:lnSpc>
            </a:pPr>
            <a:r>
              <a:rPr lang="tr-TR" altLang="x-none">
                <a:ea typeface="Times New Roman" charset="0"/>
                <a:cs typeface="Times New Roman" charset="0"/>
              </a:rPr>
              <a:t>Önce safrasız daha sonra safralı kusma,  </a:t>
            </a:r>
            <a:endParaRPr lang="tr-TR" altLang="x-none"/>
          </a:p>
          <a:p>
            <a:pPr eaLnBrk="1" hangingPunct="1">
              <a:lnSpc>
                <a:spcPct val="90000"/>
              </a:lnSpc>
            </a:pPr>
            <a:r>
              <a:rPr lang="tr-TR" altLang="x-none">
                <a:ea typeface="Times New Roman" charset="0"/>
                <a:cs typeface="Times New Roman" charset="0"/>
              </a:rPr>
              <a:t> Çilek jölesi şeklinde  kanlı gaita</a:t>
            </a:r>
            <a:endParaRPr lang="tr-TR" altLang="x-none"/>
          </a:p>
          <a:p>
            <a:pPr eaLnBrk="1" hangingPunct="1">
              <a:lnSpc>
                <a:spcPct val="90000"/>
              </a:lnSpc>
            </a:pPr>
            <a:r>
              <a:rPr lang="tr-TR" altLang="x-none">
                <a:ea typeface="Times New Roman" charset="0"/>
                <a:cs typeface="Times New Roman" charset="0"/>
              </a:rPr>
              <a:t>Karında distansiyon,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x-none">
                <a:ea typeface="Times New Roman" charset="0"/>
                <a:cs typeface="Times New Roman" charset="0"/>
              </a:rPr>
              <a:t>Sağ üst kadrandan sola uzanan sucuk tarzı kitle palpe edilmesi</a:t>
            </a:r>
          </a:p>
          <a:p>
            <a:pPr eaLnBrk="1" hangingPunct="1">
              <a:lnSpc>
                <a:spcPct val="90000"/>
              </a:lnSpc>
            </a:pPr>
            <a:r>
              <a:rPr lang="tr-TR" altLang="x-none">
                <a:ea typeface="Times New Roman" charset="0"/>
                <a:cs typeface="Times New Roman" charset="0"/>
              </a:rPr>
              <a:t>Geçikmiş hastalarda hassasiyet ve defans</a:t>
            </a:r>
          </a:p>
        </p:txBody>
      </p:sp>
    </p:spTree>
    <p:extLst>
      <p:ext uri="{BB962C8B-B14F-4D97-AF65-F5344CB8AC3E}">
        <p14:creationId xmlns:p14="http://schemas.microsoft.com/office/powerpoint/2010/main" val="3910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3180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74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7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08213" y="404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ADBG</a:t>
            </a:r>
          </a:p>
        </p:txBody>
      </p:sp>
      <p:pic>
        <p:nvPicPr>
          <p:cNvPr id="31747" name="3 Resim" descr="invajinasy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268414"/>
            <a:ext cx="413385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collins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1385888"/>
            <a:ext cx="4103687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8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Tanı</a:t>
            </a: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08213" y="1412875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x-none">
                <a:ea typeface="Times New Roman" charset="0"/>
                <a:cs typeface="Times New Roman" charset="0"/>
              </a:rPr>
              <a:t>Ultrasonografide </a:t>
            </a:r>
            <a:endParaRPr lang="tr-TR" altLang="x-none"/>
          </a:p>
          <a:p>
            <a:pPr lvl="1" eaLnBrk="1" hangingPunct="1">
              <a:lnSpc>
                <a:spcPct val="90000"/>
              </a:lnSpc>
            </a:pPr>
            <a:r>
              <a:rPr lang="tr-TR" altLang="x-none">
                <a:ea typeface="Times New Roman" charset="0"/>
                <a:cs typeface="Times New Roman" charset="0"/>
              </a:rPr>
              <a:t>iç içe geçen bağırsakların transvers kesitinin hedef belirtisi veya yalancı böbrek görünümü şeklinde görüntülenmesi tanı koydurucudur. </a:t>
            </a:r>
            <a:endParaRPr lang="tr-TR" altLang="x-none"/>
          </a:p>
        </p:txBody>
      </p:sp>
      <p:pic>
        <p:nvPicPr>
          <p:cNvPr id="32772" name="Picture 4" descr="invaginasyon USG3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3213100"/>
            <a:ext cx="360045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invajinasyon ş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3213100"/>
            <a:ext cx="381635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35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6921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Tedavi </a:t>
            </a: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08214" y="1628776"/>
            <a:ext cx="7991475" cy="47529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x-none" sz="2600"/>
              <a:t>Hidrostatik redüksiyon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x-none" sz="2200">
                <a:ea typeface="Times New Roman" charset="0"/>
                <a:cs typeface="Times New Roman" charset="0"/>
              </a:rPr>
              <a:t>opak madde içeren sıvı 90 cm. yükseklikten verilerek hidrostatik basınçla redüksiyon sağlanmaya çalışılır. </a:t>
            </a:r>
          </a:p>
          <a:p>
            <a:pPr lvl="1" eaLnBrk="1" hangingPunct="1">
              <a:lnSpc>
                <a:spcPct val="80000"/>
              </a:lnSpc>
            </a:pPr>
            <a:endParaRPr lang="tr-TR" altLang="x-none" sz="2200"/>
          </a:p>
          <a:p>
            <a:pPr eaLnBrk="1" hangingPunct="1">
              <a:lnSpc>
                <a:spcPct val="80000"/>
              </a:lnSpc>
            </a:pPr>
            <a:r>
              <a:rPr lang="tr-TR" altLang="x-none" sz="2600"/>
              <a:t>Pneumotik redüksiyon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x-none" sz="2200"/>
              <a:t>80mm-100mmHg basınç ile hava verilir</a:t>
            </a:r>
          </a:p>
          <a:p>
            <a:pPr lvl="1" eaLnBrk="1" hangingPunct="1">
              <a:lnSpc>
                <a:spcPct val="80000"/>
              </a:lnSpc>
            </a:pPr>
            <a:endParaRPr lang="tr-TR" altLang="x-none"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x-none" sz="2600">
                <a:ea typeface="Times New Roman" charset="0"/>
                <a:cs typeface="Times New Roman" charset="0"/>
              </a:rPr>
              <a:t>Bu şekilde redüksiyonun mümkün olmadığında ve gecikmiş olgularda doğrudan laparoskopi  yapılarak  redüksiyon denenir. </a:t>
            </a:r>
          </a:p>
          <a:p>
            <a:pPr eaLnBrk="1" hangingPunct="1">
              <a:lnSpc>
                <a:spcPct val="80000"/>
              </a:lnSpc>
            </a:pPr>
            <a:endParaRPr lang="tr-TR" altLang="x-none" sz="2600"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x-none" sz="2600">
                <a:ea typeface="Times New Roman" charset="0"/>
                <a:cs typeface="Times New Roman" charset="0"/>
              </a:rPr>
              <a:t>Başarılı olmaz ise elle redüksiyon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x-none" sz="2600">
                <a:ea typeface="Times New Roman" charset="0"/>
                <a:cs typeface="Times New Roman" charset="0"/>
              </a:rPr>
              <a:t> rezeksiyon + anostomoz yapılır</a:t>
            </a:r>
            <a:r>
              <a:rPr lang="en-US" altLang="x-none" sz="2600"/>
              <a:t> </a:t>
            </a:r>
          </a:p>
          <a:p>
            <a:pPr eaLnBrk="1" hangingPunct="1">
              <a:lnSpc>
                <a:spcPct val="80000"/>
              </a:lnSpc>
            </a:pPr>
            <a:endParaRPr lang="tr-TR" altLang="x-none"/>
          </a:p>
          <a:p>
            <a:pPr eaLnBrk="1" hangingPunct="1">
              <a:lnSpc>
                <a:spcPct val="80000"/>
              </a:lnSpc>
            </a:pPr>
            <a:endParaRPr lang="en-US" altLang="x-none" sz="2400"/>
          </a:p>
        </p:txBody>
      </p:sp>
    </p:spTree>
    <p:extLst>
      <p:ext uri="{BB962C8B-B14F-4D97-AF65-F5344CB8AC3E}">
        <p14:creationId xmlns:p14="http://schemas.microsoft.com/office/powerpoint/2010/main" val="16724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Macintosh PowerPoint</Application>
  <PresentationFormat>Widescreen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 Light</vt:lpstr>
      <vt:lpstr>Arial</vt:lpstr>
      <vt:lpstr>Calibri</vt:lpstr>
      <vt:lpstr>Times New Roman</vt:lpstr>
      <vt:lpstr>Office Theme</vt:lpstr>
      <vt:lpstr>Çocuklarda İnvajinasyon</vt:lpstr>
      <vt:lpstr>İnvajinasyon  </vt:lpstr>
      <vt:lpstr>İdiopatik invajinasyon: </vt:lpstr>
      <vt:lpstr>Patogenez</vt:lpstr>
      <vt:lpstr> Klinik bulgular</vt:lpstr>
      <vt:lpstr>PowerPoint Presentation</vt:lpstr>
      <vt:lpstr>ADBG</vt:lpstr>
      <vt:lpstr>Tanı</vt:lpstr>
      <vt:lpstr>Tedavi </vt:lpstr>
      <vt:lpstr>PowerPoint Presentation</vt:lpstr>
      <vt:lpstr>PowerPoint Presentation</vt:lpstr>
      <vt:lpstr>PowerPoint Presentation</vt:lpstr>
      <vt:lpstr>Sürükleyici noktalı invajinasyon</vt:lpstr>
      <vt:lpstr>Sürükleyici nokta</vt:lpstr>
      <vt:lpstr>PowerPoint Presentation</vt:lpstr>
      <vt:lpstr>Tedavi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Meltem Koloğlu</dc:creator>
  <cp:lastModifiedBy>Meltem Koloğlu</cp:lastModifiedBy>
  <cp:revision>2</cp:revision>
  <dcterms:created xsi:type="dcterms:W3CDTF">2017-08-05T13:41:47Z</dcterms:created>
  <dcterms:modified xsi:type="dcterms:W3CDTF">2017-08-05T13:48:46Z</dcterms:modified>
</cp:coreProperties>
</file>