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Psikodinamik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Paradigma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Psikodinamik</a:t>
            </a:r>
            <a:r>
              <a:rPr lang="tr-TR" dirty="0" smtClean="0"/>
              <a:t> Paradigma: Odak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Psikodinamik</a:t>
            </a:r>
            <a:r>
              <a:rPr lang="tr-TR" dirty="0" smtClean="0"/>
              <a:t> sosyal hizmet müdahaleleri geçmiş deneyimlerin şu anki içsel psikolojik süreçler (</a:t>
            </a:r>
            <a:r>
              <a:rPr lang="tr-TR" dirty="0" err="1" smtClean="0"/>
              <a:t>intrapychic</a:t>
            </a:r>
            <a:r>
              <a:rPr lang="tr-TR" dirty="0" smtClean="0"/>
              <a:t> – </a:t>
            </a:r>
            <a:r>
              <a:rPr lang="tr-TR" dirty="0" err="1" smtClean="0"/>
              <a:t>psche</a:t>
            </a:r>
            <a:r>
              <a:rPr lang="tr-TR" dirty="0" smtClean="0"/>
              <a:t> içinde olan) ve psikolojik süreçler arası (</a:t>
            </a:r>
            <a:r>
              <a:rPr lang="tr-TR" dirty="0" err="1" smtClean="0"/>
              <a:t>interpsychic</a:t>
            </a:r>
            <a:r>
              <a:rPr lang="tr-TR" dirty="0" smtClean="0"/>
              <a:t>) işleyiş üzerindeki etkilerine odaklanır.</a:t>
            </a:r>
          </a:p>
          <a:p>
            <a:r>
              <a:rPr lang="tr-TR" dirty="0" smtClean="0"/>
              <a:t>Çalışmanın temeli geçmiş deneyimlerdeki travmaları (iyileştirmek) ve bağlantılı içsel çatışmaları (bireyin sevmeyi ve sevilmeyi öğrenebilmesini sağlamak)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Psikodinamik</a:t>
            </a:r>
            <a:r>
              <a:rPr lang="tr-TR" dirty="0" smtClean="0"/>
              <a:t> Paradigma: </a:t>
            </a:r>
            <a:r>
              <a:rPr lang="tr-TR" dirty="0" smtClean="0"/>
              <a:t>Güçlü </a:t>
            </a:r>
            <a:r>
              <a:rPr lang="tr-TR" dirty="0" smtClean="0"/>
              <a:t>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Psikodinamik</a:t>
            </a:r>
            <a:r>
              <a:rPr lang="tr-TR" dirty="0" smtClean="0"/>
              <a:t> çalışma “derinlik </a:t>
            </a:r>
            <a:r>
              <a:rPr lang="tr-TR" dirty="0" err="1" smtClean="0"/>
              <a:t>psikolojisi”dir</a:t>
            </a:r>
            <a:r>
              <a:rPr lang="tr-TR" dirty="0" smtClean="0"/>
              <a:t>, müracaatçı derinlerde duran dinamiklerini keşfeder. </a:t>
            </a:r>
          </a:p>
          <a:p>
            <a:r>
              <a:rPr lang="tr-TR" dirty="0" err="1" smtClean="0"/>
              <a:t>Psikodinamik</a:t>
            </a:r>
            <a:r>
              <a:rPr lang="tr-TR" dirty="0" smtClean="0"/>
              <a:t> müdahalelerin içsel işlevlerdeki etkisi derin olmayan diğer müdahale stratejilerine göre daha uzun sürer.</a:t>
            </a:r>
          </a:p>
          <a:p>
            <a:r>
              <a:rPr lang="tr-TR" dirty="0" smtClean="0"/>
              <a:t>Çünkü farklı teşhisler konmuş gruplar esas alınarak oluşturulan birçok farklı </a:t>
            </a:r>
            <a:r>
              <a:rPr lang="tr-TR" dirty="0" err="1" smtClean="0"/>
              <a:t>psikodinamik</a:t>
            </a:r>
            <a:r>
              <a:rPr lang="tr-TR" dirty="0" smtClean="0"/>
              <a:t> model bulunmaktadır. </a:t>
            </a:r>
          </a:p>
          <a:p>
            <a:r>
              <a:rPr lang="tr-TR" dirty="0" smtClean="0"/>
              <a:t>Sosyal hizmet uzmanı çalışmakta olduğu vakaya en uygun olanını seçebilir.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Yorumlama</a:t>
            </a:r>
          </a:p>
          <a:p>
            <a:pPr lvl="1"/>
            <a:r>
              <a:rPr lang="tr-TR" sz="2000" dirty="0" smtClean="0"/>
              <a:t>Yorumlama, uzmanın müracaatçının hakkında verdiği doğrudan ‘sen’ mesajıdır. </a:t>
            </a:r>
            <a:endParaRPr lang="tr-TR" sz="2000" dirty="0" smtClean="0"/>
          </a:p>
          <a:p>
            <a:pPr lvl="1"/>
            <a:r>
              <a:rPr lang="tr-TR" sz="2000" dirty="0" smtClean="0"/>
              <a:t>Yorumlama </a:t>
            </a:r>
            <a:r>
              <a:rPr lang="tr-TR" sz="2000" dirty="0" smtClean="0"/>
              <a:t>yaparken uzman, müracaatçının geçmişinin birçok yönünü, mevcut dinamiklerini ve işlevlerini </a:t>
            </a:r>
            <a:r>
              <a:rPr lang="tr-TR" sz="2000" dirty="0" err="1" smtClean="0"/>
              <a:t>bağlantılandırır</a:t>
            </a:r>
            <a:r>
              <a:rPr lang="tr-TR" sz="2000" dirty="0" smtClean="0"/>
              <a:t>.  </a:t>
            </a:r>
            <a:endParaRPr lang="tr-TR" sz="2000" dirty="0" smtClean="0"/>
          </a:p>
          <a:p>
            <a:pPr lvl="1"/>
            <a:r>
              <a:rPr lang="tr-TR" sz="2000" dirty="0" smtClean="0"/>
              <a:t>Bazen </a:t>
            </a:r>
            <a:r>
              <a:rPr lang="tr-TR" sz="2000" dirty="0" smtClean="0"/>
              <a:t>yorumlamalar sert hatta çok üzücü olabilir, müracaatçı açılmak yerine daha savunmacı bir tavır takınabilir. </a:t>
            </a:r>
            <a:endParaRPr lang="tr-TR" sz="2000" dirty="0" smtClean="0"/>
          </a:p>
          <a:p>
            <a:pPr lvl="1"/>
            <a:r>
              <a:rPr lang="tr-TR" sz="2000" dirty="0" smtClean="0"/>
              <a:t>Her </a:t>
            </a:r>
            <a:r>
              <a:rPr lang="tr-TR" sz="2000" dirty="0" smtClean="0"/>
              <a:t>zaman için uzmanın hatalı yorumlama yapma olasılığı vardır. </a:t>
            </a:r>
            <a:endParaRPr lang="tr-TR" sz="2000" dirty="0" smtClean="0"/>
          </a:p>
          <a:p>
            <a:pPr lvl="1"/>
            <a:r>
              <a:rPr lang="tr-TR" sz="2000" dirty="0" smtClean="0"/>
              <a:t>Uzmanın </a:t>
            </a:r>
            <a:r>
              <a:rPr lang="tr-TR" sz="2000" dirty="0" smtClean="0"/>
              <a:t>müracaatçıyla hiç özdeşleşmemesi ya da aşırı özdeşleşmesi değerlendirmede zorluk çıkarır.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Empatik</a:t>
            </a:r>
            <a:r>
              <a:rPr lang="tr-TR" dirty="0" smtClean="0"/>
              <a:t> Tepki</a:t>
            </a:r>
          </a:p>
          <a:p>
            <a:pPr lvl="1"/>
            <a:r>
              <a:rPr lang="tr-TR" sz="2000" dirty="0" smtClean="0"/>
              <a:t>Bilginin müracaatçıya daha dolaylı ve hassas şekilde verilmesidir. </a:t>
            </a:r>
            <a:endParaRPr lang="tr-TR" sz="2000" dirty="0" smtClean="0"/>
          </a:p>
          <a:p>
            <a:pPr lvl="1"/>
            <a:r>
              <a:rPr lang="tr-TR" sz="2000" dirty="0" smtClean="0"/>
              <a:t>Uzman </a:t>
            </a:r>
            <a:r>
              <a:rPr lang="tr-TR" sz="2000" dirty="0" smtClean="0"/>
              <a:t>adeta müracaatçının yerine geçer ve ona kendisiyle ilgilendiğini gösterir. </a:t>
            </a:r>
            <a:endParaRPr lang="tr-TR" sz="2000" dirty="0" smtClean="0"/>
          </a:p>
          <a:p>
            <a:pPr lvl="1"/>
            <a:r>
              <a:rPr lang="tr-TR" sz="2000" dirty="0" smtClean="0"/>
              <a:t>Benlik </a:t>
            </a:r>
            <a:r>
              <a:rPr lang="tr-TR" sz="2000" dirty="0" smtClean="0"/>
              <a:t>psikolojisinde </a:t>
            </a:r>
            <a:r>
              <a:rPr lang="tr-TR" sz="2000" dirty="0" err="1" smtClean="0"/>
              <a:t>empatik</a:t>
            </a:r>
            <a:r>
              <a:rPr lang="tr-TR" sz="2000" dirty="0" smtClean="0"/>
              <a:t> tepki, insanlar yalnızca incelenirken kendilerine özen gösterilmediğini hissettikleri için başarılıdır. </a:t>
            </a:r>
            <a:endParaRPr lang="tr-TR" sz="2000" dirty="0" smtClean="0"/>
          </a:p>
          <a:p>
            <a:pPr lvl="1"/>
            <a:r>
              <a:rPr lang="tr-TR" sz="2000" dirty="0" smtClean="0"/>
              <a:t>Kişiyi </a:t>
            </a:r>
            <a:r>
              <a:rPr lang="tr-TR" sz="2000" dirty="0" smtClean="0"/>
              <a:t>bütünüyle bir birey gibi algılamak yerine onu bir teşhise indirgiyor olmak sorunlara yol açar. </a:t>
            </a:r>
            <a:endParaRPr lang="tr-TR" sz="2000" dirty="0" smtClean="0"/>
          </a:p>
          <a:p>
            <a:pPr lvl="1"/>
            <a:r>
              <a:rPr lang="tr-TR" sz="2000" dirty="0" err="1" smtClean="0"/>
              <a:t>Empatik</a:t>
            </a:r>
            <a:r>
              <a:rPr lang="tr-TR" sz="2000" dirty="0" smtClean="0"/>
              <a:t> </a:t>
            </a:r>
            <a:r>
              <a:rPr lang="tr-TR" sz="2000" dirty="0" smtClean="0"/>
              <a:t>tepkide uzman, müracaatçının belli özelliklere sahip oluşuna </a:t>
            </a:r>
            <a:r>
              <a:rPr lang="tr-TR" sz="2000" dirty="0" err="1" smtClean="0"/>
              <a:t>empatik</a:t>
            </a:r>
            <a:r>
              <a:rPr lang="tr-TR" sz="2000" dirty="0" smtClean="0"/>
              <a:t> bir anlayış gösterir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Sanatsal Tepkiler</a:t>
            </a:r>
          </a:p>
          <a:p>
            <a:pPr lvl="1"/>
            <a:r>
              <a:rPr lang="tr-TR" sz="2000" dirty="0" smtClean="0"/>
              <a:t>Uzman </a:t>
            </a:r>
            <a:r>
              <a:rPr lang="tr-TR" sz="2000" dirty="0" err="1" smtClean="0"/>
              <a:t>psikodinamik</a:t>
            </a:r>
            <a:r>
              <a:rPr lang="tr-TR" sz="2000" dirty="0" smtClean="0"/>
              <a:t> çalışmayı kolaylaştırmak için müracaatçının birçok artistik teknik kullanmasını teşvik edebilir. </a:t>
            </a:r>
            <a:endParaRPr lang="tr-TR" sz="2000" dirty="0" smtClean="0"/>
          </a:p>
          <a:p>
            <a:pPr lvl="1"/>
            <a:r>
              <a:rPr lang="tr-TR" sz="2000" dirty="0" smtClean="0"/>
              <a:t>“</a:t>
            </a:r>
            <a:r>
              <a:rPr lang="tr-TR" sz="2000" dirty="0" smtClean="0"/>
              <a:t>Günlük yazdırma” da müracaatçıdan geçmişteki çeşitli deneyimlerini yazması istenebilir. </a:t>
            </a:r>
            <a:endParaRPr lang="tr-TR" sz="2000" dirty="0" smtClean="0"/>
          </a:p>
          <a:p>
            <a:pPr lvl="1"/>
            <a:r>
              <a:rPr lang="tr-TR" sz="2000" dirty="0" smtClean="0"/>
              <a:t>Müracaatçının  </a:t>
            </a:r>
            <a:r>
              <a:rPr lang="tr-TR" sz="2000" dirty="0" smtClean="0"/>
              <a:t>geçmiş deneyimlerine dair hatırladıkları kasete de kaydedilebilir. Bu günlük yapılandırılmış ya da yapılandırılmamış olabilir. </a:t>
            </a:r>
            <a:endParaRPr lang="tr-TR" sz="2000" dirty="0" smtClean="0"/>
          </a:p>
          <a:p>
            <a:pPr lvl="1"/>
            <a:r>
              <a:rPr lang="tr-TR" sz="2000" dirty="0" smtClean="0"/>
              <a:t>Uzman </a:t>
            </a:r>
            <a:r>
              <a:rPr lang="tr-TR" sz="2000" dirty="0" smtClean="0"/>
              <a:t>müracaatçıdan belli deneyimler (annesinin bağımlı olması gibi) veya hayatın belli bir dönemi hakkında yazmasını isteyebilir. </a:t>
            </a:r>
            <a:endParaRPr lang="tr-TR" sz="2000" dirty="0" smtClean="0"/>
          </a:p>
          <a:p>
            <a:pPr lvl="1"/>
            <a:r>
              <a:rPr lang="tr-TR" sz="2000" dirty="0" smtClean="0"/>
              <a:t>Genellikle </a:t>
            </a:r>
            <a:r>
              <a:rPr lang="tr-TR" sz="2000" dirty="0" smtClean="0"/>
              <a:t>uzman ve müracaatçı bu aktiviteyi birlikte değerlendirir. 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363</TotalTime>
  <Words>349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Psikodinamik Paradigma: Odak</vt:lpstr>
      <vt:lpstr>Psikodinamik Paradigma: Güçlü Yönleri</vt:lpstr>
      <vt:lpstr>Temel Anahtar Müdahale Stratejileri</vt:lpstr>
      <vt:lpstr>Temel Anahtar Müdahale Stratejileri</vt:lpstr>
      <vt:lpstr>Temel Anahtar Müdahale Stratejileri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32</cp:revision>
  <dcterms:created xsi:type="dcterms:W3CDTF">2017-04-26T08:36:58Z</dcterms:created>
  <dcterms:modified xsi:type="dcterms:W3CDTF">2017-12-14T08:22:04Z</dcterms:modified>
</cp:coreProperties>
</file>