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2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1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jDhuCw6tfMAhVGUhQKHWakBSEQjRwIBw&amp;url=http://taqeem.gov.sa/en/implinks/Pages/external.aspx&amp;psig=AFQjCNElnCSRLxwo7ND3M_EEZDpAN9Mgyw&amp;ust=146325569424503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473292" y="2492991"/>
            <a:ext cx="813760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GGY212</a:t>
            </a:r>
          </a:p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FİNANS MATEMATİĞİ</a:t>
            </a:r>
            <a:endParaRPr lang="en-US" sz="2400"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Harun 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TANRIVERMİŞ 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5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/>
              <a:t>Değerleme Sürecinde Mali İşlemlerin Uygulama Alanları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Finans matematiği alanında özellikle faiz ve </a:t>
            </a:r>
            <a:r>
              <a:rPr lang="tr-TR" sz="1500" dirty="0" err="1"/>
              <a:t>anüite</a:t>
            </a:r>
            <a:r>
              <a:rPr lang="tr-TR" sz="1500" dirty="0"/>
              <a:t> formülleri kullanılarak birçok soruna çözüm bulunmaktadır.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Özellikle gayrimenkul yatırım kararlarının değerlendirilmesinde finans matematiği formüllerinden yararlanılmaktadır:</a:t>
            </a: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xmlns="" id="{6DA6F2C6-2127-4C97-AED4-E9D868E83A63}"/>
              </a:ext>
            </a:extLst>
          </p:cNvPr>
          <p:cNvGrpSpPr/>
          <p:nvPr/>
        </p:nvGrpSpPr>
        <p:grpSpPr>
          <a:xfrm>
            <a:off x="866572" y="5164420"/>
            <a:ext cx="3571354" cy="1181409"/>
            <a:chOff x="-353451" y="5737827"/>
            <a:chExt cx="4761805" cy="1575212"/>
          </a:xfrm>
        </p:grpSpPr>
        <p:pic>
          <p:nvPicPr>
            <p:cNvPr id="14" name="Picture 6" descr="RICS ile ilgili görsel sonucu">
              <a:extLst>
                <a:ext uri="{FF2B5EF4-FFF2-40B4-BE49-F238E27FC236}">
                  <a16:creationId xmlns:a16="http://schemas.microsoft.com/office/drawing/2014/main" xmlns="" id="{F032C79B-010A-49F4-BBC9-5882F224B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3451" y="5737827"/>
              <a:ext cx="1969014" cy="15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taqeem.gov.sa/en/implinks/PublishingImages/logo_03.png">
              <a:hlinkClick r:id="rId3"/>
              <a:extLst>
                <a:ext uri="{FF2B5EF4-FFF2-40B4-BE49-F238E27FC236}">
                  <a16:creationId xmlns:a16="http://schemas.microsoft.com/office/drawing/2014/main" xmlns="" id="{E18B84FA-6939-41BC-B68F-9C9573CAF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77874" y="6010321"/>
              <a:ext cx="1744269" cy="1030224"/>
            </a:xfrm>
            <a:prstGeom prst="rect">
              <a:avLst/>
            </a:prstGeom>
            <a:noFill/>
          </p:spPr>
        </p:pic>
        <p:pic>
          <p:nvPicPr>
            <p:cNvPr id="19" name="Picture 2" descr="FİABCİ LOGO ile ilgili görsel sonucu">
              <a:extLst>
                <a:ext uri="{FF2B5EF4-FFF2-40B4-BE49-F238E27FC236}">
                  <a16:creationId xmlns:a16="http://schemas.microsoft.com/office/drawing/2014/main" xmlns="" id="{3303FF9F-5FDA-472D-AB33-93ACF41F46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55"/>
            <a:stretch/>
          </p:blipFill>
          <p:spPr bwMode="auto">
            <a:xfrm>
              <a:off x="3226103" y="6207104"/>
              <a:ext cx="1182251" cy="654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894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/>
              <a:t>Değerleme Sürecinde Mali İşlemlerin Uygulama Alanları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277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b="1" dirty="0"/>
              <a:t>Örnek: </a:t>
            </a:r>
            <a:r>
              <a:rPr lang="tr-TR" sz="1500" dirty="0"/>
              <a:t>Toplam 10 yıl süreli olarak kiralanan taşınmazın kira parası, her yılın sonunda 1.000.000 TL olarak ödenmektedir.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Eğer her yıl sonunda kira ödeneceği yerde, 10. yılın sonunda bütün kiranın toptan ödenmesi konusunda taraflar arasında uzlaşma olması halinde, faiz oranı % 6 olduğuna göre ne kadar olmalıdır?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Taşınmazın yıllık kiraları 10. yılın sonuna biriktirilmesi için </a:t>
            </a:r>
            <a:r>
              <a:rPr lang="tr-TR" sz="1500" dirty="0" err="1"/>
              <a:t>anüitelerin</a:t>
            </a:r>
            <a:r>
              <a:rPr lang="tr-TR" sz="1500" dirty="0"/>
              <a:t> ona biriktirilmesi veya gelecek değer formülünün kullanılması gerekir::</a:t>
            </a: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B29DEA32-E563-4C92-BE7D-9EDAFEDF2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01" y="4392260"/>
            <a:ext cx="5200650" cy="8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2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/>
              <a:t>Değerleme Sürecinde Mali İşlemlerin Uygulama Alanları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264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b="1" dirty="0"/>
              <a:t>Örnek</a:t>
            </a:r>
            <a:r>
              <a:rPr lang="tr-TR" sz="1500" dirty="0"/>
              <a:t>: Bir şahıs, binalarının yangın sigortası için, bir sigorta şirketine her yıl prim olarak 200.000 TL ödeme yapmaktadır.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Sigortaya başlama tarihinden 15 yıl sonra bir yangın sonucunda binalar yanmış ve sigorta şirketi tazminat olarak kişiye 8.000.000 TL ödemiştir. Şahıs için 15 yıllık dönem boyunca sigorta şirketine ödenen primlerin % 5 faizle bankada değerlendirilmesi mi, yoksa sigorta yaptırması mı daha kazançlı bir yol olabilir? Sigorta şirketine her yıl prim olarak ödediği paraları % 5 faizle her yıl bankaya yatırmış olsaydı, 15. yıl sonunda parası “</a:t>
            </a:r>
            <a:r>
              <a:rPr lang="tr-TR" sz="1500" dirty="0" err="1"/>
              <a:t>anüitelerin</a:t>
            </a:r>
            <a:r>
              <a:rPr lang="tr-TR" sz="1500" dirty="0"/>
              <a:t> gelecek değeri formülü” ile;</a:t>
            </a: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0A950467-F11A-49E6-B991-55D085FD0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23" y="4762591"/>
            <a:ext cx="5700713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6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/>
              <a:t>Değerleme Sürecinde Mali İşlemlerin Uygulama Alanları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89578" y="1748884"/>
            <a:ext cx="8012450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b="1" dirty="0"/>
              <a:t>Örnek</a:t>
            </a:r>
            <a:r>
              <a:rPr lang="tr-TR" sz="1500" dirty="0"/>
              <a:t>: Toplam 10 yıllık dönem için kiralanan taşınmazın kirası her yıl sonunda 1.000.000 TL olarak ödenecektir.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Eğer her yıl sonunda kira ödeneceğine, bütün kiraların toptan, ilk yılın başında peşin ödenmesi konusunda öneri yapılmış olsa idi, faiz oranı % 6 olduğuna göre ne kadar ödeme yapılır?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Burada yıllık kiraları bugüne biriktirme söz konusu olup, bu amaçla </a:t>
            </a:r>
            <a:r>
              <a:rPr lang="tr-TR" sz="1500" dirty="0" err="1"/>
              <a:t>anüitelerin</a:t>
            </a:r>
            <a:r>
              <a:rPr lang="tr-TR" sz="1500" dirty="0"/>
              <a:t> bugünkü değeri formülü kullanılarak işlem yapılacaktır:</a:t>
            </a: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2F120DA3-D3AD-41BD-9689-8CEAEDF43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160" y="4609264"/>
            <a:ext cx="5700713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/>
              <a:t>Değerleme Sürecinde Mali İşlemlerin Uygulama Alanları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89578" y="1748884"/>
            <a:ext cx="8012450" cy="204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b="1" dirty="0"/>
              <a:t>Örnek</a:t>
            </a:r>
            <a:r>
              <a:rPr lang="tr-TR" sz="1500" dirty="0"/>
              <a:t>: Toplam 7 yıl süreli olarak kiralanan ticaret işletmesinin toplam kirası, yedinci yılın sonunda toplam olarak 2.000.000.000 TL olarak ödenmiştir.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 Ekonomide ortalama faiz % 6 olduğuna göre söz konusu işletmenin yıllık kirası veya gider olarak mali kayıtlarda yer alması gereken yıllık kira parası ne olmalıdır?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5F9F71E0-C6A9-4E29-8314-F05B34A0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676" y="3590699"/>
            <a:ext cx="6593681" cy="6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75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b="1" dirty="0"/>
              <a:t>Değerleme Sürecinde Mali İşlemlerin Uygulama Alanları</a:t>
            </a:r>
            <a:endParaRPr lang="en-US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89578" y="1748884"/>
            <a:ext cx="8012450" cy="1951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b="1" dirty="0"/>
              <a:t>Örnek</a:t>
            </a:r>
            <a:r>
              <a:rPr lang="tr-TR" sz="1500" dirty="0"/>
              <a:t>: Değerleme şirketi tarafından 9 yıllık dönem için ofis binası 800.000 TL olarak kiralanmış ve kira sözleşmesinin yapımı aşamasında kira parası toptan ödenmiştir.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Ekonomide faiz % 5,0 olduğuna göre acaba ofisin yıllık kira parası ne olmalıdır? Eşit ödemelerin bugünkü değeri formülündeki eşit ödeme tutarı veya DT bulunarak sorunun çözümü yapılabilecektir:</a:t>
            </a: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3D76D607-7683-4A02-93D0-E9AD6BC03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085" y="3946746"/>
            <a:ext cx="4136231" cy="8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8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3"/>
            <a:ext cx="635639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1500" b="1" dirty="0" smtClean="0">
                <a:solidFill>
                  <a:prstClr val="black"/>
                </a:solidFill>
              </a:rPr>
              <a:t>KAYNAKLAR	</a:t>
            </a:r>
            <a:endParaRPr lang="en-US" sz="15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59043" y="1885980"/>
            <a:ext cx="8012450" cy="255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Finance of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Mathematics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Theory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and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Problems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Jr.F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.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Ayres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Mc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Graw-Hill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Inetrnational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Book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Company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Singapore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1983.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N.Aydın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Birlik Ofset, Eskişehir, 1996.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O. Yozgat, Marmara Üniversitesi Yayın No:436, İstanbul, 1986.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Z. Başkaya ve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D.Alper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2. Baskı, Ekin Kitabevi, Bursa, 2003.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Mali Matematik, M. İshakoğlu, Atatürk Üniversitesi Yayın No:395, Erzurum, 1974.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Mali Matematik, M. Şenel, Bilim ve Teknik Kitabevi Yayınları, Eskişehir, 1983.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Yatırım Projelerinin Düzenlenmesi Değerlendirilmesi ve İzlenmesi, O.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Güvemli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Atlas Yayın Dağıtım Yayın No:7, İstanbul, 2001</a:t>
            </a:r>
            <a:r>
              <a:rPr lang="tr-TR" sz="1200" dirty="0" smtClean="0">
                <a:latin typeface="Calibri (Gövde)"/>
                <a:cs typeface="Arial" panose="020B0604020202020204" pitchFamily="34" charset="0"/>
              </a:rPr>
              <a:t>.</a:t>
            </a:r>
            <a:endParaRPr lang="tr-TR" sz="1200" dirty="0">
              <a:latin typeface="Calibri (Gövde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3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12440</TotalTime>
  <Words>547</Words>
  <Application>Microsoft Office PowerPoint</Application>
  <PresentationFormat>Ekran Gösterisi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Calibri</vt:lpstr>
      <vt:lpstr>Calibri (Gövde)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Taşınmaz</cp:lastModifiedBy>
  <cp:revision>811</cp:revision>
  <cp:lastPrinted>2016-10-24T07:53:35Z</cp:lastPrinted>
  <dcterms:created xsi:type="dcterms:W3CDTF">2016-09-18T09:35:24Z</dcterms:created>
  <dcterms:modified xsi:type="dcterms:W3CDTF">2020-02-24T11:53:29Z</dcterms:modified>
</cp:coreProperties>
</file>