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6" r:id="rId3"/>
    <p:sldId id="259" r:id="rId4"/>
    <p:sldId id="260" r:id="rId5"/>
    <p:sldId id="261" r:id="rId6"/>
    <p:sldId id="263" r:id="rId7"/>
    <p:sldId id="264" r:id="rId8"/>
    <p:sldId id="265" r:id="rId9"/>
    <p:sldId id="266" r:id="rId10"/>
    <p:sldId id="268" r:id="rId11"/>
    <p:sldId id="270" r:id="rId12"/>
    <p:sldId id="272" r:id="rId13"/>
    <p:sldId id="290" r:id="rId14"/>
    <p:sldId id="276" r:id="rId15"/>
    <p:sldId id="278" r:id="rId16"/>
    <p:sldId id="279" r:id="rId17"/>
    <p:sldId id="280" r:id="rId18"/>
    <p:sldId id="281" r:id="rId19"/>
    <p:sldId id="282" r:id="rId20"/>
    <p:sldId id="283" r:id="rId21"/>
    <p:sldId id="285" r:id="rId22"/>
    <p:sldId id="286" r:id="rId23"/>
    <p:sldId id="287" r:id="rId24"/>
    <p:sldId id="291"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7" autoAdjust="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FF9C982-BBA5-4D2E-AE97-C7AD6EFCA5ED}" type="datetimeFigureOut">
              <a:rPr lang="tr-TR" smtClean="0"/>
              <a:t>3.10.2020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99060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FF9C982-BBA5-4D2E-AE97-C7AD6EFCA5ED}" type="datetimeFigureOut">
              <a:rPr lang="tr-TR" smtClean="0"/>
              <a:t>3.10.2020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234190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FF9C982-BBA5-4D2E-AE97-C7AD6EFCA5ED}" type="datetimeFigureOut">
              <a:rPr lang="tr-TR" smtClean="0"/>
              <a:t>3.10.2020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3D9B38-2ADB-4C88-AF38-C5981FAEDE4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418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FF9C982-BBA5-4D2E-AE97-C7AD6EFCA5ED}" type="datetimeFigureOut">
              <a:rPr lang="tr-TR" smtClean="0"/>
              <a:t>3.10.2020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20004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FF9C982-BBA5-4D2E-AE97-C7AD6EFCA5ED}" type="datetimeFigureOut">
              <a:rPr lang="tr-TR" smtClean="0"/>
              <a:t>3.10.2020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3D9B38-2ADB-4C88-AF38-C5981FAEDE4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3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FF9C982-BBA5-4D2E-AE97-C7AD6EFCA5ED}" type="datetimeFigureOut">
              <a:rPr lang="tr-TR" smtClean="0"/>
              <a:t>3.10.2020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407855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FF9C982-BBA5-4D2E-AE97-C7AD6EFCA5ED}" type="datetimeFigureOut">
              <a:rPr lang="tr-TR" smtClean="0"/>
              <a:t>3.10.2020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554688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FF9C982-BBA5-4D2E-AE97-C7AD6EFCA5ED}" type="datetimeFigureOut">
              <a:rPr lang="tr-TR" smtClean="0"/>
              <a:t>3.10.2020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199359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FF9C982-BBA5-4D2E-AE97-C7AD6EFCA5ED}" type="datetimeFigureOut">
              <a:rPr lang="tr-TR" smtClean="0"/>
              <a:t>3.10.2020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201095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FF9C982-BBA5-4D2E-AE97-C7AD6EFCA5ED}" type="datetimeFigureOut">
              <a:rPr lang="tr-TR" smtClean="0"/>
              <a:t>3.10.2020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16856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FF9C982-BBA5-4D2E-AE97-C7AD6EFCA5ED}" type="datetimeFigureOut">
              <a:rPr lang="tr-TR" smtClean="0"/>
              <a:t>3.10.2020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293302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FF9C982-BBA5-4D2E-AE97-C7AD6EFCA5ED}" type="datetimeFigureOut">
              <a:rPr lang="tr-TR" smtClean="0"/>
              <a:t>3.10.2020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222312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FF9C982-BBA5-4D2E-AE97-C7AD6EFCA5ED}" type="datetimeFigureOut">
              <a:rPr lang="tr-TR" smtClean="0"/>
              <a:t>3.10.2020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14437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9C982-BBA5-4D2E-AE97-C7AD6EFCA5ED}" type="datetimeFigureOut">
              <a:rPr lang="tr-TR" smtClean="0"/>
              <a:t>3.10.2020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66232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FF9C982-BBA5-4D2E-AE97-C7AD6EFCA5ED}" type="datetimeFigureOut">
              <a:rPr lang="tr-TR" smtClean="0"/>
              <a:t>3.10.2020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146670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FF9C982-BBA5-4D2E-AE97-C7AD6EFCA5ED}" type="datetimeFigureOut">
              <a:rPr lang="tr-TR" smtClean="0"/>
              <a:t>3.10.2020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3D9B38-2ADB-4C88-AF38-C5981FAEDE4D}" type="slidenum">
              <a:rPr lang="tr-TR" smtClean="0"/>
              <a:t>‹#›</a:t>
            </a:fld>
            <a:endParaRPr lang="tr-TR"/>
          </a:p>
        </p:txBody>
      </p:sp>
    </p:spTree>
    <p:extLst>
      <p:ext uri="{BB962C8B-B14F-4D97-AF65-F5344CB8AC3E}">
        <p14:creationId xmlns:p14="http://schemas.microsoft.com/office/powerpoint/2010/main" val="312050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FF9C982-BBA5-4D2E-AE97-C7AD6EFCA5ED}" type="datetimeFigureOut">
              <a:rPr lang="tr-TR" smtClean="0"/>
              <a:t>3.10.2020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93D9B38-2ADB-4C88-AF38-C5981FAEDE4D}" type="slidenum">
              <a:rPr lang="tr-TR" smtClean="0"/>
              <a:t>‹#›</a:t>
            </a:fld>
            <a:endParaRPr lang="tr-TR"/>
          </a:p>
        </p:txBody>
      </p:sp>
    </p:spTree>
    <p:extLst>
      <p:ext uri="{BB962C8B-B14F-4D97-AF65-F5344CB8AC3E}">
        <p14:creationId xmlns:p14="http://schemas.microsoft.com/office/powerpoint/2010/main" val="2236759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BİY113 BOTANİK</a:t>
            </a:r>
            <a:r>
              <a:rPr lang="tr-TR" dirty="0"/>
              <a:t/>
            </a:r>
            <a:br>
              <a:rPr lang="tr-TR" dirty="0"/>
            </a:br>
            <a:r>
              <a:rPr lang="tr-TR" sz="3200" dirty="0" smtClean="0"/>
              <a:t>Dr. </a:t>
            </a:r>
            <a:r>
              <a:rPr lang="tr-TR" sz="3200" dirty="0" err="1" smtClean="0"/>
              <a:t>Ögr</a:t>
            </a:r>
            <a:r>
              <a:rPr lang="tr-TR" sz="3200" dirty="0" smtClean="0"/>
              <a:t>. Üyesi Şeyda Fikirdeşici Ergen</a:t>
            </a:r>
          </a:p>
        </p:txBody>
      </p:sp>
    </p:spTree>
    <p:extLst>
      <p:ext uri="{BB962C8B-B14F-4D97-AF65-F5344CB8AC3E}">
        <p14:creationId xmlns:p14="http://schemas.microsoft.com/office/powerpoint/2010/main" val="352182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509490"/>
          </a:xfrm>
        </p:spPr>
        <p:txBody>
          <a:bodyPr>
            <a:normAutofit fontScale="90000"/>
          </a:bodyPr>
          <a:lstStyle/>
          <a:p>
            <a:r>
              <a:rPr lang="tr-TR" dirty="0" err="1" smtClean="0"/>
              <a:t>Fam</a:t>
            </a:r>
            <a:r>
              <a:rPr lang="tr-TR" dirty="0" smtClean="0"/>
              <a:t>.: </a:t>
            </a:r>
            <a:r>
              <a:rPr lang="tr-TR" dirty="0" err="1" smtClean="0"/>
              <a:t>Commelinaceae</a:t>
            </a:r>
            <a:r>
              <a:rPr lang="tr-TR" dirty="0" smtClean="0"/>
              <a:t/>
            </a:r>
            <a:br>
              <a:rPr lang="tr-TR" dirty="0" smtClean="0"/>
            </a:br>
            <a:r>
              <a:rPr lang="tr-TR" dirty="0" smtClean="0"/>
              <a:t>Bitki: </a:t>
            </a:r>
            <a:r>
              <a:rPr lang="tr-TR" i="1" dirty="0" err="1" smtClean="0"/>
              <a:t>Tradescantia</a:t>
            </a:r>
            <a:r>
              <a:rPr lang="tr-TR" i="1" dirty="0" smtClean="0"/>
              <a:t> </a:t>
            </a:r>
            <a:r>
              <a:rPr lang="tr-TR" i="1" dirty="0" err="1" smtClean="0"/>
              <a:t>zebrina</a:t>
            </a:r>
            <a:r>
              <a:rPr lang="tr-TR" i="1" dirty="0" smtClean="0"/>
              <a:t> </a:t>
            </a:r>
            <a:r>
              <a:rPr lang="tr-TR" dirty="0" smtClean="0"/>
              <a:t>(Telgraf çiçeği)</a:t>
            </a:r>
            <a:br>
              <a:rPr lang="tr-TR" dirty="0" smtClean="0"/>
            </a:br>
            <a:r>
              <a:rPr lang="tr-TR" dirty="0" smtClean="0"/>
              <a:t>Kloroplast</a:t>
            </a:r>
            <a:endParaRPr lang="tr-TR" dirty="0"/>
          </a:p>
        </p:txBody>
      </p:sp>
      <p:sp>
        <p:nvSpPr>
          <p:cNvPr id="3" name="İçerik Yer Tutucusu 2"/>
          <p:cNvSpPr>
            <a:spLocks noGrp="1"/>
          </p:cNvSpPr>
          <p:nvPr>
            <p:ph idx="1"/>
          </p:nvPr>
        </p:nvSpPr>
        <p:spPr>
          <a:xfrm>
            <a:off x="2589212" y="2251880"/>
            <a:ext cx="8915400" cy="3659341"/>
          </a:xfrm>
        </p:spPr>
        <p:txBody>
          <a:bodyPr/>
          <a:lstStyle/>
          <a:p>
            <a:r>
              <a:rPr lang="tr-TR" dirty="0" smtClean="0"/>
              <a:t>Bitkinin yeşil yapraklarının üst yüzeysel kesit alınarak incelenir.</a:t>
            </a:r>
            <a:endParaRPr lang="tr-TR" dirty="0"/>
          </a:p>
        </p:txBody>
      </p:sp>
      <p:pic>
        <p:nvPicPr>
          <p:cNvPr id="4" name="Resim 3"/>
          <p:cNvPicPr>
            <a:picLocks noChangeAspect="1"/>
          </p:cNvPicPr>
          <p:nvPr/>
        </p:nvPicPr>
        <p:blipFill rotWithShape="1">
          <a:blip r:embed="rId2"/>
          <a:srcRect l="49659" t="28070" r="24205" b="34336"/>
          <a:stretch/>
        </p:blipFill>
        <p:spPr>
          <a:xfrm>
            <a:off x="4170217" y="3334276"/>
            <a:ext cx="4128655" cy="3338824"/>
          </a:xfrm>
          <a:prstGeom prst="rect">
            <a:avLst/>
          </a:prstGeom>
        </p:spPr>
      </p:pic>
    </p:spTree>
    <p:extLst>
      <p:ext uri="{BB962C8B-B14F-4D97-AF65-F5344CB8AC3E}">
        <p14:creationId xmlns:p14="http://schemas.microsoft.com/office/powerpoint/2010/main" val="227205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509490"/>
          </a:xfrm>
        </p:spPr>
        <p:txBody>
          <a:bodyPr>
            <a:normAutofit fontScale="90000"/>
          </a:bodyPr>
          <a:lstStyle/>
          <a:p>
            <a:r>
              <a:rPr lang="tr-TR" dirty="0" err="1" smtClean="0"/>
              <a:t>Fam</a:t>
            </a:r>
            <a:r>
              <a:rPr lang="tr-TR" dirty="0"/>
              <a:t>.: </a:t>
            </a:r>
            <a:r>
              <a:rPr lang="tr-TR" dirty="0" err="1" smtClean="0"/>
              <a:t>Rosaceae</a:t>
            </a:r>
            <a:r>
              <a:rPr lang="tr-TR" dirty="0"/>
              <a:t/>
            </a:r>
            <a:br>
              <a:rPr lang="tr-TR" dirty="0"/>
            </a:br>
            <a:r>
              <a:rPr lang="tr-TR" dirty="0"/>
              <a:t>Bitki:  </a:t>
            </a:r>
            <a:r>
              <a:rPr lang="tr-TR" i="1" dirty="0" err="1"/>
              <a:t>Pyracantha</a:t>
            </a:r>
            <a:r>
              <a:rPr lang="tr-TR" i="1" dirty="0"/>
              <a:t> </a:t>
            </a:r>
            <a:r>
              <a:rPr lang="tr-TR" i="1" dirty="0" err="1" smtClean="0"/>
              <a:t>coccinea</a:t>
            </a:r>
            <a:r>
              <a:rPr lang="tr-TR" i="1" dirty="0" smtClean="0"/>
              <a:t> </a:t>
            </a:r>
            <a:r>
              <a:rPr lang="tr-TR" dirty="0" smtClean="0"/>
              <a:t>(Ateş dikeni)</a:t>
            </a:r>
            <a:br>
              <a:rPr lang="tr-TR" dirty="0" smtClean="0"/>
            </a:br>
            <a:r>
              <a:rPr lang="tr-TR" dirty="0" smtClean="0"/>
              <a:t>Kromoplast</a:t>
            </a:r>
            <a:endParaRPr lang="tr-TR" dirty="0"/>
          </a:p>
        </p:txBody>
      </p:sp>
      <p:sp>
        <p:nvSpPr>
          <p:cNvPr id="3" name="İçerik Yer Tutucusu 2"/>
          <p:cNvSpPr>
            <a:spLocks noGrp="1"/>
          </p:cNvSpPr>
          <p:nvPr>
            <p:ph idx="1"/>
          </p:nvPr>
        </p:nvSpPr>
        <p:spPr>
          <a:xfrm>
            <a:off x="2308925" y="2318257"/>
            <a:ext cx="4739843" cy="3468273"/>
          </a:xfrm>
        </p:spPr>
        <p:txBody>
          <a:bodyPr/>
          <a:lstStyle/>
          <a:p>
            <a:r>
              <a:rPr lang="tr-TR" dirty="0" smtClean="0"/>
              <a:t>Bitkinin meyvesinin etli kısmından bir damla suya kazıyıp incelenir. </a:t>
            </a:r>
            <a:endParaRPr lang="tr-TR" dirty="0"/>
          </a:p>
        </p:txBody>
      </p:sp>
      <p:pic>
        <p:nvPicPr>
          <p:cNvPr id="4" name="Resim 3"/>
          <p:cNvPicPr>
            <a:picLocks noChangeAspect="1"/>
          </p:cNvPicPr>
          <p:nvPr/>
        </p:nvPicPr>
        <p:blipFill rotWithShape="1">
          <a:blip r:embed="rId2"/>
          <a:srcRect l="55000" t="41410" r="23978" b="15741"/>
          <a:stretch/>
        </p:blipFill>
        <p:spPr>
          <a:xfrm>
            <a:off x="7478278" y="1805860"/>
            <a:ext cx="3920837" cy="4493066"/>
          </a:xfrm>
          <a:prstGeom prst="rect">
            <a:avLst/>
          </a:prstGeom>
        </p:spPr>
      </p:pic>
    </p:spTree>
    <p:extLst>
      <p:ext uri="{BB962C8B-B14F-4D97-AF65-F5344CB8AC3E}">
        <p14:creationId xmlns:p14="http://schemas.microsoft.com/office/powerpoint/2010/main" val="1486878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509490"/>
          </a:xfrm>
        </p:spPr>
        <p:txBody>
          <a:bodyPr>
            <a:normAutofit fontScale="90000"/>
          </a:bodyPr>
          <a:lstStyle/>
          <a:p>
            <a:r>
              <a:rPr lang="tr-TR" dirty="0" err="1"/>
              <a:t>Fam</a:t>
            </a:r>
            <a:r>
              <a:rPr lang="tr-TR" dirty="0"/>
              <a:t>.: </a:t>
            </a:r>
            <a:r>
              <a:rPr lang="tr-TR" dirty="0" err="1"/>
              <a:t>Commelinaceae</a:t>
            </a:r>
            <a:r>
              <a:rPr lang="tr-TR" dirty="0"/>
              <a:t/>
            </a:r>
            <a:br>
              <a:rPr lang="tr-TR" dirty="0"/>
            </a:br>
            <a:r>
              <a:rPr lang="tr-TR" dirty="0"/>
              <a:t>Bitki: </a:t>
            </a:r>
            <a:r>
              <a:rPr lang="tr-TR" i="1" dirty="0" err="1"/>
              <a:t>Tradescantia</a:t>
            </a:r>
            <a:r>
              <a:rPr lang="tr-TR" i="1" dirty="0"/>
              <a:t> </a:t>
            </a:r>
            <a:r>
              <a:rPr lang="tr-TR" i="1" dirty="0" err="1"/>
              <a:t>zebrina</a:t>
            </a:r>
            <a:r>
              <a:rPr lang="tr-TR" i="1" dirty="0"/>
              <a:t> </a:t>
            </a:r>
            <a:r>
              <a:rPr lang="tr-TR" dirty="0"/>
              <a:t>(Telgraf çiçeği)</a:t>
            </a:r>
            <a:br>
              <a:rPr lang="tr-TR" dirty="0"/>
            </a:br>
            <a:r>
              <a:rPr lang="tr-TR" dirty="0"/>
              <a:t>Lökoplast</a:t>
            </a:r>
          </a:p>
        </p:txBody>
      </p:sp>
      <p:sp>
        <p:nvSpPr>
          <p:cNvPr id="3" name="İçerik Yer Tutucusu 2"/>
          <p:cNvSpPr>
            <a:spLocks noGrp="1"/>
          </p:cNvSpPr>
          <p:nvPr>
            <p:ph idx="1"/>
          </p:nvPr>
        </p:nvSpPr>
        <p:spPr>
          <a:xfrm>
            <a:off x="2589212" y="2133600"/>
            <a:ext cx="4518170" cy="762000"/>
          </a:xfrm>
        </p:spPr>
        <p:txBody>
          <a:bodyPr/>
          <a:lstStyle/>
          <a:p>
            <a:r>
              <a:rPr lang="tr-TR" dirty="0" smtClean="0"/>
              <a:t>Yaprak altı yüzeysel kesit alınır.</a:t>
            </a:r>
            <a:endParaRPr lang="tr-TR" dirty="0"/>
          </a:p>
        </p:txBody>
      </p:sp>
      <p:pic>
        <p:nvPicPr>
          <p:cNvPr id="4" name="Resim 3"/>
          <p:cNvPicPr>
            <a:picLocks noChangeAspect="1"/>
          </p:cNvPicPr>
          <p:nvPr/>
        </p:nvPicPr>
        <p:blipFill rotWithShape="1">
          <a:blip r:embed="rId2"/>
          <a:srcRect l="49091" t="47070" r="24432" b="11698"/>
          <a:stretch/>
        </p:blipFill>
        <p:spPr>
          <a:xfrm>
            <a:off x="6553200" y="2729345"/>
            <a:ext cx="4364181" cy="3820999"/>
          </a:xfrm>
          <a:prstGeom prst="rect">
            <a:avLst/>
          </a:prstGeom>
        </p:spPr>
      </p:pic>
    </p:spTree>
    <p:extLst>
      <p:ext uri="{BB962C8B-B14F-4D97-AF65-F5344CB8AC3E}">
        <p14:creationId xmlns:p14="http://schemas.microsoft.com/office/powerpoint/2010/main" val="3525333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48023" y="513171"/>
            <a:ext cx="7204341" cy="3206774"/>
          </a:xfrm>
          <a:prstGeom prst="rect">
            <a:avLst/>
          </a:prstGeom>
        </p:spPr>
      </p:pic>
      <p:sp>
        <p:nvSpPr>
          <p:cNvPr id="2" name="Unvan 1"/>
          <p:cNvSpPr>
            <a:spLocks noGrp="1"/>
          </p:cNvSpPr>
          <p:nvPr>
            <p:ph type="ctrTitle"/>
          </p:nvPr>
        </p:nvSpPr>
        <p:spPr>
          <a:xfrm>
            <a:off x="2694710" y="2819400"/>
            <a:ext cx="8915399" cy="2262781"/>
          </a:xfrm>
        </p:spPr>
        <p:txBody>
          <a:bodyPr/>
          <a:lstStyle/>
          <a:p>
            <a:r>
              <a:rPr lang="tr-TR" dirty="0"/>
              <a:t>Hücre Bölünmesi</a:t>
            </a:r>
          </a:p>
        </p:txBody>
      </p:sp>
    </p:spTree>
    <p:extLst>
      <p:ext uri="{BB962C8B-B14F-4D97-AF65-F5344CB8AC3E}">
        <p14:creationId xmlns:p14="http://schemas.microsoft.com/office/powerpoint/2010/main" val="3635844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Homolog kromozomlar </a:t>
            </a:r>
          </a:p>
        </p:txBody>
      </p:sp>
      <p:pic>
        <p:nvPicPr>
          <p:cNvPr id="4" name="Resim 3"/>
          <p:cNvPicPr>
            <a:picLocks noChangeAspect="1"/>
          </p:cNvPicPr>
          <p:nvPr/>
        </p:nvPicPr>
        <p:blipFill rotWithShape="1">
          <a:blip r:embed="rId2"/>
          <a:srcRect l="57649" t="15107" r="16941" b="28547"/>
          <a:stretch/>
        </p:blipFill>
        <p:spPr>
          <a:xfrm>
            <a:off x="3950725" y="1778020"/>
            <a:ext cx="4043348" cy="3862316"/>
          </a:xfrm>
          <a:prstGeom prst="rect">
            <a:avLst/>
          </a:prstGeom>
        </p:spPr>
      </p:pic>
    </p:spTree>
    <p:extLst>
      <p:ext uri="{BB962C8B-B14F-4D97-AF65-F5344CB8AC3E}">
        <p14:creationId xmlns:p14="http://schemas.microsoft.com/office/powerpoint/2010/main" val="3753105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Karyokinez</a:t>
            </a:r>
          </a:p>
        </p:txBody>
      </p:sp>
      <p:pic>
        <p:nvPicPr>
          <p:cNvPr id="4" name="Resim 3"/>
          <p:cNvPicPr>
            <a:picLocks noChangeAspect="1"/>
          </p:cNvPicPr>
          <p:nvPr/>
        </p:nvPicPr>
        <p:blipFill rotWithShape="1">
          <a:blip r:embed="rId2"/>
          <a:srcRect l="20821" t="62892" r="43806" b="10827"/>
          <a:stretch/>
        </p:blipFill>
        <p:spPr>
          <a:xfrm>
            <a:off x="2592925" y="2234869"/>
            <a:ext cx="6523628" cy="2725058"/>
          </a:xfrm>
          <a:prstGeom prst="rect">
            <a:avLst/>
          </a:prstGeom>
        </p:spPr>
      </p:pic>
    </p:spTree>
    <p:extLst>
      <p:ext uri="{BB962C8B-B14F-4D97-AF65-F5344CB8AC3E}">
        <p14:creationId xmlns:p14="http://schemas.microsoft.com/office/powerpoint/2010/main" val="175008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Sitokinez</a:t>
            </a:r>
            <a:endParaRPr lang="tr-TR" dirty="0"/>
          </a:p>
        </p:txBody>
      </p:sp>
      <p:pic>
        <p:nvPicPr>
          <p:cNvPr id="1026" name="Picture 2" descr="Sitokinez - Vikip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761" y="2722736"/>
            <a:ext cx="2244014" cy="2423536"/>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a:off x="3101148" y="2067604"/>
            <a:ext cx="2205143" cy="4132809"/>
          </a:xfrm>
          <a:prstGeom prst="rect">
            <a:avLst/>
          </a:prstGeom>
        </p:spPr>
      </p:pic>
      <p:pic>
        <p:nvPicPr>
          <p:cNvPr id="7" name="Resim 6"/>
          <p:cNvPicPr>
            <a:picLocks noChangeAspect="1"/>
          </p:cNvPicPr>
          <p:nvPr/>
        </p:nvPicPr>
        <p:blipFill>
          <a:blip r:embed="rId4"/>
          <a:stretch>
            <a:fillRect/>
          </a:stretch>
        </p:blipFill>
        <p:spPr>
          <a:xfrm>
            <a:off x="8595159" y="2017726"/>
            <a:ext cx="2369126" cy="4232564"/>
          </a:xfrm>
          <a:prstGeom prst="rect">
            <a:avLst/>
          </a:prstGeom>
        </p:spPr>
      </p:pic>
    </p:spTree>
    <p:extLst>
      <p:ext uri="{BB962C8B-B14F-4D97-AF65-F5344CB8AC3E}">
        <p14:creationId xmlns:p14="http://schemas.microsoft.com/office/powerpoint/2010/main" val="4134505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Hücre döngüsü</a:t>
            </a:r>
          </a:p>
        </p:txBody>
      </p:sp>
      <p:pic>
        <p:nvPicPr>
          <p:cNvPr id="4" name="Resim 3"/>
          <p:cNvPicPr>
            <a:picLocks noChangeAspect="1"/>
          </p:cNvPicPr>
          <p:nvPr/>
        </p:nvPicPr>
        <p:blipFill rotWithShape="1">
          <a:blip r:embed="rId2"/>
          <a:srcRect l="34478" t="63290" r="38881" b="9433"/>
          <a:stretch/>
        </p:blipFill>
        <p:spPr>
          <a:xfrm>
            <a:off x="3550484" y="2163583"/>
            <a:ext cx="5177879" cy="2980543"/>
          </a:xfrm>
          <a:prstGeom prst="rect">
            <a:avLst/>
          </a:prstGeom>
        </p:spPr>
      </p:pic>
    </p:spTree>
    <p:extLst>
      <p:ext uri="{BB962C8B-B14F-4D97-AF65-F5344CB8AC3E}">
        <p14:creationId xmlns:p14="http://schemas.microsoft.com/office/powerpoint/2010/main" val="2332360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İnterfaz</a:t>
            </a:r>
            <a:endParaRPr lang="tr-TR" dirty="0"/>
          </a:p>
        </p:txBody>
      </p:sp>
      <p:pic>
        <p:nvPicPr>
          <p:cNvPr id="4" name="Resim 3"/>
          <p:cNvPicPr>
            <a:picLocks noChangeAspect="1"/>
          </p:cNvPicPr>
          <p:nvPr/>
        </p:nvPicPr>
        <p:blipFill rotWithShape="1">
          <a:blip r:embed="rId2"/>
          <a:srcRect l="34478" t="63290" r="38881" b="9433"/>
          <a:stretch/>
        </p:blipFill>
        <p:spPr>
          <a:xfrm>
            <a:off x="3245684" y="2315984"/>
            <a:ext cx="5854891" cy="3370251"/>
          </a:xfrm>
          <a:prstGeom prst="rect">
            <a:avLst/>
          </a:prstGeom>
        </p:spPr>
      </p:pic>
    </p:spTree>
    <p:extLst>
      <p:ext uri="{BB962C8B-B14F-4D97-AF65-F5344CB8AC3E}">
        <p14:creationId xmlns:p14="http://schemas.microsoft.com/office/powerpoint/2010/main" val="3856858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İnterfazın</a:t>
            </a:r>
            <a:r>
              <a:rPr lang="tr-TR" dirty="0"/>
              <a:t> evreleri</a:t>
            </a:r>
          </a:p>
        </p:txBody>
      </p:sp>
      <p:sp>
        <p:nvSpPr>
          <p:cNvPr id="3" name="İçerik Yer Tutucusu 2"/>
          <p:cNvSpPr>
            <a:spLocks noGrp="1"/>
          </p:cNvSpPr>
          <p:nvPr>
            <p:ph idx="1"/>
          </p:nvPr>
        </p:nvSpPr>
        <p:spPr>
          <a:xfrm>
            <a:off x="2095502" y="2046648"/>
            <a:ext cx="6000643" cy="1838864"/>
          </a:xfrm>
        </p:spPr>
        <p:txBody>
          <a:bodyPr>
            <a:normAutofit/>
          </a:bodyPr>
          <a:lstStyle/>
          <a:p>
            <a:r>
              <a:rPr lang="tr-TR" sz="2900" dirty="0" smtClean="0"/>
              <a:t>G1 </a:t>
            </a:r>
            <a:r>
              <a:rPr lang="tr-TR" sz="2900" dirty="0"/>
              <a:t>(</a:t>
            </a:r>
            <a:r>
              <a:rPr lang="tr-TR" sz="2900" dirty="0" err="1"/>
              <a:t>Gap</a:t>
            </a:r>
            <a:r>
              <a:rPr lang="tr-TR" sz="2900" dirty="0"/>
              <a:t> 1)</a:t>
            </a:r>
          </a:p>
          <a:p>
            <a:r>
              <a:rPr lang="tr-TR" sz="2900" dirty="0" smtClean="0"/>
              <a:t>S </a:t>
            </a:r>
            <a:r>
              <a:rPr lang="tr-TR" sz="2900" dirty="0"/>
              <a:t>(Sentez)</a:t>
            </a:r>
          </a:p>
          <a:p>
            <a:r>
              <a:rPr lang="tr-TR" sz="2900" dirty="0" smtClean="0"/>
              <a:t>G2 </a:t>
            </a:r>
            <a:r>
              <a:rPr lang="tr-TR" sz="2900" dirty="0"/>
              <a:t>(</a:t>
            </a:r>
            <a:r>
              <a:rPr lang="tr-TR" sz="2900" dirty="0" err="1"/>
              <a:t>Gap</a:t>
            </a:r>
            <a:r>
              <a:rPr lang="tr-TR" sz="2900" dirty="0"/>
              <a:t> 2)</a:t>
            </a:r>
          </a:p>
          <a:p>
            <a:pPr marL="0" indent="0">
              <a:buNone/>
            </a:pPr>
            <a:endParaRPr lang="tr-TR" sz="2900" dirty="0"/>
          </a:p>
        </p:txBody>
      </p:sp>
      <p:pic>
        <p:nvPicPr>
          <p:cNvPr id="4" name="Resim 3"/>
          <p:cNvPicPr>
            <a:picLocks noChangeAspect="1"/>
          </p:cNvPicPr>
          <p:nvPr/>
        </p:nvPicPr>
        <p:blipFill rotWithShape="1">
          <a:blip r:embed="rId2"/>
          <a:srcRect l="34478" t="63290" r="38881" b="9433"/>
          <a:stretch/>
        </p:blipFill>
        <p:spPr>
          <a:xfrm>
            <a:off x="6364325" y="1855820"/>
            <a:ext cx="4814893" cy="2771597"/>
          </a:xfrm>
          <a:prstGeom prst="rect">
            <a:avLst/>
          </a:prstGeom>
        </p:spPr>
      </p:pic>
    </p:spTree>
    <p:extLst>
      <p:ext uri="{BB962C8B-B14F-4D97-AF65-F5344CB8AC3E}">
        <p14:creationId xmlns:p14="http://schemas.microsoft.com/office/powerpoint/2010/main" val="33534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ERGASTİK MADDELER</a:t>
            </a:r>
            <a:endParaRPr lang="tr-TR" dirty="0"/>
          </a:p>
        </p:txBody>
      </p:sp>
    </p:spTree>
    <p:extLst>
      <p:ext uri="{BB962C8B-B14F-4D97-AF65-F5344CB8AC3E}">
        <p14:creationId xmlns:p14="http://schemas.microsoft.com/office/powerpoint/2010/main" val="3655136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Profaz</a:t>
            </a:r>
            <a:endParaRPr lang="tr-TR" dirty="0"/>
          </a:p>
        </p:txBody>
      </p:sp>
      <p:pic>
        <p:nvPicPr>
          <p:cNvPr id="4" name="Resim 3"/>
          <p:cNvPicPr>
            <a:picLocks noChangeAspect="1"/>
          </p:cNvPicPr>
          <p:nvPr/>
        </p:nvPicPr>
        <p:blipFill>
          <a:blip r:embed="rId2"/>
          <a:stretch>
            <a:fillRect/>
          </a:stretch>
        </p:blipFill>
        <p:spPr>
          <a:xfrm>
            <a:off x="4682837" y="1905000"/>
            <a:ext cx="4890654" cy="4373443"/>
          </a:xfrm>
          <a:prstGeom prst="rect">
            <a:avLst/>
          </a:prstGeom>
        </p:spPr>
      </p:pic>
    </p:spTree>
    <p:extLst>
      <p:ext uri="{BB962C8B-B14F-4D97-AF65-F5344CB8AC3E}">
        <p14:creationId xmlns:p14="http://schemas.microsoft.com/office/powerpoint/2010/main" val="3849320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Metafaz</a:t>
            </a:r>
            <a:endParaRPr lang="tr-TR" dirty="0"/>
          </a:p>
        </p:txBody>
      </p:sp>
      <p:pic>
        <p:nvPicPr>
          <p:cNvPr id="4" name="Resim 3"/>
          <p:cNvPicPr>
            <a:picLocks noChangeAspect="1"/>
          </p:cNvPicPr>
          <p:nvPr/>
        </p:nvPicPr>
        <p:blipFill>
          <a:blip r:embed="rId2"/>
          <a:stretch>
            <a:fillRect/>
          </a:stretch>
        </p:blipFill>
        <p:spPr>
          <a:xfrm>
            <a:off x="3098891" y="2331356"/>
            <a:ext cx="2816945" cy="3127192"/>
          </a:xfrm>
          <a:prstGeom prst="rect">
            <a:avLst/>
          </a:prstGeom>
        </p:spPr>
      </p:pic>
      <p:pic>
        <p:nvPicPr>
          <p:cNvPr id="5" name="Resim 4"/>
          <p:cNvPicPr>
            <a:picLocks noChangeAspect="1"/>
          </p:cNvPicPr>
          <p:nvPr/>
        </p:nvPicPr>
        <p:blipFill>
          <a:blip r:embed="rId3"/>
          <a:stretch>
            <a:fillRect/>
          </a:stretch>
        </p:blipFill>
        <p:spPr>
          <a:xfrm>
            <a:off x="6068290" y="2402217"/>
            <a:ext cx="2590745" cy="2985469"/>
          </a:xfrm>
          <a:prstGeom prst="rect">
            <a:avLst/>
          </a:prstGeom>
        </p:spPr>
      </p:pic>
    </p:spTree>
    <p:extLst>
      <p:ext uri="{BB962C8B-B14F-4D97-AF65-F5344CB8AC3E}">
        <p14:creationId xmlns:p14="http://schemas.microsoft.com/office/powerpoint/2010/main" val="3573150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Anafaz</a:t>
            </a:r>
            <a:endParaRPr lang="tr-TR" dirty="0"/>
          </a:p>
        </p:txBody>
      </p:sp>
      <p:pic>
        <p:nvPicPr>
          <p:cNvPr id="4" name="Resim 3"/>
          <p:cNvPicPr>
            <a:picLocks noChangeAspect="1"/>
          </p:cNvPicPr>
          <p:nvPr/>
        </p:nvPicPr>
        <p:blipFill>
          <a:blip r:embed="rId2"/>
          <a:stretch>
            <a:fillRect/>
          </a:stretch>
        </p:blipFill>
        <p:spPr>
          <a:xfrm>
            <a:off x="4793674" y="1905000"/>
            <a:ext cx="3416562" cy="4482976"/>
          </a:xfrm>
          <a:prstGeom prst="rect">
            <a:avLst/>
          </a:prstGeom>
        </p:spPr>
      </p:pic>
    </p:spTree>
    <p:extLst>
      <p:ext uri="{BB962C8B-B14F-4D97-AF65-F5344CB8AC3E}">
        <p14:creationId xmlns:p14="http://schemas.microsoft.com/office/powerpoint/2010/main" val="1533004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Telofaz</a:t>
            </a:r>
            <a:endParaRPr lang="tr-TR" dirty="0"/>
          </a:p>
        </p:txBody>
      </p:sp>
      <p:pic>
        <p:nvPicPr>
          <p:cNvPr id="4" name="Resim 3"/>
          <p:cNvPicPr>
            <a:picLocks noChangeAspect="1"/>
          </p:cNvPicPr>
          <p:nvPr/>
        </p:nvPicPr>
        <p:blipFill>
          <a:blip r:embed="rId2"/>
          <a:stretch>
            <a:fillRect/>
          </a:stretch>
        </p:blipFill>
        <p:spPr>
          <a:xfrm>
            <a:off x="4544290" y="1905000"/>
            <a:ext cx="3057315" cy="4104316"/>
          </a:xfrm>
          <a:prstGeom prst="rect">
            <a:avLst/>
          </a:prstGeom>
        </p:spPr>
      </p:pic>
    </p:spTree>
    <p:extLst>
      <p:ext uri="{BB962C8B-B14F-4D97-AF65-F5344CB8AC3E}">
        <p14:creationId xmlns:p14="http://schemas.microsoft.com/office/powerpoint/2010/main" val="2190606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lstStyle/>
          <a:p>
            <a:r>
              <a:rPr lang="tr-TR" dirty="0" err="1" smtClean="0"/>
              <a:t>Campbell</a:t>
            </a:r>
            <a:r>
              <a:rPr lang="tr-TR" dirty="0" smtClean="0"/>
              <a:t>, J.B.R. Biyoloji, </a:t>
            </a:r>
            <a:r>
              <a:rPr lang="tr-TR" dirty="0" err="1" smtClean="0"/>
              <a:t>Plame</a:t>
            </a:r>
            <a:r>
              <a:rPr lang="tr-TR" dirty="0" smtClean="0"/>
              <a:t> yayınları</a:t>
            </a:r>
          </a:p>
          <a:p>
            <a:r>
              <a:rPr lang="tr-TR" dirty="0" smtClean="0"/>
              <a:t>Bozcuk, S. Genel Botanik, Hatiboğlu yayınları</a:t>
            </a:r>
          </a:p>
          <a:p>
            <a:r>
              <a:rPr lang="tr-TR" dirty="0"/>
              <a:t>Akman Y. 1998. Bitki Biyolojisine Giriş “Botanik”. </a:t>
            </a:r>
            <a:r>
              <a:rPr lang="tr-TR" dirty="0" err="1"/>
              <a:t>Palme</a:t>
            </a:r>
            <a:r>
              <a:rPr lang="tr-TR" dirty="0"/>
              <a:t> Yayıncılık, Ankara.</a:t>
            </a:r>
          </a:p>
          <a:p>
            <a:r>
              <a:rPr lang="tr-TR" dirty="0"/>
              <a:t>Bozcuk S. 2009. Genel Biyoloji. Hatipoğlu Basım ve Yayın San. Ltd. Şti., Ankara.</a:t>
            </a:r>
          </a:p>
          <a:p>
            <a:r>
              <a:rPr lang="tr-TR" dirty="0"/>
              <a:t>Dr. Ümit Bingöl Ders Notları, Ankara Üniversitesi Fen Fakültesi Biyoloji Bölümü</a:t>
            </a:r>
          </a:p>
          <a:p>
            <a:endParaRPr lang="tr-TR" dirty="0"/>
          </a:p>
        </p:txBody>
      </p:sp>
    </p:spTree>
    <p:extLst>
      <p:ext uri="{BB962C8B-B14F-4D97-AF65-F5344CB8AC3E}">
        <p14:creationId xmlns:p14="http://schemas.microsoft.com/office/powerpoint/2010/main" val="254940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Fam</a:t>
            </a:r>
            <a:r>
              <a:rPr lang="tr-TR" dirty="0" smtClean="0"/>
              <a:t>: </a:t>
            </a:r>
            <a:r>
              <a:rPr lang="tr-TR" dirty="0" err="1" smtClean="0"/>
              <a:t>Solanaceae</a:t>
            </a:r>
            <a:r>
              <a:rPr lang="tr-TR" dirty="0" smtClean="0"/>
              <a:t/>
            </a:r>
            <a:br>
              <a:rPr lang="tr-TR" dirty="0" smtClean="0"/>
            </a:br>
            <a:r>
              <a:rPr lang="tr-TR" dirty="0" smtClean="0"/>
              <a:t>Bitki: </a:t>
            </a:r>
            <a:r>
              <a:rPr lang="tr-TR" i="1" dirty="0" err="1" smtClean="0"/>
              <a:t>Solanum</a:t>
            </a:r>
            <a:r>
              <a:rPr lang="tr-TR" i="1" dirty="0" smtClean="0"/>
              <a:t> </a:t>
            </a:r>
            <a:r>
              <a:rPr lang="tr-TR" i="1" dirty="0" err="1" smtClean="0"/>
              <a:t>tuberosum</a:t>
            </a:r>
            <a:r>
              <a:rPr lang="tr-TR" i="1" dirty="0" smtClean="0"/>
              <a:t> </a:t>
            </a:r>
            <a:r>
              <a:rPr lang="tr-TR" dirty="0" smtClean="0"/>
              <a:t>(Patates yumrusu)</a:t>
            </a:r>
            <a:endParaRPr lang="tr-TR" dirty="0"/>
          </a:p>
        </p:txBody>
      </p:sp>
      <p:sp>
        <p:nvSpPr>
          <p:cNvPr id="3" name="İçerik Yer Tutucusu 2"/>
          <p:cNvSpPr>
            <a:spLocks noGrp="1"/>
          </p:cNvSpPr>
          <p:nvPr>
            <p:ph idx="1"/>
          </p:nvPr>
        </p:nvSpPr>
        <p:spPr>
          <a:xfrm>
            <a:off x="2146661" y="1905000"/>
            <a:ext cx="5377152" cy="3777622"/>
          </a:xfrm>
        </p:spPr>
        <p:txBody>
          <a:bodyPr/>
          <a:lstStyle/>
          <a:p>
            <a:r>
              <a:rPr lang="tr-TR" i="1" dirty="0" err="1" smtClean="0"/>
              <a:t>Solanum</a:t>
            </a:r>
            <a:r>
              <a:rPr lang="tr-TR" i="1" dirty="0" smtClean="0"/>
              <a:t> </a:t>
            </a:r>
            <a:r>
              <a:rPr lang="tr-TR" i="1" dirty="0" err="1" smtClean="0"/>
              <a:t>tuberosum</a:t>
            </a:r>
            <a:r>
              <a:rPr lang="tr-TR" i="1" dirty="0" smtClean="0"/>
              <a:t> </a:t>
            </a:r>
            <a:r>
              <a:rPr lang="tr-TR" dirty="0" smtClean="0"/>
              <a:t>yumrusu ezilir ve sulu kısmı incelenir. İncelenen patates yumrusunda genellikle </a:t>
            </a:r>
            <a:r>
              <a:rPr lang="tr-TR" dirty="0" err="1" smtClean="0"/>
              <a:t>eksentrik</a:t>
            </a:r>
            <a:r>
              <a:rPr lang="tr-TR" dirty="0" smtClean="0"/>
              <a:t> </a:t>
            </a:r>
            <a:r>
              <a:rPr lang="tr-TR" dirty="0" err="1" smtClean="0"/>
              <a:t>hilumlu</a:t>
            </a:r>
            <a:r>
              <a:rPr lang="tr-TR" dirty="0" smtClean="0"/>
              <a:t> basit, yarı bileşik ve bileşik nişasta taneleri gözlenir. Basit nişasta tanelerinde, nişasta taneleri ayrı ayrı bulunur. Bileşik olanlarda ise hepsi bir arada bulunmaktadır. Bazı durumlarda ise yarı bileşik nişasta taneleri görülür. Yarı bileşik nişasta tanesinde, iki nişasta tanesinin etrafı ortak bir tabaka ile çevrilmiştir. </a:t>
            </a:r>
            <a:endParaRPr lang="tr-TR" dirty="0"/>
          </a:p>
        </p:txBody>
      </p:sp>
      <p:pic>
        <p:nvPicPr>
          <p:cNvPr id="4" name="Resim 3"/>
          <p:cNvPicPr>
            <a:picLocks noChangeAspect="1"/>
          </p:cNvPicPr>
          <p:nvPr/>
        </p:nvPicPr>
        <p:blipFill rotWithShape="1">
          <a:blip r:embed="rId2"/>
          <a:srcRect l="42841" t="22209" r="24773" b="21804"/>
          <a:stretch/>
        </p:blipFill>
        <p:spPr>
          <a:xfrm>
            <a:off x="7689274" y="1844913"/>
            <a:ext cx="3948546" cy="3837709"/>
          </a:xfrm>
          <a:prstGeom prst="rect">
            <a:avLst/>
          </a:prstGeom>
        </p:spPr>
      </p:pic>
    </p:spTree>
    <p:extLst>
      <p:ext uri="{BB962C8B-B14F-4D97-AF65-F5344CB8AC3E}">
        <p14:creationId xmlns:p14="http://schemas.microsoft.com/office/powerpoint/2010/main" val="476760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Fam</a:t>
            </a:r>
            <a:r>
              <a:rPr lang="tr-TR" dirty="0" smtClean="0"/>
              <a:t>.: </a:t>
            </a:r>
            <a:r>
              <a:rPr lang="tr-TR" dirty="0" err="1" smtClean="0"/>
              <a:t>Fabaceae</a:t>
            </a:r>
            <a:r>
              <a:rPr lang="tr-TR" dirty="0" smtClean="0"/>
              <a:t/>
            </a:r>
            <a:br>
              <a:rPr lang="tr-TR" dirty="0" smtClean="0"/>
            </a:br>
            <a:r>
              <a:rPr lang="tr-TR" dirty="0" smtClean="0"/>
              <a:t>Bitki: </a:t>
            </a:r>
            <a:r>
              <a:rPr lang="tr-TR" i="1" dirty="0" err="1" smtClean="0"/>
              <a:t>Phaseolus</a:t>
            </a:r>
            <a:r>
              <a:rPr lang="tr-TR" i="1" dirty="0" smtClean="0"/>
              <a:t> </a:t>
            </a:r>
            <a:r>
              <a:rPr lang="tr-TR" i="1" dirty="0" err="1" smtClean="0"/>
              <a:t>vulgaris</a:t>
            </a:r>
            <a:r>
              <a:rPr lang="tr-TR" i="1" dirty="0" smtClean="0"/>
              <a:t> </a:t>
            </a:r>
            <a:r>
              <a:rPr lang="tr-TR" dirty="0" smtClean="0"/>
              <a:t>(Fasulye)</a:t>
            </a:r>
            <a:endParaRPr lang="tr-TR" dirty="0"/>
          </a:p>
        </p:txBody>
      </p:sp>
      <p:sp>
        <p:nvSpPr>
          <p:cNvPr id="3" name="İçerik Yer Tutucusu 2"/>
          <p:cNvSpPr>
            <a:spLocks noGrp="1"/>
          </p:cNvSpPr>
          <p:nvPr>
            <p:ph idx="1"/>
          </p:nvPr>
        </p:nvSpPr>
        <p:spPr/>
        <p:txBody>
          <a:bodyPr/>
          <a:lstStyle/>
          <a:p>
            <a:r>
              <a:rPr lang="tr-TR" dirty="0" smtClean="0"/>
              <a:t>Fasulye bitkisinin tohumunun kabuğunun alt kısmı jiletle bir damla su üzerine kazınır. </a:t>
            </a:r>
            <a:r>
              <a:rPr lang="tr-TR" dirty="0" err="1" smtClean="0"/>
              <a:t>Hilumları</a:t>
            </a:r>
            <a:r>
              <a:rPr lang="tr-TR" dirty="0" smtClean="0"/>
              <a:t> </a:t>
            </a:r>
            <a:r>
              <a:rPr lang="tr-TR" dirty="0" err="1" smtClean="0"/>
              <a:t>konsentriktir</a:t>
            </a:r>
            <a:r>
              <a:rPr lang="tr-TR" dirty="0" smtClean="0"/>
              <a:t>, yani merkezdedir. Nişasta tanelerinin ortalarında tohum kuruması esnasında oluşan çatlaklar vardır. </a:t>
            </a:r>
            <a:endParaRPr lang="tr-TR" dirty="0"/>
          </a:p>
        </p:txBody>
      </p:sp>
      <p:pic>
        <p:nvPicPr>
          <p:cNvPr id="4" name="Resim 3"/>
          <p:cNvPicPr>
            <a:picLocks noChangeAspect="1"/>
          </p:cNvPicPr>
          <p:nvPr/>
        </p:nvPicPr>
        <p:blipFill rotWithShape="1">
          <a:blip r:embed="rId2"/>
          <a:srcRect l="48750" t="28676" r="24432" b="29485"/>
          <a:stretch/>
        </p:blipFill>
        <p:spPr>
          <a:xfrm>
            <a:off x="4502727" y="3616036"/>
            <a:ext cx="5334000" cy="2867891"/>
          </a:xfrm>
          <a:prstGeom prst="rect">
            <a:avLst/>
          </a:prstGeom>
        </p:spPr>
      </p:pic>
    </p:spTree>
    <p:extLst>
      <p:ext uri="{BB962C8B-B14F-4D97-AF65-F5344CB8AC3E}">
        <p14:creationId xmlns:p14="http://schemas.microsoft.com/office/powerpoint/2010/main" val="279593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Fam</a:t>
            </a:r>
            <a:r>
              <a:rPr lang="tr-TR" dirty="0" smtClean="0"/>
              <a:t>.: </a:t>
            </a:r>
            <a:r>
              <a:rPr lang="tr-TR" dirty="0" err="1" smtClean="0"/>
              <a:t>Poaceae</a:t>
            </a:r>
            <a:r>
              <a:rPr lang="tr-TR" dirty="0" smtClean="0"/>
              <a:t/>
            </a:r>
            <a:br>
              <a:rPr lang="tr-TR" dirty="0" smtClean="0"/>
            </a:br>
            <a:r>
              <a:rPr lang="tr-TR" dirty="0" smtClean="0"/>
              <a:t>Bitki: </a:t>
            </a:r>
            <a:r>
              <a:rPr lang="tr-TR" i="1" dirty="0" err="1" smtClean="0"/>
              <a:t>Oryza</a:t>
            </a:r>
            <a:r>
              <a:rPr lang="tr-TR" i="1" dirty="0" smtClean="0"/>
              <a:t> </a:t>
            </a:r>
            <a:r>
              <a:rPr lang="tr-TR" i="1" dirty="0" err="1" smtClean="0"/>
              <a:t>sativa</a:t>
            </a:r>
            <a:r>
              <a:rPr lang="tr-TR" i="1" dirty="0" smtClean="0"/>
              <a:t> </a:t>
            </a:r>
            <a:r>
              <a:rPr lang="tr-TR" dirty="0" smtClean="0"/>
              <a:t>(Pirinç)</a:t>
            </a:r>
            <a:endParaRPr lang="tr-TR" dirty="0"/>
          </a:p>
        </p:txBody>
      </p:sp>
      <p:sp>
        <p:nvSpPr>
          <p:cNvPr id="3" name="İçerik Yer Tutucusu 2"/>
          <p:cNvSpPr>
            <a:spLocks noGrp="1"/>
          </p:cNvSpPr>
          <p:nvPr>
            <p:ph idx="1"/>
          </p:nvPr>
        </p:nvSpPr>
        <p:spPr/>
        <p:txBody>
          <a:bodyPr/>
          <a:lstStyle/>
          <a:p>
            <a:r>
              <a:rPr lang="tr-TR" dirty="0" smtClean="0"/>
              <a:t>Pirinç tohumunun </a:t>
            </a:r>
            <a:r>
              <a:rPr lang="tr-TR" dirty="0" err="1" smtClean="0"/>
              <a:t>endospermi</a:t>
            </a:r>
            <a:r>
              <a:rPr lang="tr-TR" dirty="0" smtClean="0"/>
              <a:t> jiletle bir damla su üzerine kazır. Bileşik nişasta taneleri incelenir. </a:t>
            </a:r>
            <a:endParaRPr lang="tr-TR" dirty="0"/>
          </a:p>
        </p:txBody>
      </p:sp>
      <p:pic>
        <p:nvPicPr>
          <p:cNvPr id="4" name="Resim 3"/>
          <p:cNvPicPr>
            <a:picLocks noChangeAspect="1"/>
          </p:cNvPicPr>
          <p:nvPr/>
        </p:nvPicPr>
        <p:blipFill rotWithShape="1">
          <a:blip r:embed="rId2"/>
          <a:srcRect l="61136" t="76805" r="23523" b="5408"/>
          <a:stretch/>
        </p:blipFill>
        <p:spPr>
          <a:xfrm>
            <a:off x="4613563" y="3412810"/>
            <a:ext cx="4308764" cy="2808675"/>
          </a:xfrm>
          <a:prstGeom prst="rect">
            <a:avLst/>
          </a:prstGeom>
        </p:spPr>
      </p:pic>
    </p:spTree>
    <p:extLst>
      <p:ext uri="{BB962C8B-B14F-4D97-AF65-F5344CB8AC3E}">
        <p14:creationId xmlns:p14="http://schemas.microsoft.com/office/powerpoint/2010/main" val="55853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668714"/>
          </a:xfrm>
        </p:spPr>
        <p:txBody>
          <a:bodyPr>
            <a:normAutofit fontScale="90000"/>
          </a:bodyPr>
          <a:lstStyle/>
          <a:p>
            <a:r>
              <a:rPr lang="tr-TR" dirty="0" err="1" smtClean="0"/>
              <a:t>Fam</a:t>
            </a:r>
            <a:r>
              <a:rPr lang="tr-TR" dirty="0" smtClean="0"/>
              <a:t>.: </a:t>
            </a:r>
            <a:r>
              <a:rPr lang="tr-TR" dirty="0" err="1" smtClean="0"/>
              <a:t>Begoniaceae</a:t>
            </a:r>
            <a:r>
              <a:rPr lang="tr-TR" dirty="0" smtClean="0"/>
              <a:t/>
            </a:r>
            <a:br>
              <a:rPr lang="tr-TR" dirty="0" smtClean="0"/>
            </a:br>
            <a:r>
              <a:rPr lang="tr-TR" dirty="0" smtClean="0"/>
              <a:t>Bitki: </a:t>
            </a:r>
            <a:r>
              <a:rPr lang="tr-TR" i="1" dirty="0" err="1" smtClean="0"/>
              <a:t>Begonia</a:t>
            </a:r>
            <a:r>
              <a:rPr lang="tr-TR" i="1" dirty="0" smtClean="0"/>
              <a:t> sp. </a:t>
            </a:r>
            <a:r>
              <a:rPr lang="tr-TR" dirty="0" smtClean="0"/>
              <a:t>(Begonya)</a:t>
            </a:r>
            <a:br>
              <a:rPr lang="tr-TR" dirty="0" smtClean="0"/>
            </a:br>
            <a:r>
              <a:rPr lang="tr-TR" dirty="0" smtClean="0"/>
              <a:t>Tek ve </a:t>
            </a:r>
            <a:r>
              <a:rPr lang="tr-TR" dirty="0" err="1" smtClean="0"/>
              <a:t>Druz</a:t>
            </a:r>
            <a:r>
              <a:rPr lang="tr-TR" dirty="0" smtClean="0"/>
              <a:t> kristali</a:t>
            </a:r>
            <a:endParaRPr lang="tr-TR" dirty="0"/>
          </a:p>
        </p:txBody>
      </p:sp>
      <p:sp>
        <p:nvSpPr>
          <p:cNvPr id="3" name="İçerik Yer Tutucusu 2"/>
          <p:cNvSpPr>
            <a:spLocks noGrp="1"/>
          </p:cNvSpPr>
          <p:nvPr>
            <p:ph idx="1"/>
          </p:nvPr>
        </p:nvSpPr>
        <p:spPr>
          <a:xfrm>
            <a:off x="2589212" y="2406555"/>
            <a:ext cx="8915400" cy="3777622"/>
          </a:xfrm>
        </p:spPr>
        <p:txBody>
          <a:bodyPr/>
          <a:lstStyle/>
          <a:p>
            <a:r>
              <a:rPr lang="tr-TR" dirty="0" err="1" smtClean="0"/>
              <a:t>Begonia</a:t>
            </a:r>
            <a:r>
              <a:rPr lang="tr-TR" dirty="0" smtClean="0"/>
              <a:t> bitkisinin yaprak sapından enine kesitler alınır. Bir damla su içerisine konulur ve incelenir. </a:t>
            </a:r>
            <a:endParaRPr lang="tr-TR" dirty="0"/>
          </a:p>
        </p:txBody>
      </p:sp>
      <p:pic>
        <p:nvPicPr>
          <p:cNvPr id="4" name="Resim 3"/>
          <p:cNvPicPr>
            <a:picLocks noChangeAspect="1"/>
          </p:cNvPicPr>
          <p:nvPr/>
        </p:nvPicPr>
        <p:blipFill rotWithShape="1">
          <a:blip r:embed="rId2"/>
          <a:srcRect l="42955" t="29080" r="22046" b="46261"/>
          <a:stretch/>
        </p:blipFill>
        <p:spPr>
          <a:xfrm>
            <a:off x="3422072" y="3435927"/>
            <a:ext cx="5860473" cy="2321358"/>
          </a:xfrm>
          <a:prstGeom prst="rect">
            <a:avLst/>
          </a:prstGeom>
        </p:spPr>
      </p:pic>
    </p:spTree>
    <p:extLst>
      <p:ext uri="{BB962C8B-B14F-4D97-AF65-F5344CB8AC3E}">
        <p14:creationId xmlns:p14="http://schemas.microsoft.com/office/powerpoint/2010/main" val="2030619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509490"/>
          </a:xfrm>
        </p:spPr>
        <p:txBody>
          <a:bodyPr>
            <a:normAutofit fontScale="90000"/>
          </a:bodyPr>
          <a:lstStyle/>
          <a:p>
            <a:r>
              <a:rPr lang="tr-TR" dirty="0" err="1" smtClean="0"/>
              <a:t>Fam</a:t>
            </a:r>
            <a:r>
              <a:rPr lang="tr-TR" dirty="0" smtClean="0"/>
              <a:t>.: </a:t>
            </a:r>
            <a:r>
              <a:rPr lang="tr-TR" dirty="0" err="1" smtClean="0"/>
              <a:t>Balsaminaceae</a:t>
            </a:r>
            <a:r>
              <a:rPr lang="tr-TR" dirty="0" smtClean="0"/>
              <a:t/>
            </a:r>
            <a:br>
              <a:rPr lang="tr-TR" dirty="0" smtClean="0"/>
            </a:br>
            <a:r>
              <a:rPr lang="tr-TR" dirty="0" smtClean="0"/>
              <a:t>Bitki: </a:t>
            </a:r>
            <a:r>
              <a:rPr lang="tr-TR" i="1" dirty="0" err="1" smtClean="0"/>
              <a:t>Impatiens</a:t>
            </a:r>
            <a:r>
              <a:rPr lang="tr-TR" i="1" dirty="0" smtClean="0"/>
              <a:t> </a:t>
            </a:r>
            <a:r>
              <a:rPr lang="tr-TR" i="1" dirty="0" err="1" smtClean="0"/>
              <a:t>sultanii</a:t>
            </a:r>
            <a:r>
              <a:rPr lang="tr-TR" i="1" dirty="0" smtClean="0"/>
              <a:t> </a:t>
            </a:r>
            <a:r>
              <a:rPr lang="tr-TR" dirty="0" smtClean="0"/>
              <a:t>(Cam güzeli)</a:t>
            </a:r>
            <a:br>
              <a:rPr lang="tr-TR" dirty="0" smtClean="0"/>
            </a:br>
            <a:r>
              <a:rPr lang="tr-TR" dirty="0" smtClean="0"/>
              <a:t>Rafit kristalleri</a:t>
            </a:r>
            <a:endParaRPr lang="tr-TR" dirty="0"/>
          </a:p>
        </p:txBody>
      </p:sp>
      <p:sp>
        <p:nvSpPr>
          <p:cNvPr id="3" name="İçerik Yer Tutucusu 2"/>
          <p:cNvSpPr>
            <a:spLocks noGrp="1"/>
          </p:cNvSpPr>
          <p:nvPr>
            <p:ph idx="1"/>
          </p:nvPr>
        </p:nvSpPr>
        <p:spPr/>
        <p:txBody>
          <a:bodyPr/>
          <a:lstStyle/>
          <a:p>
            <a:r>
              <a:rPr lang="tr-TR" dirty="0" smtClean="0"/>
              <a:t>Bitkinin gövdesinden boyuna </a:t>
            </a:r>
            <a:r>
              <a:rPr lang="tr-TR" dirty="0" err="1" smtClean="0"/>
              <a:t>teğetsel</a:t>
            </a:r>
            <a:r>
              <a:rPr lang="tr-TR" dirty="0" smtClean="0"/>
              <a:t> kesitler alınır bir damla su içerisine konulup incelenir. </a:t>
            </a:r>
            <a:endParaRPr lang="tr-TR" dirty="0"/>
          </a:p>
        </p:txBody>
      </p:sp>
      <p:pic>
        <p:nvPicPr>
          <p:cNvPr id="4" name="Resim 3"/>
          <p:cNvPicPr>
            <a:picLocks noChangeAspect="1"/>
          </p:cNvPicPr>
          <p:nvPr/>
        </p:nvPicPr>
        <p:blipFill rotWithShape="1">
          <a:blip r:embed="rId2"/>
          <a:srcRect l="44545" t="55154" r="21932" b="17357"/>
          <a:stretch/>
        </p:blipFill>
        <p:spPr>
          <a:xfrm>
            <a:off x="4197927" y="3273317"/>
            <a:ext cx="5721927" cy="2637905"/>
          </a:xfrm>
          <a:prstGeom prst="rect">
            <a:avLst/>
          </a:prstGeom>
        </p:spPr>
      </p:pic>
    </p:spTree>
    <p:extLst>
      <p:ext uri="{BB962C8B-B14F-4D97-AF65-F5344CB8AC3E}">
        <p14:creationId xmlns:p14="http://schemas.microsoft.com/office/powerpoint/2010/main" val="2959146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09"/>
            <a:ext cx="8911687" cy="1614123"/>
          </a:xfrm>
        </p:spPr>
        <p:txBody>
          <a:bodyPr>
            <a:normAutofit fontScale="90000"/>
          </a:bodyPr>
          <a:lstStyle/>
          <a:p>
            <a:r>
              <a:rPr lang="tr-TR" dirty="0" err="1" smtClean="0"/>
              <a:t>Fam</a:t>
            </a:r>
            <a:r>
              <a:rPr lang="tr-TR" dirty="0" smtClean="0"/>
              <a:t>.: </a:t>
            </a:r>
            <a:r>
              <a:rPr lang="tr-TR" dirty="0" err="1" smtClean="0"/>
              <a:t>Moraceae</a:t>
            </a:r>
            <a:r>
              <a:rPr lang="tr-TR" dirty="0" smtClean="0"/>
              <a:t/>
            </a:r>
            <a:br>
              <a:rPr lang="tr-TR" dirty="0" smtClean="0"/>
            </a:br>
            <a:r>
              <a:rPr lang="tr-TR" dirty="0" smtClean="0"/>
              <a:t>Bitki: </a:t>
            </a:r>
            <a:r>
              <a:rPr lang="tr-TR" i="1" dirty="0" err="1" smtClean="0"/>
              <a:t>Ficus</a:t>
            </a:r>
            <a:r>
              <a:rPr lang="tr-TR" i="1" dirty="0" smtClean="0"/>
              <a:t> </a:t>
            </a:r>
            <a:r>
              <a:rPr lang="tr-TR" i="1" dirty="0" err="1" smtClean="0"/>
              <a:t>elastica</a:t>
            </a:r>
            <a:r>
              <a:rPr lang="tr-TR" i="1" dirty="0" smtClean="0"/>
              <a:t> </a:t>
            </a:r>
            <a:r>
              <a:rPr lang="tr-TR" dirty="0" smtClean="0"/>
              <a:t>(Kauçuk)</a:t>
            </a:r>
            <a:br>
              <a:rPr lang="tr-TR" dirty="0" smtClean="0"/>
            </a:br>
            <a:r>
              <a:rPr lang="tr-TR" dirty="0" err="1" smtClean="0"/>
              <a:t>Sistolit</a:t>
            </a:r>
            <a:r>
              <a:rPr lang="tr-TR" dirty="0" smtClean="0"/>
              <a:t> kristali</a:t>
            </a:r>
            <a:endParaRPr lang="tr-TR" dirty="0"/>
          </a:p>
        </p:txBody>
      </p:sp>
      <p:sp>
        <p:nvSpPr>
          <p:cNvPr id="3" name="İçerik Yer Tutucusu 2"/>
          <p:cNvSpPr>
            <a:spLocks noGrp="1"/>
          </p:cNvSpPr>
          <p:nvPr>
            <p:ph idx="1"/>
          </p:nvPr>
        </p:nvSpPr>
        <p:spPr>
          <a:xfrm>
            <a:off x="2589212" y="2347414"/>
            <a:ext cx="8915400" cy="3563807"/>
          </a:xfrm>
        </p:spPr>
        <p:txBody>
          <a:bodyPr/>
          <a:lstStyle/>
          <a:p>
            <a:r>
              <a:rPr lang="tr-TR" dirty="0" smtClean="0"/>
              <a:t>Yapraklarından alınan enine kesitler bir damla su içerisine konularak incelenir.</a:t>
            </a:r>
            <a:endParaRPr lang="tr-TR" dirty="0"/>
          </a:p>
        </p:txBody>
      </p:sp>
      <p:pic>
        <p:nvPicPr>
          <p:cNvPr id="4" name="Resim 3"/>
          <p:cNvPicPr>
            <a:picLocks noChangeAspect="1"/>
          </p:cNvPicPr>
          <p:nvPr/>
        </p:nvPicPr>
        <p:blipFill rotWithShape="1">
          <a:blip r:embed="rId2"/>
          <a:srcRect l="41136" t="30093" r="21477" b="16144"/>
          <a:stretch/>
        </p:blipFill>
        <p:spPr>
          <a:xfrm>
            <a:off x="4682835" y="2840183"/>
            <a:ext cx="4969407" cy="4017817"/>
          </a:xfrm>
          <a:prstGeom prst="rect">
            <a:avLst/>
          </a:prstGeom>
        </p:spPr>
      </p:pic>
    </p:spTree>
    <p:extLst>
      <p:ext uri="{BB962C8B-B14F-4D97-AF65-F5344CB8AC3E}">
        <p14:creationId xmlns:p14="http://schemas.microsoft.com/office/powerpoint/2010/main" val="121780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PLASTİDLER</a:t>
            </a:r>
            <a:endParaRPr lang="tr-TR" dirty="0"/>
          </a:p>
        </p:txBody>
      </p:sp>
      <p:sp>
        <p:nvSpPr>
          <p:cNvPr id="3" name="İçerik Yer Tutucusu 2"/>
          <p:cNvSpPr>
            <a:spLocks noGrp="1"/>
          </p:cNvSpPr>
          <p:nvPr>
            <p:ph idx="1"/>
          </p:nvPr>
        </p:nvSpPr>
        <p:spPr>
          <a:xfrm>
            <a:off x="2589212" y="2556681"/>
            <a:ext cx="8915400" cy="3777622"/>
          </a:xfrm>
        </p:spPr>
        <p:txBody>
          <a:bodyPr/>
          <a:lstStyle/>
          <a:p>
            <a:pPr algn="just"/>
            <a:r>
              <a:rPr lang="tr-TR" dirty="0" smtClean="0"/>
              <a:t>Bitki hücrelerinin en önemli özelliklerinden biri de </a:t>
            </a:r>
            <a:r>
              <a:rPr lang="tr-TR" dirty="0" err="1" smtClean="0"/>
              <a:t>plastidlere</a:t>
            </a:r>
            <a:r>
              <a:rPr lang="tr-TR" dirty="0" smtClean="0"/>
              <a:t> sahip olmasıdır. Hücrenin ihtiyacı durumunda Plastidler birbirine dönüşebilmektedir. Sonbaharda ağaçların yapraklarında gördüğümüz renk değişimleri de </a:t>
            </a:r>
            <a:r>
              <a:rPr lang="tr-TR" dirty="0" err="1" smtClean="0"/>
              <a:t>plastidlerin</a:t>
            </a:r>
            <a:r>
              <a:rPr lang="tr-TR" dirty="0" smtClean="0"/>
              <a:t> birbirlerine dönüşmesi ile ilişkilidir. Domates gibi çeşitli bitkilerde, meyve olgunlaşması sırasında kloroplastlar klorofillerini kaybederek kromoplasta dönüşebilmektedir. 3’e ayrılırlar</a:t>
            </a:r>
            <a:endParaRPr lang="tr-TR" dirty="0"/>
          </a:p>
        </p:txBody>
      </p:sp>
    </p:spTree>
    <p:extLst>
      <p:ext uri="{BB962C8B-B14F-4D97-AF65-F5344CB8AC3E}">
        <p14:creationId xmlns:p14="http://schemas.microsoft.com/office/powerpoint/2010/main" val="176327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386</TotalTime>
  <Words>351</Words>
  <Application>Microsoft Office PowerPoint</Application>
  <PresentationFormat>Geniş ekran</PresentationFormat>
  <Paragraphs>42</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Century Gothic</vt:lpstr>
      <vt:lpstr>Wingdings 3</vt:lpstr>
      <vt:lpstr>Duman</vt:lpstr>
      <vt:lpstr>BİY113 BOTANİK Dr. Ögr. Üyesi Şeyda Fikirdeşici Ergen</vt:lpstr>
      <vt:lpstr>ERGASTİK MADDELER</vt:lpstr>
      <vt:lpstr>Fam: Solanaceae Bitki: Solanum tuberosum (Patates yumrusu)</vt:lpstr>
      <vt:lpstr>Fam.: Fabaceae Bitki: Phaseolus vulgaris (Fasulye)</vt:lpstr>
      <vt:lpstr>Fam.: Poaceae Bitki: Oryza sativa (Pirinç)</vt:lpstr>
      <vt:lpstr>Fam.: Begoniaceae Bitki: Begonia sp. (Begonya) Tek ve Druz kristali</vt:lpstr>
      <vt:lpstr>Fam.: Balsaminaceae Bitki: Impatiens sultanii (Cam güzeli) Rafit kristalleri</vt:lpstr>
      <vt:lpstr>Fam.: Moraceae Bitki: Ficus elastica (Kauçuk) Sistolit kristali</vt:lpstr>
      <vt:lpstr>PLASTİDLER</vt:lpstr>
      <vt:lpstr>Fam.: Commelinaceae Bitki: Tradescantia zebrina (Telgraf çiçeği) Kloroplast</vt:lpstr>
      <vt:lpstr>Fam.: Rosaceae Bitki:  Pyracantha coccinea (Ateş dikeni) Kromoplast</vt:lpstr>
      <vt:lpstr>Fam.: Commelinaceae Bitki: Tradescantia zebrina (Telgraf çiçeği) Lökoplast</vt:lpstr>
      <vt:lpstr>Hücre Bölünmesi</vt:lpstr>
      <vt:lpstr>Homolog kromozomlar </vt:lpstr>
      <vt:lpstr>Karyokinez</vt:lpstr>
      <vt:lpstr>Sitokinez</vt:lpstr>
      <vt:lpstr>Hücre döngüsü</vt:lpstr>
      <vt:lpstr>İnterfaz</vt:lpstr>
      <vt:lpstr>İnterfazın evreleri</vt:lpstr>
      <vt:lpstr>Profaz</vt:lpstr>
      <vt:lpstr>Metafaz</vt:lpstr>
      <vt:lpstr>Anafaz</vt:lpstr>
      <vt:lpstr>Telofaz</vt:lpstr>
      <vt:lpstr>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ERGASTİK MADDELER</dc:title>
  <dc:creator>hp_ergen</dc:creator>
  <cp:lastModifiedBy>hp_ergen</cp:lastModifiedBy>
  <cp:revision>107</cp:revision>
  <dcterms:created xsi:type="dcterms:W3CDTF">2019-10-11T11:52:06Z</dcterms:created>
  <dcterms:modified xsi:type="dcterms:W3CDTF">2020-10-03T12:46:23Z</dcterms:modified>
</cp:coreProperties>
</file>