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5"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0F808-5B5F-4456-9CAE-63DF347FA9F9}" type="datetimeFigureOut">
              <a:rPr lang="tr-TR" smtClean="0"/>
              <a:t>20.05.2020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50804-56F0-4C78-AE5B-C3664AFD3E65}" type="slidenum">
              <a:rPr lang="tr-TR" smtClean="0"/>
              <a:t>‹#›</a:t>
            </a:fld>
            <a:endParaRPr lang="tr-TR"/>
          </a:p>
        </p:txBody>
      </p:sp>
    </p:spTree>
    <p:extLst>
      <p:ext uri="{BB962C8B-B14F-4D97-AF65-F5344CB8AC3E}">
        <p14:creationId xmlns:p14="http://schemas.microsoft.com/office/powerpoint/2010/main" val="106571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6F50804-56F0-4C78-AE5B-C3664AFD3E65}" type="slidenum">
              <a:rPr lang="tr-TR" smtClean="0"/>
              <a:t>7</a:t>
            </a:fld>
            <a:endParaRPr lang="tr-TR"/>
          </a:p>
        </p:txBody>
      </p:sp>
    </p:spTree>
    <p:extLst>
      <p:ext uri="{BB962C8B-B14F-4D97-AF65-F5344CB8AC3E}">
        <p14:creationId xmlns:p14="http://schemas.microsoft.com/office/powerpoint/2010/main" val="3838175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a:t>Juliusz</a:t>
            </a:r>
            <a:r>
              <a:rPr lang="tr-TR" b="1" dirty="0"/>
              <a:t> </a:t>
            </a:r>
            <a:r>
              <a:rPr lang="tr-TR" b="1" dirty="0" err="1"/>
              <a:t>Słowacki</a:t>
            </a:r>
            <a:r>
              <a:rPr lang="tr-TR" b="1" dirty="0"/>
              <a:t/>
            </a:r>
            <a:br>
              <a:rPr lang="tr-TR" b="1" dirty="0"/>
            </a:b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62500" lnSpcReduction="20000"/>
          </a:bodyPr>
          <a:lstStyle/>
          <a:p>
            <a:r>
              <a:rPr lang="tr-TR" dirty="0" err="1"/>
              <a:t>Juliusz</a:t>
            </a:r>
            <a:r>
              <a:rPr lang="tr-TR" dirty="0"/>
              <a:t> </a:t>
            </a:r>
            <a:r>
              <a:rPr lang="tr-TR" dirty="0" err="1"/>
              <a:t>Słowacki</a:t>
            </a:r>
            <a:r>
              <a:rPr lang="tr-TR" dirty="0"/>
              <a:t> (1809-1849), </a:t>
            </a:r>
            <a:r>
              <a:rPr lang="tr-TR" dirty="0" err="1"/>
              <a:t>Krzemieniec’de</a:t>
            </a:r>
            <a:r>
              <a:rPr lang="tr-TR" dirty="0"/>
              <a:t> dünyaya geldi. Şairin  babası </a:t>
            </a:r>
            <a:r>
              <a:rPr lang="tr-TR" dirty="0" err="1"/>
              <a:t>Euzebiusz</a:t>
            </a:r>
            <a:r>
              <a:rPr lang="tr-TR" dirty="0"/>
              <a:t> </a:t>
            </a:r>
            <a:r>
              <a:rPr lang="tr-TR" dirty="0" err="1"/>
              <a:t>Słowacki</a:t>
            </a:r>
            <a:r>
              <a:rPr lang="tr-TR" dirty="0"/>
              <a:t>, o dönemde </a:t>
            </a:r>
            <a:r>
              <a:rPr lang="tr-TR" dirty="0" err="1"/>
              <a:t>Wołyn</a:t>
            </a:r>
            <a:r>
              <a:rPr lang="tr-TR" dirty="0"/>
              <a:t>’ da edebiyat  profesörlüğü yapıyordu. Daha sonra </a:t>
            </a:r>
            <a:r>
              <a:rPr lang="tr-TR" dirty="0" err="1"/>
              <a:t>Vilna</a:t>
            </a:r>
            <a:r>
              <a:rPr lang="tr-TR" dirty="0"/>
              <a:t> Üniversitesinde çalışmak için ailesi ile birlikte </a:t>
            </a:r>
            <a:r>
              <a:rPr lang="tr-TR" dirty="0" err="1"/>
              <a:t>Wilna’ya</a:t>
            </a:r>
            <a:r>
              <a:rPr lang="tr-TR" dirty="0"/>
              <a:t> taşındı. Ne yazık ki,  </a:t>
            </a:r>
            <a:r>
              <a:rPr lang="tr-TR" dirty="0" err="1"/>
              <a:t>Juliusz</a:t>
            </a:r>
            <a:r>
              <a:rPr lang="tr-TR" dirty="0"/>
              <a:t> daha  beş yaşında bir çocukken Profesör </a:t>
            </a:r>
            <a:r>
              <a:rPr lang="tr-TR" dirty="0" err="1"/>
              <a:t>Słowacki</a:t>
            </a:r>
            <a:r>
              <a:rPr lang="tr-TR" dirty="0"/>
              <a:t> öldü. Dillere destan bir güzelliğe sahip anne, Bayan </a:t>
            </a:r>
            <a:r>
              <a:rPr lang="tr-TR" dirty="0" err="1"/>
              <a:t>Salomea</a:t>
            </a:r>
            <a:r>
              <a:rPr lang="tr-TR" dirty="0"/>
              <a:t>, </a:t>
            </a:r>
            <a:r>
              <a:rPr lang="tr-TR" dirty="0" err="1"/>
              <a:t>Vilna</a:t>
            </a:r>
            <a:r>
              <a:rPr lang="tr-TR" dirty="0"/>
              <a:t> Üniversitesinden bir tıp profesörü ile yeniden evlendi. Profesör </a:t>
            </a:r>
            <a:r>
              <a:rPr lang="tr-TR" dirty="0" err="1"/>
              <a:t>August</a:t>
            </a:r>
            <a:r>
              <a:rPr lang="tr-TR" dirty="0"/>
              <a:t> </a:t>
            </a:r>
            <a:r>
              <a:rPr lang="tr-TR" dirty="0" err="1"/>
              <a:t>Béc</a:t>
            </a:r>
            <a:r>
              <a:rPr lang="tr-TR" dirty="0"/>
              <a:t>, Lituanya’nın kaymak tabakasındandı ve küçük </a:t>
            </a:r>
            <a:r>
              <a:rPr lang="tr-TR" dirty="0" err="1"/>
              <a:t>Juliusz’daki</a:t>
            </a:r>
            <a:r>
              <a:rPr lang="tr-TR" dirty="0"/>
              <a:t> sanatçı yanı hemen fark etmişti. Ne var ki, annesi </a:t>
            </a:r>
            <a:r>
              <a:rPr lang="tr-TR" dirty="0" err="1"/>
              <a:t>Juliusz’u</a:t>
            </a:r>
            <a:r>
              <a:rPr lang="tr-TR" dirty="0"/>
              <a:t> farklı bir biçimde yetiştirmek istiyordu. Genç </a:t>
            </a:r>
            <a:r>
              <a:rPr lang="tr-TR" dirty="0" err="1"/>
              <a:t>Słowacki</a:t>
            </a:r>
            <a:r>
              <a:rPr lang="tr-TR" dirty="0"/>
              <a:t> zayıf, naif, hastalıklı bir çocuktu. Tipik bir melankolik, </a:t>
            </a:r>
            <a:r>
              <a:rPr lang="tr-TR" dirty="0" err="1"/>
              <a:t>introvertik</a:t>
            </a:r>
            <a:r>
              <a:rPr lang="tr-TR" dirty="0"/>
              <a:t>  bir genç olarak, Fransız ve İngiliz edebiyatını okumaya kendini adamıştı. Bu melankolik halini hiç bir zaman üzerinden atamadı ve ömrü boyunca yalnız bir adam olarak yaşadı. </a:t>
            </a:r>
            <a:r>
              <a:rPr lang="tr-TR" dirty="0" err="1"/>
              <a:t>Vilna</a:t>
            </a:r>
            <a:r>
              <a:rPr lang="tr-TR" dirty="0"/>
              <a:t> Üniversitesi’nden hukuk diploması ile çıktığında henüz çok gençti. Üniversitedeki profesörlerden birisinin kızı olan </a:t>
            </a:r>
            <a:r>
              <a:rPr lang="tr-TR" dirty="0" err="1"/>
              <a:t>Ludwika</a:t>
            </a:r>
            <a:r>
              <a:rPr lang="tr-TR" dirty="0"/>
              <a:t> </a:t>
            </a:r>
            <a:r>
              <a:rPr lang="tr-TR" dirty="0" err="1"/>
              <a:t>Śniadecka’ya</a:t>
            </a:r>
            <a:r>
              <a:rPr lang="tr-TR" dirty="0"/>
              <a:t> duyduğu  karşılıksız aşk, onu daha da içine kapanık bir hale getirmişti.</a:t>
            </a:r>
            <a:r>
              <a:rPr lang="tr-TR" dirty="0"/>
              <a:t> </a:t>
            </a:r>
            <a:r>
              <a:rPr lang="tr-TR" dirty="0" err="1"/>
              <a:t>Ludwika</a:t>
            </a:r>
            <a:r>
              <a:rPr lang="tr-TR" dirty="0"/>
              <a:t> </a:t>
            </a:r>
            <a:r>
              <a:rPr lang="tr-TR" dirty="0" err="1"/>
              <a:t>Śniadecka’nın</a:t>
            </a:r>
            <a:r>
              <a:rPr lang="tr-TR" dirty="0"/>
              <a:t> ikinci eşi, Polonyalı yazar </a:t>
            </a:r>
            <a:r>
              <a:rPr lang="tr-TR" dirty="0" err="1"/>
              <a:t>Czajkowski</a:t>
            </a:r>
            <a:r>
              <a:rPr lang="tr-TR" dirty="0"/>
              <a:t>, daha sonra İstanbul’a yerleşmiş ve Sadık Paşa adını almıştır. Osmanlı diplomatı olarak çalışan Sadık Paşa, 1855’de Türkiye’de Polonya Lejyonunu kuranlardandır.</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Bu dönemde </a:t>
            </a:r>
            <a:r>
              <a:rPr lang="tr-TR" dirty="0" err="1"/>
              <a:t>Słowacki’yi</a:t>
            </a:r>
            <a:r>
              <a:rPr lang="tr-TR" dirty="0"/>
              <a:t> etkileyen diğer önemli olaysa, arkadaşı </a:t>
            </a:r>
            <a:r>
              <a:rPr lang="tr-TR" dirty="0" err="1"/>
              <a:t>Ludwik</a:t>
            </a:r>
            <a:r>
              <a:rPr lang="tr-TR" dirty="0"/>
              <a:t> </a:t>
            </a:r>
            <a:r>
              <a:rPr lang="tr-TR" dirty="0" err="1"/>
              <a:t>Spitznagel’in</a:t>
            </a:r>
            <a:r>
              <a:rPr lang="tr-TR" dirty="0"/>
              <a:t> intiharıdır. Bu iki genci “dünyaya karşı romantik bir tiksinme duygusu” birleştirmişti. Bu açıdan, sevgili dostunun ölümüne çok üzüldü. Ama hem karşılıksız aşkı,  hem de sevdiği bir dostunu romantik bir ölümle yitirişi, aynı zamanda ünlü şairin esin kaynakları olarak da görülebilir. “Düşünce Saati” (</a:t>
            </a:r>
            <a:r>
              <a:rPr lang="tr-TR" dirty="0" err="1"/>
              <a:t>Godzina</a:t>
            </a:r>
            <a:r>
              <a:rPr lang="tr-TR" dirty="0"/>
              <a:t> </a:t>
            </a:r>
            <a:r>
              <a:rPr lang="tr-TR" dirty="0" err="1"/>
              <a:t>myśli</a:t>
            </a:r>
            <a:r>
              <a:rPr lang="tr-TR" dirty="0"/>
              <a:t>) adlı </a:t>
            </a:r>
            <a:r>
              <a:rPr lang="tr-TR" dirty="0" err="1"/>
              <a:t>özyaşamöyküsel</a:t>
            </a:r>
            <a:r>
              <a:rPr lang="tr-TR" dirty="0"/>
              <a:t>  destansı (otobiyografik </a:t>
            </a:r>
            <a:r>
              <a:rPr lang="tr-TR" dirty="0" err="1"/>
              <a:t>poemat</a:t>
            </a:r>
            <a:r>
              <a:rPr lang="tr-TR" dirty="0"/>
              <a:t>) şiirinde, bu duygularını en güzel biçimde ifade etmiştir. Bu destansı şiir, Romantizmin ilk dönem eserlerinin en güzellerinden birisi olmasının </a:t>
            </a:r>
            <a:r>
              <a:rPr lang="tr-TR" dirty="0" err="1"/>
              <a:t>yanısıra</a:t>
            </a:r>
            <a:r>
              <a:rPr lang="tr-TR" dirty="0"/>
              <a:t>, şairin gelecekteki büyük eserlerinin de müjdecisidir. Bu bağlamda eserin, </a:t>
            </a:r>
            <a:r>
              <a:rPr lang="tr-TR" i="1" dirty="0"/>
              <a:t>“… bitmeyen roman.” (…</a:t>
            </a:r>
            <a:r>
              <a:rPr lang="tr-TR" i="1" dirty="0" err="1"/>
              <a:t>powieść</a:t>
            </a:r>
            <a:r>
              <a:rPr lang="tr-TR" i="1" dirty="0"/>
              <a:t> </a:t>
            </a:r>
            <a:r>
              <a:rPr lang="tr-TR" i="1" dirty="0" err="1"/>
              <a:t>nie</a:t>
            </a:r>
            <a:r>
              <a:rPr lang="tr-TR" i="1" dirty="0"/>
              <a:t> </a:t>
            </a:r>
            <a:r>
              <a:rPr lang="tr-TR" i="1" dirty="0" err="1"/>
              <a:t>skończona</a:t>
            </a:r>
            <a:r>
              <a:rPr lang="tr-TR" i="1" dirty="0"/>
              <a:t>)</a:t>
            </a:r>
            <a:r>
              <a:rPr lang="tr-TR" dirty="0"/>
              <a:t> sözleriyle sonlanması anlamlıdır.  </a:t>
            </a:r>
          </a:p>
          <a:p>
            <a:r>
              <a:rPr lang="tr-TR" dirty="0" err="1"/>
              <a:t>Słowacki’nin</a:t>
            </a:r>
            <a:r>
              <a:rPr lang="tr-TR" dirty="0"/>
              <a:t> esin kaynaklarının bir diğeri de, “ulusal şair” olmak adına </a:t>
            </a:r>
            <a:r>
              <a:rPr lang="tr-TR" dirty="0" err="1"/>
              <a:t>Mickiewicz’le</a:t>
            </a:r>
            <a:r>
              <a:rPr lang="tr-TR" dirty="0"/>
              <a:t> sürdürdüğü çekişmeydi.  </a:t>
            </a:r>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1829-1830 tarihleri arasında Varşova’da Hazine Bakanlığında memur olarak çalıştı, </a:t>
            </a:r>
            <a:r>
              <a:rPr lang="tr-TR" dirty="0" err="1"/>
              <a:t>Słowacki</a:t>
            </a:r>
            <a:r>
              <a:rPr lang="tr-TR" dirty="0"/>
              <a:t>.   Ancak annesinin arzusu üzerine başladığı bu işten hiç zevk almıyordu. Bu  ağır dönemi Byron ve  Shakespeare okuyarak atlattı. “</a:t>
            </a:r>
            <a:r>
              <a:rPr lang="tr-TR" dirty="0" err="1"/>
              <a:t>Szfanfary</a:t>
            </a:r>
            <a:r>
              <a:rPr lang="tr-TR" dirty="0"/>
              <a:t>”, “Hugo” ,”</a:t>
            </a:r>
            <a:r>
              <a:rPr lang="tr-TR" dirty="0" err="1"/>
              <a:t>Mnich</a:t>
            </a:r>
            <a:r>
              <a:rPr lang="tr-TR" dirty="0"/>
              <a:t>”, “</a:t>
            </a:r>
            <a:r>
              <a:rPr lang="tr-TR" dirty="0" err="1"/>
              <a:t>Arab</a:t>
            </a:r>
            <a:r>
              <a:rPr lang="tr-TR" dirty="0"/>
              <a:t>”, Jan </a:t>
            </a:r>
            <a:r>
              <a:rPr lang="tr-TR" dirty="0" err="1"/>
              <a:t>Bielecki</a:t>
            </a:r>
            <a:r>
              <a:rPr lang="tr-TR" dirty="0"/>
              <a:t>” adlı şiirsel romanlar (</a:t>
            </a:r>
            <a:r>
              <a:rPr lang="tr-TR" dirty="0" err="1"/>
              <a:t>powieści</a:t>
            </a:r>
            <a:r>
              <a:rPr lang="tr-TR" dirty="0"/>
              <a:t> </a:t>
            </a:r>
            <a:r>
              <a:rPr lang="tr-TR" dirty="0" err="1"/>
              <a:t>poetyckie</a:t>
            </a:r>
            <a:r>
              <a:rPr lang="tr-TR" dirty="0"/>
              <a:t>) ve “Maria </a:t>
            </a:r>
            <a:r>
              <a:rPr lang="tr-TR" dirty="0" err="1"/>
              <a:t>Stuart</a:t>
            </a:r>
            <a:r>
              <a:rPr lang="tr-TR" dirty="0"/>
              <a:t>”, “</a:t>
            </a:r>
            <a:r>
              <a:rPr lang="tr-TR" dirty="0" err="1"/>
              <a:t>Mindowe</a:t>
            </a:r>
            <a:r>
              <a:rPr lang="tr-TR" dirty="0"/>
              <a:t>” başlıklı </a:t>
            </a:r>
            <a:r>
              <a:rPr lang="tr-TR" dirty="0" err="1"/>
              <a:t>dramaları</a:t>
            </a:r>
            <a:r>
              <a:rPr lang="tr-TR" dirty="0"/>
              <a:t> bu dönemin ürünüdür.</a:t>
            </a:r>
          </a:p>
          <a:p>
            <a:r>
              <a:rPr lang="tr-TR" dirty="0"/>
              <a:t>Şiirsel romanlarında ve </a:t>
            </a:r>
            <a:r>
              <a:rPr lang="tr-TR" dirty="0" err="1"/>
              <a:t>dramalarında</a:t>
            </a:r>
            <a:r>
              <a:rPr lang="tr-TR" dirty="0"/>
              <a:t>  Byron’dan esinlenerek, topluma karşı isyan eden  birey, bir acı sonucu değişim gösteren kişilikler gibi, tipik romantik motifler kullanmıştır. “Maria </a:t>
            </a:r>
            <a:r>
              <a:rPr lang="tr-TR" dirty="0" err="1"/>
              <a:t>Stuart</a:t>
            </a:r>
            <a:r>
              <a:rPr lang="tr-TR" dirty="0"/>
              <a:t>” adlı eseri , “</a:t>
            </a:r>
            <a:r>
              <a:rPr lang="tr-TR" dirty="0" err="1"/>
              <a:t>Mindowe’den</a:t>
            </a:r>
            <a:r>
              <a:rPr lang="tr-TR" dirty="0"/>
              <a:t>” daha klasik havadadır.  Bir iktidar savaşını anlatan bu eserde,  Shakespeare’in etkisini görüyoruz. </a:t>
            </a:r>
          </a:p>
          <a:p>
            <a:r>
              <a:rPr lang="tr-TR" dirty="0"/>
              <a:t>“Rahip”, “Arap” ve “</a:t>
            </a:r>
            <a:r>
              <a:rPr lang="tr-TR" dirty="0" err="1"/>
              <a:t>Szanfary</a:t>
            </a:r>
            <a:r>
              <a:rPr lang="tr-TR" dirty="0"/>
              <a:t>” adlı eserlerinde oryantal bir hava görülür.  </a:t>
            </a:r>
            <a:r>
              <a:rPr lang="tr-TR" dirty="0" err="1"/>
              <a:t>Töton</a:t>
            </a:r>
            <a:r>
              <a:rPr lang="tr-TR" dirty="0"/>
              <a:t> Şövalyelerini öyküleyen “Hugo’da” ise </a:t>
            </a:r>
            <a:r>
              <a:rPr lang="tr-TR" dirty="0" err="1"/>
              <a:t>Wallenrodsu</a:t>
            </a:r>
            <a:r>
              <a:rPr lang="tr-TR" dirty="0"/>
              <a:t> bir ifade göze çarpar. Şair, bu eseri yazarken, dönemin eleştirmenleri tarafından, Konrad </a:t>
            </a:r>
            <a:r>
              <a:rPr lang="tr-TR" dirty="0" err="1"/>
              <a:t>Wallenrod’un</a:t>
            </a:r>
            <a:r>
              <a:rPr lang="tr-TR" dirty="0"/>
              <a:t> çok etkisi altında kalmış olması nedeniyle eleştirildi. Ama bu eleştiriler, onu yazmaktan alıkoymadı.    </a:t>
            </a:r>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277071"/>
          </a:xfrm>
        </p:spPr>
        <p:txBody>
          <a:bodyPr numCol="1">
            <a:normAutofit fontScale="70000" lnSpcReduction="20000"/>
          </a:bodyPr>
          <a:lstStyle/>
          <a:p>
            <a:r>
              <a:rPr lang="tr-TR" dirty="0"/>
              <a:t>Kasım Ayaklanması hükümetinin diplomatı olarak, Londra’ya gitmişti. Ayaklanma ve yenilgi üzerine düşmanlara karşı şiirsel bir savaş açmaya karar verdi.  “Marş” (</a:t>
            </a:r>
            <a:r>
              <a:rPr lang="tr-TR" dirty="0" err="1"/>
              <a:t>Hymn</a:t>
            </a:r>
            <a:r>
              <a:rPr lang="tr-TR" dirty="0"/>
              <a:t>), “Özgürlüğe Od” (Oda do </a:t>
            </a:r>
            <a:r>
              <a:rPr lang="tr-TR" dirty="0" err="1"/>
              <a:t>wolności</a:t>
            </a:r>
            <a:r>
              <a:rPr lang="tr-TR" dirty="0"/>
              <a:t>), (</a:t>
            </a:r>
            <a:r>
              <a:rPr lang="tr-TR" dirty="0" err="1"/>
              <a:t>Kulik’i</a:t>
            </a:r>
            <a:r>
              <a:rPr lang="tr-TR" dirty="0"/>
              <a:t>) bu düşüncelerle yazdı. </a:t>
            </a:r>
          </a:p>
          <a:p>
            <a:r>
              <a:rPr lang="tr-TR" dirty="0"/>
              <a:t>Ayaklanmanın bastırılmasından sonra ülkesine dönmedi; Paris’e geçerek, büyük göçe katılmış oldu. </a:t>
            </a:r>
          </a:p>
          <a:p>
            <a:r>
              <a:rPr lang="tr-TR" dirty="0" err="1"/>
              <a:t>Słowacki</a:t>
            </a:r>
            <a:r>
              <a:rPr lang="tr-TR" dirty="0"/>
              <a:t>, gerek “Marş”, gerek “Özgürlüğe Od”, gerekse “Lituanya Lejyonunun Türküsü” ( </a:t>
            </a:r>
            <a:r>
              <a:rPr lang="tr-TR" dirty="0" err="1"/>
              <a:t>Pieśń</a:t>
            </a:r>
            <a:r>
              <a:rPr lang="tr-TR" dirty="0"/>
              <a:t> </a:t>
            </a:r>
            <a:r>
              <a:rPr lang="tr-TR" dirty="0" err="1"/>
              <a:t>Legionu</a:t>
            </a:r>
            <a:r>
              <a:rPr lang="tr-TR" dirty="0"/>
              <a:t> </a:t>
            </a:r>
            <a:r>
              <a:rPr lang="tr-TR" dirty="0" err="1"/>
              <a:t>Litewskiego</a:t>
            </a:r>
            <a:r>
              <a:rPr lang="tr-TR" dirty="0"/>
              <a:t>) adlı şiirleri ile Çara karşı kesin başkaldırı öngörüyordu. “Özgürlüğe </a:t>
            </a:r>
            <a:r>
              <a:rPr lang="tr-TR" dirty="0" err="1"/>
              <a:t>Od’da</a:t>
            </a:r>
            <a:r>
              <a:rPr lang="tr-TR" dirty="0"/>
              <a:t>” Rusya’daki </a:t>
            </a:r>
            <a:r>
              <a:rPr lang="tr-TR" dirty="0" err="1"/>
              <a:t>Dekabristlerin</a:t>
            </a:r>
            <a:r>
              <a:rPr lang="tr-TR" dirty="0"/>
              <a:t> başarılı olmaları için yükselen arzu hemen göze çarpıyordu. Ne var ki, bu şiirlerin içeriğini bilen Bayan </a:t>
            </a:r>
            <a:r>
              <a:rPr lang="tr-TR" dirty="0" err="1"/>
              <a:t>Salomea</a:t>
            </a:r>
            <a:r>
              <a:rPr lang="tr-TR" dirty="0"/>
              <a:t>, </a:t>
            </a:r>
            <a:r>
              <a:rPr lang="tr-TR" dirty="0" err="1"/>
              <a:t>Dekabristlerin</a:t>
            </a:r>
            <a:r>
              <a:rPr lang="tr-TR" dirty="0"/>
              <a:t> trajik sonuna benzer bir sonun oğlunun da başına gelebileceğinden korkuyordu, bu korkusunu da belli ediyordu.</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 </a:t>
            </a:r>
            <a:r>
              <a:rPr lang="tr-TR" dirty="0" err="1"/>
              <a:t>Słowacki</a:t>
            </a:r>
            <a:r>
              <a:rPr lang="tr-TR" dirty="0"/>
              <a:t>, belki de sırf bu yüzden, Paris’te,  ayaklanma döneminde yazdığı şiirleri değil de, gençlik şiirlerini yayımladı. Çünkü, vatanına, onu bekleyen annesine  varan köprüleri yakmak istemiyordu. Ancak bu durum, göçmenler arasında çok kötü etki yaptı. Ne de olsa, o dönemde şairler, toplumun biricik sesi olarak düşünülüyorlardı. Fakat yine de, burada göçmenlerin umutsuzluklarını anlatan “Paris” (</a:t>
            </a:r>
            <a:r>
              <a:rPr lang="tr-TR" dirty="0" err="1"/>
              <a:t>Paryż</a:t>
            </a:r>
            <a:r>
              <a:rPr lang="tr-TR" dirty="0"/>
              <a:t>) adlı eserini yazdı. </a:t>
            </a:r>
          </a:p>
          <a:p>
            <a:r>
              <a:rPr lang="tr-TR" dirty="0"/>
              <a:t>1833 yılında yazdığı “</a:t>
            </a:r>
            <a:r>
              <a:rPr lang="tr-TR" dirty="0" err="1"/>
              <a:t>Lambro</a:t>
            </a:r>
            <a:r>
              <a:rPr lang="tr-TR" dirty="0"/>
              <a:t>” isimli şiirsel romanı (</a:t>
            </a:r>
            <a:r>
              <a:rPr lang="tr-TR" dirty="0" err="1"/>
              <a:t>powieść</a:t>
            </a:r>
            <a:r>
              <a:rPr lang="tr-TR" dirty="0"/>
              <a:t> </a:t>
            </a:r>
            <a:r>
              <a:rPr lang="tr-TR" dirty="0" err="1"/>
              <a:t>poetycka</a:t>
            </a:r>
            <a:r>
              <a:rPr lang="tr-TR" dirty="0"/>
              <a:t>) bir anlamda kendisini vatandaşlarına affettirmek için yazdı. Bu eserde </a:t>
            </a:r>
            <a:r>
              <a:rPr lang="tr-TR" dirty="0" err="1"/>
              <a:t>Byroncu</a:t>
            </a:r>
            <a:r>
              <a:rPr lang="tr-TR" dirty="0"/>
              <a:t> bir hava vardı. Eserin Yunan kahramanı, özgürlük için Osmanlı’ya baş kaldırıyordu. Ama gerçekte bu eser,  sanatçının, Kasım Ayaklanması ile yaptığı dramatik bir hesaplaşma ve yenilginin analiziydi. Ayrıca, </a:t>
            </a:r>
            <a:r>
              <a:rPr lang="tr-TR" dirty="0" err="1"/>
              <a:t>Mickiewicz’in</a:t>
            </a:r>
            <a:r>
              <a:rPr lang="tr-TR" dirty="0"/>
              <a:t> </a:t>
            </a:r>
            <a:r>
              <a:rPr lang="tr-TR" dirty="0" err="1"/>
              <a:t>Wallenrodizm</a:t>
            </a:r>
            <a:r>
              <a:rPr lang="tr-TR" dirty="0"/>
              <a:t> düşüncesine karşı yazılan sert bir polemik olarak da yankı yapmıştı. </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Başlangıçtan beri </a:t>
            </a:r>
            <a:r>
              <a:rPr lang="tr-TR" dirty="0" err="1"/>
              <a:t>Mickiewicz</a:t>
            </a:r>
            <a:r>
              <a:rPr lang="tr-TR" dirty="0"/>
              <a:t> ile yıldızları barışmamıştı; Adam, </a:t>
            </a:r>
            <a:r>
              <a:rPr lang="tr-TR" dirty="0" err="1"/>
              <a:t>Juliusz’un</a:t>
            </a:r>
            <a:r>
              <a:rPr lang="tr-TR" dirty="0"/>
              <a:t> şiirlerini artistik yönden mükemmel buluyordu, ama büyük ustaya göre bu şiirlerde ruh yoktu. </a:t>
            </a:r>
            <a:r>
              <a:rPr lang="tr-TR" dirty="0" err="1"/>
              <a:t>Mickiewicz</a:t>
            </a:r>
            <a:r>
              <a:rPr lang="tr-TR" dirty="0"/>
              <a:t> bu şiirleri “güzel bir mimarisi olan, ama içinde Tanrısı olamayan kiliselere” benzetiyordu. </a:t>
            </a:r>
            <a:r>
              <a:rPr lang="tr-TR" dirty="0" err="1"/>
              <a:t>Mickiewicz’in</a:t>
            </a:r>
            <a:r>
              <a:rPr lang="tr-TR" dirty="0"/>
              <a:t> “Atalar III’ ün  VIII. sahnesinde  anlattığı, yıldırım düşmesi sonucu ölen  Rus işbirlikçisi, hain doktor, </a:t>
            </a:r>
            <a:r>
              <a:rPr lang="tr-TR" dirty="0" err="1"/>
              <a:t>Słowacki’nin</a:t>
            </a:r>
            <a:r>
              <a:rPr lang="tr-TR" dirty="0"/>
              <a:t> üvey babası Dr. </a:t>
            </a:r>
            <a:r>
              <a:rPr lang="tr-TR" dirty="0" err="1"/>
              <a:t>Béc’tir</a:t>
            </a:r>
            <a:r>
              <a:rPr lang="tr-TR" dirty="0"/>
              <a:t>. Gerçi </a:t>
            </a:r>
            <a:r>
              <a:rPr lang="tr-TR" dirty="0" err="1"/>
              <a:t>Mickiewicz</a:t>
            </a:r>
            <a:r>
              <a:rPr lang="tr-TR" dirty="0"/>
              <a:t>, Dr. </a:t>
            </a:r>
            <a:r>
              <a:rPr lang="tr-TR" dirty="0" err="1"/>
              <a:t>Béc</a:t>
            </a:r>
            <a:r>
              <a:rPr lang="tr-TR" dirty="0"/>
              <a:t> adını kullanmamıştı, ama eseri okuyan herkes bu karakterin kimi canlandırdığını anlıyordu. İşte  bu olaydan sonra </a:t>
            </a:r>
            <a:r>
              <a:rPr lang="tr-TR" dirty="0" err="1"/>
              <a:t>Słowacki</a:t>
            </a:r>
            <a:r>
              <a:rPr lang="tr-TR" dirty="0"/>
              <a:t>, </a:t>
            </a:r>
            <a:r>
              <a:rPr lang="tr-TR" dirty="0" err="1"/>
              <a:t>Mickiewicz’e</a:t>
            </a:r>
            <a:r>
              <a:rPr lang="tr-TR" dirty="0"/>
              <a:t> büsbütün küstü. İkisinden birisi Paris’i terk etmeliydi; bu kişi </a:t>
            </a:r>
            <a:r>
              <a:rPr lang="tr-TR" dirty="0" err="1"/>
              <a:t>Juliusz</a:t>
            </a:r>
            <a:r>
              <a:rPr lang="tr-TR" dirty="0"/>
              <a:t> oldu. İsviçre’ye, Cenevre’ye gitmeye karar verdi.</a:t>
            </a:r>
          </a:p>
          <a:p>
            <a:r>
              <a:rPr lang="tr-TR" dirty="0"/>
              <a:t>Paris’teki çevresinden uzaklaşmak, şaire yaşadıklarını düşünmek için, yaşamla ve zamanla bir mesafe koyma olanağı sağladı. Kaldığı pansiyonun sahibi Bayan </a:t>
            </a:r>
            <a:r>
              <a:rPr lang="tr-TR" dirty="0" err="1"/>
              <a:t>Pattey</a:t>
            </a:r>
            <a:r>
              <a:rPr lang="tr-TR" dirty="0"/>
              <a:t> ve  onun güzel kızı </a:t>
            </a:r>
            <a:r>
              <a:rPr lang="tr-TR" dirty="0" err="1"/>
              <a:t>Englantyna</a:t>
            </a:r>
            <a:r>
              <a:rPr lang="tr-TR" dirty="0"/>
              <a:t> bir anlamda şairi yeniden yaşama bağlamışlardı. İşte bu ortamda, yukarıda da sözü edilen “Düşünce Saati’ adlı eserini  yazdı. </a:t>
            </a:r>
            <a:r>
              <a:rPr lang="tr-TR" dirty="0" err="1"/>
              <a:t>S.Tregutt</a:t>
            </a:r>
            <a:r>
              <a:rPr lang="tr-TR" dirty="0"/>
              <a:t> bu eser için şöyle bir değerlendirme yapıyor: “</a:t>
            </a:r>
            <a:r>
              <a:rPr lang="tr-TR" dirty="0" err="1"/>
              <a:t>Słowacki’nin</a:t>
            </a:r>
            <a:r>
              <a:rPr lang="tr-TR" dirty="0"/>
              <a:t> erken dönem eserlerinde karakteristik olan her şey, burada kapalı, uyumlu bir bütünselliğe bürünmüş.</a:t>
            </a:r>
            <a:r>
              <a:rPr lang="tr-TR" dirty="0"/>
              <a:t> </a:t>
            </a:r>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1023</Words>
  <Application>Microsoft Office PowerPoint</Application>
  <PresentationFormat>Ekran Gösterisi (4:3)</PresentationFormat>
  <Paragraphs>18</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Romantizm Dönemi Edebiyatı</vt:lpstr>
      <vt:lpstr>Juliusz Słowacki  </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9</cp:revision>
  <dcterms:created xsi:type="dcterms:W3CDTF">2020-05-20T15:11:46Z</dcterms:created>
  <dcterms:modified xsi:type="dcterms:W3CDTF">2020-05-20T15:53:32Z</dcterms:modified>
</cp:coreProperties>
</file>