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70C406D8-420B-44F4-AF24-F25C3982B3F2}" type="datetimeFigureOut">
              <a:rPr lang="tr-TR" smtClean="0"/>
              <a:pPr/>
              <a:t>30.03.2019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65B969E9-B545-4DD8-866F-B83E3672CC55}"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0C406D8-420B-44F4-AF24-F25C3982B3F2}" type="datetimeFigureOut">
              <a:rPr lang="tr-TR" smtClean="0"/>
              <a:pPr/>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65B969E9-B545-4DD8-866F-B83E3672CC55}"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0C406D8-420B-44F4-AF24-F25C3982B3F2}" type="datetimeFigureOut">
              <a:rPr lang="tr-TR" smtClean="0"/>
              <a:pPr/>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65B969E9-B545-4DD8-866F-B83E3672CC55}"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0C406D8-420B-44F4-AF24-F25C3982B3F2}" type="datetimeFigureOut">
              <a:rPr lang="tr-TR" smtClean="0"/>
              <a:pPr/>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65B969E9-B545-4DD8-866F-B83E3672CC55}"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70C406D8-420B-44F4-AF24-F25C3982B3F2}" type="datetimeFigureOut">
              <a:rPr lang="tr-TR" smtClean="0"/>
              <a:pPr/>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65B969E9-B545-4DD8-866F-B83E3672CC55}"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70C406D8-420B-44F4-AF24-F25C3982B3F2}" type="datetimeFigureOut">
              <a:rPr lang="tr-TR" smtClean="0"/>
              <a:pPr/>
              <a:t>30.03.2019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65B969E9-B545-4DD8-866F-B83E3672CC55}"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70C406D8-420B-44F4-AF24-F25C3982B3F2}" type="datetimeFigureOut">
              <a:rPr lang="tr-TR" smtClean="0"/>
              <a:pPr/>
              <a:t>30.03.2019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65B969E9-B545-4DD8-866F-B83E3672CC55}"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70C406D8-420B-44F4-AF24-F25C3982B3F2}" type="datetimeFigureOut">
              <a:rPr lang="tr-TR" smtClean="0"/>
              <a:pPr/>
              <a:t>30.03.2019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65B969E9-B545-4DD8-866F-B83E3672CC55}"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0C406D8-420B-44F4-AF24-F25C3982B3F2}" type="datetimeFigureOut">
              <a:rPr lang="tr-TR" smtClean="0"/>
              <a:pPr/>
              <a:t>30.03.2019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65B969E9-B545-4DD8-866F-B83E3672CC55}"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70C406D8-420B-44F4-AF24-F25C3982B3F2}" type="datetimeFigureOut">
              <a:rPr lang="tr-TR" smtClean="0"/>
              <a:pPr/>
              <a:t>30.03.2019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65B969E9-B545-4DD8-866F-B83E3672CC55}"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70C406D8-420B-44F4-AF24-F25C3982B3F2}" type="datetimeFigureOut">
              <a:rPr lang="tr-TR" smtClean="0"/>
              <a:pPr/>
              <a:t>30.03.2019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65B969E9-B545-4DD8-866F-B83E3672CC55}" type="slidenum">
              <a:rPr lang="tr-TR" smtClean="0"/>
              <a:pPr/>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0C406D8-420B-44F4-AF24-F25C3982B3F2}" type="datetimeFigureOut">
              <a:rPr lang="tr-TR" smtClean="0"/>
              <a:pPr/>
              <a:t>30.03.2019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5B969E9-B545-4DD8-866F-B83E3672CC55}" type="slidenum">
              <a:rPr lang="tr-TR" smtClean="0"/>
              <a:pPr/>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b="1" dirty="0" smtClean="0"/>
              <a:t>UYGARLIĞIN DOĞUŞU: PALEOLİTİK DÖNEM VE NEOLİTİK DEVRİM</a:t>
            </a:r>
            <a:endParaRPr lang="tr-TR" dirty="0"/>
          </a:p>
        </p:txBody>
      </p:sp>
      <p:sp>
        <p:nvSpPr>
          <p:cNvPr id="3" name="2 Alt Başlık"/>
          <p:cNvSpPr>
            <a:spLocks noGrp="1"/>
          </p:cNvSpPr>
          <p:nvPr>
            <p:ph type="subTitle" idx="1"/>
          </p:nvPr>
        </p:nvSpPr>
        <p:spPr/>
        <p:txBody>
          <a:bodyPr/>
          <a:lstStyle/>
          <a:p>
            <a:r>
              <a:rPr lang="tr-TR" dirty="0" smtClean="0"/>
              <a:t>II. HAFTA</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143000"/>
            <a:ext cx="8229600" cy="5000625"/>
          </a:xfrm>
        </p:spPr>
        <p:txBody>
          <a:bodyPr>
            <a:normAutofit/>
          </a:bodyPr>
          <a:lstStyle/>
          <a:p>
            <a:pPr algn="just">
              <a:buNone/>
            </a:pPr>
            <a:r>
              <a:rPr lang="tr-TR" dirty="0" smtClean="0"/>
              <a:t>		Tarım </a:t>
            </a:r>
            <a:r>
              <a:rPr lang="tr-TR" dirty="0"/>
              <a:t>ekonomisine ve yerleşik hayata geçiş insanlara düzenli besine ulaşma, sığır domuz koyun gibi hayvanları evcilleştirme daha düzgün konutlarda oturma, çanak çömlek başta olmak üzere mamul üretimi, dokumacılığın gelişimi gibi imkanlar sağladı. Nüfus hızla artmaya başladı. Üretim fazlasının ortaya çıkışı aynı zamanda ilkel ürün mübadelesine dayanan ticaretin de ortaya çıkmasına sebebiyet verecektir. Bu dönemde dinsel inanışlar da daha organize bir hale gelmeye başlamış, </a:t>
            </a:r>
            <a:r>
              <a:rPr lang="tr-TR" dirty="0"/>
              <a:t>Göbeklitepe</a:t>
            </a:r>
            <a:r>
              <a:rPr lang="tr-TR" dirty="0"/>
              <a:t> örneğinde olduğu gibi ilk ayin yerleri ortaya çıkmaya başlamıştır.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285875"/>
            <a:ext cx="8229600" cy="4786313"/>
          </a:xfrm>
        </p:spPr>
        <p:txBody>
          <a:bodyPr>
            <a:normAutofit/>
          </a:bodyPr>
          <a:lstStyle/>
          <a:p>
            <a:pPr algn="just">
              <a:buNone/>
            </a:pPr>
            <a:r>
              <a:rPr lang="tr-TR" dirty="0" smtClean="0"/>
              <a:t>		İnsanlığın </a:t>
            </a:r>
            <a:r>
              <a:rPr lang="tr-TR" dirty="0"/>
              <a:t>önemli bir kesimi adım adım tarım ekonomisine geçmesine rağmen avcı-toplayıcı göçebeliğe dayalı gruplar binlerce yıl daha var olmaya başlamıştır. Zamanla, avcı toplayıcı toplumlar yerleşik toplumlara saldırmaya başlayacak, yağma yoluyla yerleşiklerin üretimlerine el koyma yolunu seçeceklerdir. Binlerce yıl boyunca yerleşiklerle göçebeler arasında büyük bir mücadele olacaktır.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428596" y="1357298"/>
            <a:ext cx="8229600" cy="4525963"/>
          </a:xfrm>
        </p:spPr>
        <p:txBody>
          <a:bodyPr>
            <a:normAutofit lnSpcReduction="10000"/>
          </a:bodyPr>
          <a:lstStyle/>
          <a:p>
            <a:pPr algn="just">
              <a:buNone/>
            </a:pPr>
            <a:r>
              <a:rPr lang="tr-TR" dirty="0" smtClean="0"/>
              <a:t>		Son </a:t>
            </a:r>
            <a:r>
              <a:rPr lang="tr-TR" dirty="0"/>
              <a:t>araştırmalar evrenin yaklaşık 13.8 milyar yıl önce büyük patlama ile oluştuğu yönünde bulgulara ulaşmıştır. Güneş sistemi ise yaklaşık 5 milyar yıl önce oluşmuştur. Dünya’nın oluşumu ve ilk canlıların ortaya çıkması ise milyarlarca yıl sonra olacaktır. İnsan türünün ise bugünkü </a:t>
            </a:r>
            <a:r>
              <a:rPr lang="tr-TR" dirty="0"/>
              <a:t>homo</a:t>
            </a:r>
            <a:r>
              <a:rPr lang="tr-TR" dirty="0"/>
              <a:t> </a:t>
            </a:r>
            <a:r>
              <a:rPr lang="tr-TR" dirty="0"/>
              <a:t>sapiens</a:t>
            </a:r>
            <a:r>
              <a:rPr lang="tr-TR" dirty="0"/>
              <a:t> formuna yaklaşık 40 bin sene önce kavuştuğu tahmin edilmektedir. Fakat insan türleri birkaç </a:t>
            </a:r>
            <a:r>
              <a:rPr lang="tr-TR" dirty="0" smtClean="0"/>
              <a:t>yüz bin </a:t>
            </a:r>
            <a:r>
              <a:rPr lang="tr-TR" dirty="0"/>
              <a:t>yıldan beri mevcuttu. Hatta </a:t>
            </a:r>
            <a:r>
              <a:rPr lang="tr-TR" dirty="0"/>
              <a:t>neandental</a:t>
            </a:r>
            <a:r>
              <a:rPr lang="tr-TR" dirty="0"/>
              <a:t> bir süre </a:t>
            </a:r>
            <a:r>
              <a:rPr lang="tr-TR" dirty="0"/>
              <a:t>homo</a:t>
            </a:r>
            <a:r>
              <a:rPr lang="tr-TR" dirty="0"/>
              <a:t> </a:t>
            </a:r>
            <a:r>
              <a:rPr lang="tr-TR" dirty="0" smtClean="0"/>
              <a:t>sapienslerle</a:t>
            </a:r>
            <a:r>
              <a:rPr lang="tr-TR" dirty="0" smtClean="0"/>
              <a:t> </a:t>
            </a:r>
            <a:r>
              <a:rPr lang="tr-TR" dirty="0"/>
              <a:t>birlikte yaşamıştı. Nitekim son genetik araştırmalar </a:t>
            </a:r>
            <a:r>
              <a:rPr lang="tr-TR" dirty="0"/>
              <a:t>homo</a:t>
            </a:r>
            <a:r>
              <a:rPr lang="tr-TR" dirty="0"/>
              <a:t> </a:t>
            </a:r>
            <a:r>
              <a:rPr lang="tr-TR" dirty="0"/>
              <a:t>sapienslerde</a:t>
            </a:r>
            <a:r>
              <a:rPr lang="tr-TR" dirty="0"/>
              <a:t> belirli miktarda </a:t>
            </a:r>
            <a:r>
              <a:rPr lang="tr-TR" dirty="0"/>
              <a:t>neandartal</a:t>
            </a:r>
            <a:r>
              <a:rPr lang="tr-TR" dirty="0"/>
              <a:t> geninin olduğunu ispatlamıştır.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357313"/>
            <a:ext cx="8229600" cy="4768850"/>
          </a:xfrm>
        </p:spPr>
        <p:txBody>
          <a:bodyPr>
            <a:normAutofit/>
          </a:bodyPr>
          <a:lstStyle/>
          <a:p>
            <a:pPr algn="just">
              <a:buNone/>
            </a:pPr>
            <a:r>
              <a:rPr lang="tr-TR" dirty="0" smtClean="0"/>
              <a:t>		Tarih, </a:t>
            </a:r>
            <a:r>
              <a:rPr lang="tr-TR" dirty="0"/>
              <a:t>tarihçiler tarafından kabaca iki ana döneme </a:t>
            </a:r>
            <a:r>
              <a:rPr lang="tr-TR" sz="2900" dirty="0"/>
              <a:t>ayrılmaktadır</a:t>
            </a:r>
            <a:r>
              <a:rPr lang="tr-TR" dirty="0"/>
              <a:t>. Yazının bulunmasından </a:t>
            </a:r>
            <a:r>
              <a:rPr lang="tr-TR" dirty="0" smtClean="0"/>
              <a:t>(MÖ </a:t>
            </a:r>
            <a:r>
              <a:rPr lang="tr-TR" dirty="0"/>
              <a:t>3 bin) önceki dönemi kapsayan tarihöncesi (prehistorya) dönem ile yazının bulunmasından sonraki dönemi kapsayan ve günümüze kadar geçen dönemi kapsayan tarih (</a:t>
            </a:r>
            <a:r>
              <a:rPr lang="tr-TR" dirty="0"/>
              <a:t>historia</a:t>
            </a:r>
            <a:r>
              <a:rPr lang="tr-TR" dirty="0"/>
              <a:t>) dönemi. Antropolojik </a:t>
            </a:r>
            <a:r>
              <a:rPr lang="tr-TR" dirty="0"/>
              <a:t>dönemleme</a:t>
            </a:r>
            <a:r>
              <a:rPr lang="tr-TR" dirty="0"/>
              <a:t> ise daha farklıdır. </a:t>
            </a:r>
            <a:r>
              <a:rPr lang="tr-TR" dirty="0" smtClean="0"/>
              <a:t>MÖ </a:t>
            </a:r>
            <a:r>
              <a:rPr lang="tr-TR" dirty="0"/>
              <a:t>2 milyon yıl önce başlayan ve </a:t>
            </a:r>
            <a:r>
              <a:rPr lang="tr-TR" dirty="0" smtClean="0"/>
              <a:t>MÖ </a:t>
            </a:r>
            <a:r>
              <a:rPr lang="tr-TR" dirty="0"/>
              <a:t>10-12 bin yıllarına kadar süren </a:t>
            </a:r>
            <a:r>
              <a:rPr lang="tr-TR" dirty="0"/>
              <a:t>paleolitik</a:t>
            </a:r>
            <a:r>
              <a:rPr lang="tr-TR" dirty="0"/>
              <a:t> dönem ve günümüze kadar süren neolitik dönem.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357313"/>
            <a:ext cx="8229600" cy="4525962"/>
          </a:xfrm>
        </p:spPr>
        <p:txBody>
          <a:bodyPr/>
          <a:lstStyle/>
          <a:p>
            <a:pPr algn="just">
              <a:buNone/>
            </a:pPr>
            <a:r>
              <a:rPr lang="tr-TR" dirty="0" smtClean="0"/>
              <a:t>		Yontma </a:t>
            </a:r>
            <a:r>
              <a:rPr lang="tr-TR" dirty="0"/>
              <a:t>taş çağı ya da Morgan’ın ifadesiyle barbarlık çağı olarak adlandırılan </a:t>
            </a:r>
            <a:r>
              <a:rPr lang="tr-TR" dirty="0"/>
              <a:t>paleolitik</a:t>
            </a:r>
            <a:r>
              <a:rPr lang="tr-TR" dirty="0"/>
              <a:t> çağ, insan türlerinin ortaya çıktığı ve </a:t>
            </a:r>
            <a:r>
              <a:rPr lang="tr-TR" dirty="0"/>
              <a:t>homo</a:t>
            </a:r>
            <a:r>
              <a:rPr lang="tr-TR" dirty="0"/>
              <a:t> </a:t>
            </a:r>
            <a:r>
              <a:rPr lang="tr-TR" dirty="0"/>
              <a:t>sapiens</a:t>
            </a:r>
            <a:r>
              <a:rPr lang="tr-TR" dirty="0"/>
              <a:t> dışındakilerin yok olduğu çağdır. </a:t>
            </a:r>
            <a:r>
              <a:rPr lang="tr-TR" dirty="0"/>
              <a:t>Paleolitik</a:t>
            </a:r>
            <a:r>
              <a:rPr lang="tr-TR" dirty="0"/>
              <a:t> çağ kendi içinde de üç alt döneme ayrılmaktadır: Alt, orta ve üst </a:t>
            </a:r>
            <a:r>
              <a:rPr lang="tr-TR" dirty="0"/>
              <a:t>paleolitik</a:t>
            </a:r>
            <a:r>
              <a:rPr lang="tr-TR" dirty="0"/>
              <a:t> çağlar.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428750"/>
            <a:ext cx="8229600" cy="4525963"/>
          </a:xfrm>
        </p:spPr>
        <p:txBody>
          <a:bodyPr>
            <a:normAutofit/>
          </a:bodyPr>
          <a:lstStyle/>
          <a:p>
            <a:pPr algn="just">
              <a:buNone/>
            </a:pPr>
            <a:r>
              <a:rPr lang="tr-TR" dirty="0" smtClean="0"/>
              <a:t>		Alt </a:t>
            </a:r>
            <a:r>
              <a:rPr lang="tr-TR" dirty="0"/>
              <a:t>paleolitik</a:t>
            </a:r>
            <a:r>
              <a:rPr lang="tr-TR" dirty="0"/>
              <a:t> çağda küçük insansı grupların oluştuğu, avlanmak, vahşi hayvanlardan korunmak ve kendi aralarındaki mücadelede yararlanmak için basit taş aletler yaptıkları görülmektedir. Avcı-toplayıcı toplumun oluşmaya başladığı görülmektedir. Orta </a:t>
            </a:r>
            <a:r>
              <a:rPr lang="tr-TR" dirty="0"/>
              <a:t>paleolitik</a:t>
            </a:r>
            <a:r>
              <a:rPr lang="tr-TR" dirty="0"/>
              <a:t> çağda iklimin sertleşmesi ve buzul çağının başlaması insan türlerinin yaşantısını zorlaştırmış fakat gelişen yetenekler daha sofistike taş aletlerin kullanılmasını sağlamıştır. İnsan grupları organize olarak mamut, gergedan gibi çok daha büyük hayvanları avlayabilmeyi başaracaklardır.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000125"/>
            <a:ext cx="8229600" cy="4929188"/>
          </a:xfrm>
        </p:spPr>
        <p:txBody>
          <a:bodyPr>
            <a:normAutofit fontScale="92500"/>
          </a:bodyPr>
          <a:lstStyle/>
          <a:p>
            <a:pPr algn="just">
              <a:buNone/>
            </a:pPr>
            <a:r>
              <a:rPr lang="tr-TR" dirty="0" smtClean="0"/>
              <a:t>		İklimin </a:t>
            </a:r>
            <a:r>
              <a:rPr lang="tr-TR" dirty="0"/>
              <a:t>daha da sertleştiği üst </a:t>
            </a:r>
            <a:r>
              <a:rPr lang="tr-TR" dirty="0"/>
              <a:t>paleolitik</a:t>
            </a:r>
            <a:r>
              <a:rPr lang="tr-TR" dirty="0"/>
              <a:t> çağda taş işçiliği çok daha gelişmiştir. Bu çerçevede çok daha nitelikli aletler yapılmaya başlanmış, üstelik artık üretilen taş aletler başka aletlerin yapımında kullanılmaya başlanmıştır. Taş aletler kemik ve boynuzdan yapılan yeni aletlerin üretilmesine imkan vermiştir. Bu dönemde ateşin de kontrol altına alınmasıyla etlerin pişirilmesi insanın daha iyi beslenmesine ve fiziki ve bilişsel yeteneklerinin gelişmesine sebebiyet verdi. Mağara resimlerinde de anlaşıldığı üzere sözel ifade biçiminin yanı sıra ilerde yazının ve sanatın doğuşuna sebebiyet verecek görsel ifade biçimi de gelişmeye başladı. Bu dönemde ilk dinsel inanışların da doğduğu görülmektedir.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285875"/>
            <a:ext cx="8229600" cy="4786313"/>
          </a:xfrm>
        </p:spPr>
        <p:txBody>
          <a:bodyPr>
            <a:normAutofit/>
          </a:bodyPr>
          <a:lstStyle/>
          <a:p>
            <a:pPr algn="just">
              <a:buNone/>
            </a:pPr>
            <a:r>
              <a:rPr lang="tr-TR" dirty="0" smtClean="0"/>
              <a:t>		</a:t>
            </a:r>
            <a:r>
              <a:rPr lang="tr-TR" dirty="0" smtClean="0"/>
              <a:t>Gordon</a:t>
            </a:r>
            <a:r>
              <a:rPr lang="tr-TR" dirty="0" smtClean="0"/>
              <a:t> </a:t>
            </a:r>
            <a:r>
              <a:rPr lang="tr-TR" dirty="0"/>
              <a:t>Childe</a:t>
            </a:r>
            <a:r>
              <a:rPr lang="tr-TR" dirty="0"/>
              <a:t> insan uygarlığının temelinde soyut düşünebilme ve dil becerisine sahip olma olguları olduğunu söylemektedir. Nitekim bu iki olgu hem öğrenmeyi hem de öğreterek bilgiyi ve deneyimi yeni kuşaklara aktarabilmeyi sağlayacaktır. Avcı-toplayıcı ekonominin geliştiği bu dönemde avlanma daha büyük önem taşımaya başlamış, av görevini yapan erkek cinsinin gruptaki egemenliği belirginleşmeye başlamıştır. İş bölümü cinsel bir hiyerarşinin ortaya çıkışında çok belirleyici olmuş, ataerkil bir yapı belirmeye başlamıştır.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214282" y="1214422"/>
            <a:ext cx="8229600" cy="4857750"/>
          </a:xfrm>
        </p:spPr>
        <p:txBody>
          <a:bodyPr>
            <a:normAutofit fontScale="92500" lnSpcReduction="10000"/>
          </a:bodyPr>
          <a:lstStyle/>
          <a:p>
            <a:pPr algn="just">
              <a:buNone/>
            </a:pPr>
            <a:r>
              <a:rPr lang="tr-TR" dirty="0" smtClean="0"/>
              <a:t>		</a:t>
            </a:r>
            <a:r>
              <a:rPr lang="tr-TR" dirty="0" smtClean="0"/>
              <a:t>Paleolitik</a:t>
            </a:r>
            <a:r>
              <a:rPr lang="tr-TR" dirty="0" smtClean="0"/>
              <a:t> </a:t>
            </a:r>
            <a:r>
              <a:rPr lang="tr-TR" dirty="0"/>
              <a:t>dönemin çok büyük kısmında kendisini gösteren ve </a:t>
            </a:r>
            <a:r>
              <a:rPr lang="tr-TR" dirty="0" smtClean="0"/>
              <a:t>MÖ </a:t>
            </a:r>
            <a:r>
              <a:rPr lang="tr-TR" dirty="0"/>
              <a:t>30-35 bin civarında başlayan son buzul çağının </a:t>
            </a:r>
            <a:r>
              <a:rPr lang="tr-TR" dirty="0" smtClean="0"/>
              <a:t>MÖ  </a:t>
            </a:r>
            <a:r>
              <a:rPr lang="tr-TR" dirty="0"/>
              <a:t>10-15 bin arası dönemde sona ermesinin ardından insanlık tarihinde yepyeni bir dönem ortaya çıktı. Buzulların çekilmesi, iklimin yumuşaması ve bakir alanların ortaya çıkmasının ardından insan grupları dünyanın dört bir tarafına yayılmaya başladılar. Artan beslenme olanakları ve iklim şartlarının uygunluğu nüfusun hızla artmasına yol açtı. Daha öncesinde küçük gruplar halinde yaşayan insanlar daha çok üyeye sahip toplumlara dönüştüler. Bu da yeni bir toplumsal örgütlenme modelinin grup içinde aile ve kan bağının esas olduğu klan/aşiret temelli modelin doğmasına neden oldu. Artık avcı-toplayıcı klanlar ortaya çıkmaya başlamıştı.</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143000"/>
            <a:ext cx="8229600" cy="4929188"/>
          </a:xfrm>
        </p:spPr>
        <p:txBody>
          <a:bodyPr>
            <a:normAutofit/>
          </a:bodyPr>
          <a:lstStyle/>
          <a:p>
            <a:pPr algn="just">
              <a:buNone/>
            </a:pPr>
            <a:r>
              <a:rPr lang="tr-TR" dirty="0" smtClean="0"/>
              <a:t>		</a:t>
            </a:r>
            <a:r>
              <a:rPr lang="tr-TR" dirty="0" smtClean="0"/>
              <a:t>Paleolitik</a:t>
            </a:r>
            <a:r>
              <a:rPr lang="tr-TR" dirty="0" smtClean="0"/>
              <a:t> </a:t>
            </a:r>
            <a:r>
              <a:rPr lang="tr-TR" dirty="0"/>
              <a:t>çağın sonunu getiren ve insanlık tarihinin yeni bir aşamaya geçmesini sağlayan olgu Neolitik devrim olarak adlandırdığımız tarım ekonomisine geçiş oldu. İnsan toplulukları doğada yetişen buğday ve arpa gibi bitkileri kendileri ekmenin yolunu buldular. Mezopotamya’da başladığı düşünülen bu gelişmenin en önemli sonucu yerleşik hayatın başlaması oldu. Yerleşik hayat ise günümüz modern uygarlığının gelişimini sağlayan temel olgu oldu.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TotalTime>
  <Words>11</Words>
  <Application>Microsoft Office PowerPoint</Application>
  <PresentationFormat>Ekran Gösterisi (4:3)</PresentationFormat>
  <Paragraphs>12</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Akış</vt:lpstr>
      <vt:lpstr>UYGARLIĞIN DOĞUŞU: PALEOLİTİK DÖNEM VE NEOLİTİK DEVRİM</vt:lpstr>
      <vt:lpstr>Slayt 2</vt:lpstr>
      <vt:lpstr>Slayt 3</vt:lpstr>
      <vt:lpstr>Slayt 4</vt:lpstr>
      <vt:lpstr>Slayt 5</vt:lpstr>
      <vt:lpstr>Slayt 6</vt:lpstr>
      <vt:lpstr>Slayt 7</vt:lpstr>
      <vt:lpstr>Slayt 8</vt:lpstr>
      <vt:lpstr>Slayt 9</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UYGARLIĞIN DOĞUŞU: PALEOLİTİK DÖNEM VE NEOLİTİK DEVRİM</dc:title>
  <dc:creator>canan</dc:creator>
  <cp:lastModifiedBy>canan</cp:lastModifiedBy>
  <cp:revision>6</cp:revision>
  <dcterms:created xsi:type="dcterms:W3CDTF">2019-03-29T21:36:13Z</dcterms:created>
  <dcterms:modified xsi:type="dcterms:W3CDTF">2019-03-30T18:27:24Z</dcterms:modified>
</cp:coreProperties>
</file>