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E7FB1-94F2-F646-8E5B-E3E5FFC855A8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8C38E-45C7-0642-8870-A5E806FE8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62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5AAEC-D744-C444-AB22-C092AD85847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4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2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47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4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4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09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77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93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02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83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4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7BBA-185F-A544-9407-2AB8DBEDE48C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4F9A-7849-E04A-9B90-38A72B8F2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8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75761" y="1330038"/>
            <a:ext cx="1730901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Resim 1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t="33514" r="39343" b="32674"/>
          <a:stretch>
            <a:fillRect/>
          </a:stretch>
        </p:blipFill>
        <p:spPr bwMode="auto">
          <a:xfrm>
            <a:off x="4975761" y="268209"/>
            <a:ext cx="7216239" cy="60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4960" y="923671"/>
            <a:ext cx="52370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Genel sağlık parametreleri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Enerji ve mineral statüsü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İdrar pH’sı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Savunma mekanizması metabolitleri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Rutin meme kontrolü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Süt verimi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Dışkı takibi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Kolostrum değerlendirmesi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Su ve KM tüketim oranları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8655198" y="6333656"/>
            <a:ext cx="353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(</a:t>
            </a:r>
            <a:r>
              <a:rPr lang="tr-TR" sz="2000" dirty="0" err="1" smtClean="0"/>
              <a:t>cockroft</a:t>
            </a:r>
            <a:r>
              <a:rPr lang="tr-TR" sz="2000" dirty="0"/>
              <a:t>, 2015 </a:t>
            </a:r>
            <a:r>
              <a:rPr lang="tr-TR" sz="2000" dirty="0" smtClean="0"/>
              <a:t>;Anonim, 2017) 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74959" y="0"/>
            <a:ext cx="64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P</a:t>
            </a:r>
            <a:r>
              <a:rPr lang="tr-TR" sz="3600" dirty="0" smtClean="0">
                <a:solidFill>
                  <a:srgbClr val="FF0000"/>
                </a:solidFill>
              </a:rPr>
              <a:t>repartum ve Postpartum Takip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18950" y="2173185"/>
            <a:ext cx="157479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NEFA </a:t>
            </a: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BHBA</a:t>
            </a: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Keton</a:t>
            </a: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Ca</a:t>
            </a: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accent1"/>
                </a:solidFill>
              </a:rPr>
              <a:t>Glikoz</a:t>
            </a:r>
          </a:p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K. üre-N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9470" y="808632"/>
            <a:ext cx="9883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</a:rPr>
              <a:t>Geçiş döneminde enerji statüsünü belirlemek </a:t>
            </a:r>
            <a:r>
              <a:rPr lang="tr-TR" sz="3200" b="1" dirty="0" smtClean="0">
                <a:solidFill>
                  <a:schemeClr val="tx2"/>
                </a:solidFill>
              </a:rPr>
              <a:t>için</a:t>
            </a:r>
          </a:p>
          <a:p>
            <a:r>
              <a:rPr lang="tr-TR" sz="3200" b="1" dirty="0" smtClean="0">
                <a:solidFill>
                  <a:schemeClr val="tx2"/>
                </a:solidFill>
              </a:rPr>
              <a:t>idrarda</a:t>
            </a:r>
            <a:r>
              <a:rPr lang="tr-TR" sz="3200" b="1" dirty="0">
                <a:solidFill>
                  <a:schemeClr val="tx2"/>
                </a:solidFill>
              </a:rPr>
              <a:t>, sütte ve </a:t>
            </a:r>
            <a:r>
              <a:rPr lang="tr-TR" sz="3200" b="1" dirty="0" smtClean="0">
                <a:solidFill>
                  <a:schemeClr val="tx2"/>
                </a:solidFill>
              </a:rPr>
              <a:t>kanda Parametre takibi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038264" y="2416303"/>
            <a:ext cx="6058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&gt;</a:t>
            </a:r>
            <a:r>
              <a:rPr lang="tr-TR" sz="2800" dirty="0" smtClean="0"/>
              <a:t> </a:t>
            </a:r>
            <a:r>
              <a:rPr lang="tr-TR" sz="2800" dirty="0"/>
              <a:t>0.3 </a:t>
            </a:r>
            <a:r>
              <a:rPr lang="tr-TR" sz="2800" dirty="0" err="1"/>
              <a:t>mmol</a:t>
            </a:r>
            <a:r>
              <a:rPr lang="tr-TR" sz="2800" dirty="0"/>
              <a:t>/L ve </a:t>
            </a:r>
            <a:r>
              <a:rPr lang="tr-TR" sz="2800" dirty="0" err="1"/>
              <a:t>pospartum</a:t>
            </a:r>
            <a:r>
              <a:rPr lang="tr-TR" sz="2800" dirty="0"/>
              <a:t> 0.6 </a:t>
            </a:r>
            <a:r>
              <a:rPr lang="tr-TR" sz="2800" dirty="0" err="1"/>
              <a:t>mmol</a:t>
            </a:r>
            <a:r>
              <a:rPr lang="tr-TR" sz="2800" dirty="0"/>
              <a:t>/L </a:t>
            </a:r>
          </a:p>
        </p:txBody>
      </p:sp>
      <p:sp>
        <p:nvSpPr>
          <p:cNvPr id="8" name="Metin kutusu 7"/>
          <p:cNvSpPr txBox="1"/>
          <p:nvPr/>
        </p:nvSpPr>
        <p:spPr>
          <a:xfrm flipH="1">
            <a:off x="3035930" y="3119850"/>
            <a:ext cx="257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&gt;</a:t>
            </a:r>
            <a:r>
              <a:rPr lang="tr-TR" sz="2800" dirty="0" smtClean="0"/>
              <a:t> 1.2 </a:t>
            </a:r>
            <a:r>
              <a:rPr lang="tr-TR" sz="2800" dirty="0" err="1"/>
              <a:t>mmol</a:t>
            </a:r>
            <a:r>
              <a:rPr lang="tr-TR" sz="2800" dirty="0"/>
              <a:t>/L</a:t>
            </a:r>
          </a:p>
        </p:txBody>
      </p:sp>
      <p:sp>
        <p:nvSpPr>
          <p:cNvPr id="9" name="Metin kutusu 8"/>
          <p:cNvSpPr txBox="1"/>
          <p:nvPr/>
        </p:nvSpPr>
        <p:spPr>
          <a:xfrm flipH="1">
            <a:off x="3035930" y="3749968"/>
            <a:ext cx="241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&gt;</a:t>
            </a:r>
            <a:r>
              <a:rPr lang="tr-TR" sz="2800" dirty="0" smtClean="0"/>
              <a:t> 10mg/dl</a:t>
            </a:r>
            <a:endParaRPr lang="tr-TR" sz="2800" dirty="0"/>
          </a:p>
        </p:txBody>
      </p:sp>
      <p:sp>
        <p:nvSpPr>
          <p:cNvPr id="11" name="Metin kutusu 10"/>
          <p:cNvSpPr txBox="1"/>
          <p:nvPr/>
        </p:nvSpPr>
        <p:spPr>
          <a:xfrm flipH="1">
            <a:off x="3024335" y="4588768"/>
            <a:ext cx="257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&lt; 8 mg/dl</a:t>
            </a:r>
            <a:endParaRPr lang="tr-TR" sz="2800" dirty="0"/>
          </a:p>
        </p:txBody>
      </p:sp>
      <p:sp>
        <p:nvSpPr>
          <p:cNvPr id="12" name="Metin kutusu 11"/>
          <p:cNvSpPr txBox="1"/>
          <p:nvPr/>
        </p:nvSpPr>
        <p:spPr>
          <a:xfrm flipH="1">
            <a:off x="3024335" y="5284195"/>
            <a:ext cx="257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&lt; 50 mg/dl</a:t>
            </a:r>
            <a:endParaRPr lang="tr-TR" sz="28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7991126" y="6380851"/>
            <a:ext cx="428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smtClean="0"/>
              <a:t>(</a:t>
            </a:r>
            <a:r>
              <a:rPr lang="tr-TR" sz="2000" dirty="0" err="1" smtClean="0"/>
              <a:t>Duffield</a:t>
            </a:r>
            <a:r>
              <a:rPr lang="tr-TR" sz="2000" dirty="0"/>
              <a:t>, 2011</a:t>
            </a:r>
            <a:r>
              <a:rPr lang="tr-TR" sz="2000" dirty="0" smtClean="0"/>
              <a:t>; </a:t>
            </a:r>
            <a:r>
              <a:rPr lang="tr-TR" sz="2000" dirty="0" err="1" smtClean="0"/>
              <a:t>Esposito</a:t>
            </a:r>
            <a:r>
              <a:rPr lang="tr-TR" sz="2000" dirty="0" smtClean="0"/>
              <a:t> </a:t>
            </a:r>
            <a:r>
              <a:rPr lang="tr-TR" sz="2000" dirty="0"/>
              <a:t>ve ark, </a:t>
            </a:r>
            <a:r>
              <a:rPr lang="tr-TR" sz="2000" dirty="0" smtClean="0"/>
              <a:t>2014)</a:t>
            </a:r>
            <a:endParaRPr lang="tr-TR" sz="2000" dirty="0"/>
          </a:p>
        </p:txBody>
      </p:sp>
      <p:sp>
        <p:nvSpPr>
          <p:cNvPr id="16" name="Metin kutusu 15"/>
          <p:cNvSpPr txBox="1"/>
          <p:nvPr/>
        </p:nvSpPr>
        <p:spPr>
          <a:xfrm flipH="1">
            <a:off x="3161776" y="6057686"/>
            <a:ext cx="328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&gt; 20 (</a:t>
            </a:r>
            <a:r>
              <a:rPr lang="tr-TR" sz="2800" b="1" dirty="0" smtClean="0">
                <a:solidFill>
                  <a:schemeClr val="tx2"/>
                </a:solidFill>
              </a:rPr>
              <a:t>5-19.5</a:t>
            </a:r>
            <a:r>
              <a:rPr lang="tr-TR" sz="2800" dirty="0" smtClean="0"/>
              <a:t>) mg/dl </a:t>
            </a:r>
            <a:endParaRPr lang="tr-TR" sz="28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6393878" y="4175439"/>
            <a:ext cx="2958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P.P hastalıkları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8" name="Yukarı Ok 17"/>
          <p:cNvSpPr/>
          <p:nvPr/>
        </p:nvSpPr>
        <p:spPr>
          <a:xfrm>
            <a:off x="7671377" y="3697054"/>
            <a:ext cx="201881" cy="374859"/>
          </a:xfrm>
          <a:prstGeom prst="upArrow">
            <a:avLst/>
          </a:prstGeom>
          <a:solidFill>
            <a:srgbClr val="00206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174959" y="0"/>
            <a:ext cx="64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P</a:t>
            </a:r>
            <a:r>
              <a:rPr lang="tr-TR" sz="3600" dirty="0" smtClean="0">
                <a:solidFill>
                  <a:srgbClr val="FF0000"/>
                </a:solidFill>
              </a:rPr>
              <a:t>repartum ve Postpartum Takip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560296" y="1155105"/>
            <a:ext cx="409099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tr-TR" sz="3200" b="1" dirty="0" smtClean="0"/>
              <a:t>PREPARTUM </a:t>
            </a:r>
            <a:r>
              <a:rPr lang="tr-TR" sz="3200" b="1" dirty="0" smtClean="0">
                <a:solidFill>
                  <a:srgbClr val="FF0000"/>
                </a:solidFill>
              </a:rPr>
              <a:t>NEFA</a:t>
            </a:r>
          </a:p>
          <a:p>
            <a:pPr marL="457200" indent="-457200">
              <a:buFont typeface="Arial" charset="0"/>
              <a:buChar char="•"/>
            </a:pPr>
            <a:r>
              <a:rPr lang="tr-TR" sz="3200" b="1" dirty="0" smtClean="0"/>
              <a:t>POSTPARTUM </a:t>
            </a:r>
            <a:r>
              <a:rPr lang="tr-TR" sz="3200" b="1" dirty="0" smtClean="0">
                <a:solidFill>
                  <a:srgbClr val="FF0000"/>
                </a:solidFill>
              </a:rPr>
              <a:t>BHBA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7" name="Yukarı Ok 6"/>
          <p:cNvSpPr/>
          <p:nvPr/>
        </p:nvSpPr>
        <p:spPr>
          <a:xfrm>
            <a:off x="6722538" y="1245542"/>
            <a:ext cx="492791" cy="8438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090057" y="2361379"/>
            <a:ext cx="751737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tr-TR" sz="3200" b="1" dirty="0" err="1" smtClean="0"/>
              <a:t>Plesantal</a:t>
            </a:r>
            <a:r>
              <a:rPr lang="tr-TR" sz="3200" b="1" dirty="0" smtClean="0"/>
              <a:t> R. :</a:t>
            </a:r>
            <a:r>
              <a:rPr lang="tr-TR" sz="3200" b="1" dirty="0" smtClean="0">
                <a:solidFill>
                  <a:srgbClr val="FF0000"/>
                </a:solidFill>
              </a:rPr>
              <a:t>1,8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Abomazum D. :</a:t>
            </a:r>
            <a:r>
              <a:rPr lang="tr-TR" sz="3200" b="1" dirty="0" smtClean="0">
                <a:solidFill>
                  <a:srgbClr val="FF0000"/>
                </a:solidFill>
              </a:rPr>
              <a:t>4 </a:t>
            </a:r>
            <a:r>
              <a:rPr lang="mr-IN" sz="3200" b="1" dirty="0" smtClean="0">
                <a:solidFill>
                  <a:srgbClr val="FF0000"/>
                </a:solidFill>
              </a:rPr>
              <a:t>–</a:t>
            </a:r>
            <a:r>
              <a:rPr lang="tr-TR" sz="3200" b="1" dirty="0" smtClean="0">
                <a:solidFill>
                  <a:srgbClr val="FF0000"/>
                </a:solidFill>
              </a:rPr>
              <a:t> 8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P.P. İlk iki ayda sürüden çıkarma: </a:t>
            </a:r>
            <a:r>
              <a:rPr lang="tr-TR" sz="3200" b="1" dirty="0" smtClean="0">
                <a:solidFill>
                  <a:srgbClr val="FF0000"/>
                </a:solidFill>
              </a:rPr>
              <a:t>2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Laktasyon süresince sürüden çıkarma: </a:t>
            </a:r>
            <a:r>
              <a:rPr lang="tr-TR" sz="3200" b="1" dirty="0" smtClean="0">
                <a:solidFill>
                  <a:srgbClr val="FF0000"/>
                </a:solidFill>
              </a:rPr>
              <a:t>1,5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smtClean="0"/>
              <a:t>Üretim hastalıklarının süre ve ciddiyetini</a:t>
            </a:r>
          </a:p>
          <a:p>
            <a:pPr marL="285750" indent="-285750">
              <a:buFont typeface="Courier New" charset="0"/>
              <a:buChar char="o"/>
            </a:pPr>
            <a:r>
              <a:rPr lang="tr-TR" sz="3200" b="1" dirty="0" err="1" smtClean="0">
                <a:solidFill>
                  <a:schemeClr val="accent1"/>
                </a:solidFill>
              </a:rPr>
              <a:t>Konsepsiyon</a:t>
            </a:r>
            <a:r>
              <a:rPr lang="tr-TR" sz="3200" b="1" dirty="0" smtClean="0">
                <a:solidFill>
                  <a:schemeClr val="accent1"/>
                </a:solidFill>
              </a:rPr>
              <a:t> oranını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Yukarı Ok 8"/>
          <p:cNvSpPr/>
          <p:nvPr/>
        </p:nvSpPr>
        <p:spPr>
          <a:xfrm>
            <a:off x="9443326" y="4414594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5903145" y="4989459"/>
            <a:ext cx="249382" cy="306455"/>
          </a:xfrm>
          <a:prstGeom prst="down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karı Ok 10"/>
          <p:cNvSpPr/>
          <p:nvPr/>
        </p:nvSpPr>
        <p:spPr>
          <a:xfrm>
            <a:off x="9443326" y="3901855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karı Ok 11"/>
          <p:cNvSpPr/>
          <p:nvPr/>
        </p:nvSpPr>
        <p:spPr>
          <a:xfrm>
            <a:off x="8222089" y="3418115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karı Ok 12"/>
          <p:cNvSpPr/>
          <p:nvPr/>
        </p:nvSpPr>
        <p:spPr>
          <a:xfrm>
            <a:off x="5892491" y="2946323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karı Ok 13"/>
          <p:cNvSpPr/>
          <p:nvPr/>
        </p:nvSpPr>
        <p:spPr>
          <a:xfrm>
            <a:off x="5203974" y="2478053"/>
            <a:ext cx="260036" cy="3461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7563397" y="6363098"/>
            <a:ext cx="449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000" dirty="0">
                <a:latin typeface="Times New Roman" charset="0"/>
                <a:ea typeface="Times New Roman" charset="0"/>
              </a:rPr>
              <a:t>(</a:t>
            </a:r>
            <a:r>
              <a:rPr lang="tr-TR" sz="2000" dirty="0" err="1">
                <a:latin typeface="Times New Roman" charset="0"/>
                <a:ea typeface="Times New Roman" charset="0"/>
              </a:rPr>
              <a:t>Leblanc</a:t>
            </a:r>
            <a:r>
              <a:rPr lang="tr-TR" sz="2000" dirty="0">
                <a:latin typeface="Times New Roman" charset="0"/>
                <a:ea typeface="Times New Roman" charset="0"/>
              </a:rPr>
              <a:t>, 2006; </a:t>
            </a:r>
            <a:r>
              <a:rPr lang="tr-TR" sz="2000" dirty="0" err="1">
                <a:latin typeface="Times New Roman" charset="0"/>
                <a:ea typeface="Times New Roman" charset="0"/>
              </a:rPr>
              <a:t>Esposito</a:t>
            </a:r>
            <a:r>
              <a:rPr lang="tr-TR" sz="2000" dirty="0">
                <a:latin typeface="Times New Roman" charset="0"/>
                <a:ea typeface="Times New Roman" charset="0"/>
              </a:rPr>
              <a:t> ve ark, 2014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)</a:t>
            </a:r>
            <a:endParaRPr lang="tr-TR" sz="2000" dirty="0">
              <a:latin typeface="Times New Roman" charset="0"/>
              <a:ea typeface="Times New Roman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74959" y="0"/>
            <a:ext cx="64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P</a:t>
            </a:r>
            <a:r>
              <a:rPr lang="tr-TR" sz="3600" dirty="0" smtClean="0">
                <a:solidFill>
                  <a:srgbClr val="FF0000"/>
                </a:solidFill>
              </a:rPr>
              <a:t>repartum ve Postpartum Takip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30188" r="17883" b="32158"/>
          <a:stretch>
            <a:fillRect/>
          </a:stretch>
        </p:blipFill>
        <p:spPr bwMode="auto">
          <a:xfrm>
            <a:off x="1" y="1058945"/>
            <a:ext cx="11800214" cy="579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9478647" y="6457890"/>
            <a:ext cx="2732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ea typeface="Times New Roman" charset="0"/>
              </a:rPr>
              <a:t>(</a:t>
            </a:r>
            <a:r>
              <a:rPr lang="tr-TR" sz="2000" dirty="0" err="1">
                <a:ea typeface="Times New Roman" charset="0"/>
              </a:rPr>
              <a:t>Martinez</a:t>
            </a:r>
            <a:r>
              <a:rPr lang="tr-TR" sz="2000" dirty="0">
                <a:ea typeface="Times New Roman" charset="0"/>
              </a:rPr>
              <a:t> ve ark., 2012)</a:t>
            </a:r>
            <a:r>
              <a:rPr lang="tr-TR" sz="2000" dirty="0"/>
              <a:t>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74959" y="0"/>
            <a:ext cx="64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P</a:t>
            </a:r>
            <a:r>
              <a:rPr lang="tr-TR" sz="3600" dirty="0" smtClean="0">
                <a:solidFill>
                  <a:srgbClr val="FF0000"/>
                </a:solidFill>
              </a:rPr>
              <a:t>repartum ve Postpartum Takip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14527" y="569387"/>
            <a:ext cx="2117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Ca statüsü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311" y="1373625"/>
            <a:ext cx="3501802" cy="186876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1229896"/>
            <a:ext cx="563115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tr-TR" sz="2800" dirty="0" smtClean="0"/>
              <a:t>Anyonik besleme değerlendirilmesi</a:t>
            </a:r>
          </a:p>
          <a:p>
            <a:pPr marL="342900" indent="-342900">
              <a:buFont typeface="Courier New" charset="0"/>
              <a:buChar char="o"/>
            </a:pPr>
            <a:r>
              <a:rPr lang="tr-TR" sz="2800" dirty="0" smtClean="0"/>
              <a:t>Post partum hastalık tahmini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393870" y="6353299"/>
            <a:ext cx="717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(</a:t>
            </a:r>
            <a:r>
              <a:rPr lang="tr-TR" sz="2000" dirty="0" err="1" smtClean="0"/>
              <a:t>Heinrichs</a:t>
            </a:r>
            <a:r>
              <a:rPr lang="tr-TR" sz="2000" dirty="0" smtClean="0"/>
              <a:t> </a:t>
            </a:r>
            <a:r>
              <a:rPr lang="tr-TR" sz="2000" dirty="0"/>
              <a:t>ve ark., 1996</a:t>
            </a:r>
            <a:r>
              <a:rPr lang="tr-TR" sz="2000" dirty="0" smtClean="0"/>
              <a:t>;</a:t>
            </a:r>
            <a:r>
              <a:rPr lang="tr-TR" sz="2000" dirty="0"/>
              <a:t> </a:t>
            </a:r>
            <a:r>
              <a:rPr lang="tr-TR" sz="2000" dirty="0" err="1"/>
              <a:t>Seifi</a:t>
            </a:r>
            <a:r>
              <a:rPr lang="tr-TR" sz="2000" dirty="0"/>
              <a:t> ve ark., </a:t>
            </a:r>
            <a:r>
              <a:rPr lang="tr-TR" sz="2000" dirty="0" smtClean="0"/>
              <a:t>2004; </a:t>
            </a:r>
            <a:r>
              <a:rPr lang="tr-TR" sz="2000" dirty="0" err="1"/>
              <a:t>Sweenwy</a:t>
            </a:r>
            <a:r>
              <a:rPr lang="tr-TR" sz="2000" dirty="0"/>
              <a:t> ve ark., 2015</a:t>
            </a:r>
            <a:r>
              <a:rPr lang="tr-TR" sz="2000" dirty="0" smtClean="0"/>
              <a:t>)</a:t>
            </a:r>
            <a:endParaRPr lang="tr-TR" sz="2000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261254" y="3374981"/>
          <a:ext cx="10620793" cy="2382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175"/>
                <a:gridCol w="2119998"/>
                <a:gridCol w="3298788"/>
                <a:gridCol w="2901832"/>
              </a:tblGrid>
              <a:tr h="629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Rasyon DKAD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Pre-fresh</a:t>
                      </a:r>
                      <a:r>
                        <a:rPr lang="tr-TR" sz="2400" dirty="0">
                          <a:effectLst/>
                        </a:rPr>
                        <a:t> inek İdrar pH’sı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Pre-fresh</a:t>
                      </a:r>
                      <a:r>
                        <a:rPr lang="tr-TR" sz="2400" dirty="0">
                          <a:effectLst/>
                        </a:rPr>
                        <a:t> inek Asit-baz statüsü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Fresh</a:t>
                      </a:r>
                      <a:r>
                        <a:rPr lang="tr-TR" sz="2400" dirty="0">
                          <a:effectLst/>
                        </a:rPr>
                        <a:t> inek Ca statüsü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691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Pozitif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(&gt;0 mEq/100g)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7 – 8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Alkalozis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Düşük kan Ca konsantrasyonu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22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(&lt;0 </a:t>
                      </a:r>
                      <a:r>
                        <a:rPr lang="tr-TR" sz="2400" dirty="0" err="1">
                          <a:effectLst/>
                        </a:rPr>
                        <a:t>mEq</a:t>
                      </a:r>
                      <a:r>
                        <a:rPr lang="tr-TR" sz="2400" dirty="0">
                          <a:effectLst/>
                        </a:rPr>
                        <a:t>/100g)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5,5 – 6,5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Ilımlı metabolik asidozis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Normal kan </a:t>
                      </a:r>
                      <a:r>
                        <a:rPr lang="tr-TR" sz="2400" dirty="0" smtClean="0">
                          <a:effectLst/>
                        </a:rPr>
                        <a:t>Ca</a:t>
                      </a:r>
                      <a:r>
                        <a:rPr lang="tr-TR" sz="2400" baseline="0" dirty="0" smtClean="0">
                          <a:effectLst/>
                        </a:rPr>
                        <a:t> kon.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497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&lt; 5,5</a:t>
                      </a:r>
                      <a:endParaRPr lang="tr-TR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Böbrek problemleri, </a:t>
                      </a:r>
                      <a:r>
                        <a:rPr lang="tr-TR" sz="2400" dirty="0" smtClean="0">
                          <a:effectLst/>
                        </a:rPr>
                        <a:t>kriz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1954" y="2281795"/>
            <a:ext cx="3740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tr-TR" sz="2800" b="1" dirty="0" smtClean="0">
                <a:solidFill>
                  <a:schemeClr val="accent1"/>
                </a:solidFill>
              </a:rPr>
              <a:t>Prepartum ideal pH: </a:t>
            </a:r>
          </a:p>
          <a:p>
            <a:r>
              <a:rPr lang="tr-TR" sz="2800" b="1" dirty="0">
                <a:solidFill>
                  <a:schemeClr val="accent1"/>
                </a:solidFill>
              </a:rPr>
              <a:t> </a:t>
            </a:r>
            <a:r>
              <a:rPr lang="tr-TR" sz="2800" b="1" dirty="0" smtClean="0">
                <a:solidFill>
                  <a:schemeClr val="accent1"/>
                </a:solidFill>
              </a:rPr>
              <a:t>         5,5 </a:t>
            </a:r>
            <a:r>
              <a:rPr lang="mr-IN" sz="2800" b="1" dirty="0" smtClean="0">
                <a:solidFill>
                  <a:schemeClr val="accent1"/>
                </a:solidFill>
              </a:rPr>
              <a:t>–</a:t>
            </a:r>
            <a:r>
              <a:rPr lang="tr-TR" sz="2800" b="1" dirty="0" smtClean="0">
                <a:solidFill>
                  <a:schemeClr val="accent1"/>
                </a:solidFill>
              </a:rPr>
              <a:t> 6,5 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b="29896"/>
          <a:stretch/>
        </p:blipFill>
        <p:spPr>
          <a:xfrm>
            <a:off x="6451948" y="604898"/>
            <a:ext cx="4510398" cy="181195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243817" y="719520"/>
            <a:ext cx="8290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Asidik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9533775" y="677108"/>
            <a:ext cx="9125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Alkalin</a:t>
            </a:r>
            <a:endParaRPr lang="tr-TR" sz="20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101201" y="534854"/>
            <a:ext cx="14325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E09F-3DE9-4E40-95C3-A4DEEE2B96D7}" type="slidenum">
              <a:rPr lang="tr-TR" smtClean="0"/>
              <a:t>6</a:t>
            </a:fld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74959" y="0"/>
            <a:ext cx="64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P</a:t>
            </a:r>
            <a:r>
              <a:rPr lang="tr-TR" sz="3600" dirty="0" smtClean="0">
                <a:solidFill>
                  <a:srgbClr val="FF0000"/>
                </a:solidFill>
              </a:rPr>
              <a:t>repartum ve Postpartum Takip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684606" y="583565"/>
            <a:ext cx="1877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İdrar pH’sı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5931" r="36941" b="16537"/>
          <a:stretch/>
        </p:blipFill>
        <p:spPr>
          <a:xfrm>
            <a:off x="886914" y="1323771"/>
            <a:ext cx="7921300" cy="459364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504154" y="637908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(Peter ve ark., 2017)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4" t="36284" r="39524" b="55110"/>
          <a:stretch/>
        </p:blipFill>
        <p:spPr>
          <a:xfrm>
            <a:off x="4956202" y="1988236"/>
            <a:ext cx="4000444" cy="169619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 rot="16200000">
            <a:off x="-1139615" y="3157322"/>
            <a:ext cx="359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Süt üretiminde artış kg/g</a:t>
            </a:r>
            <a:endParaRPr lang="tr-TR" sz="24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493436" y="5917415"/>
            <a:ext cx="492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Prepartum ve postpartum günler</a:t>
            </a:r>
            <a:endParaRPr lang="tr-TR" sz="24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484952" y="3994071"/>
            <a:ext cx="304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6 </a:t>
            </a:r>
            <a:r>
              <a:rPr lang="mr-IN" sz="2400" b="1" dirty="0" smtClean="0">
                <a:solidFill>
                  <a:srgbClr val="7030A0"/>
                </a:solidFill>
              </a:rPr>
              <a:t>–</a:t>
            </a:r>
            <a:r>
              <a:rPr lang="tr-TR" sz="2400" b="1" dirty="0" smtClean="0">
                <a:solidFill>
                  <a:srgbClr val="7030A0"/>
                </a:solidFill>
              </a:rPr>
              <a:t> 8. haftalarda pik</a:t>
            </a: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971709" y="888689"/>
            <a:ext cx="5732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tr-TR" sz="3200" dirty="0" smtClean="0">
                <a:solidFill>
                  <a:schemeClr val="accent1"/>
                </a:solidFill>
                <a:cs typeface="+mj-cs"/>
              </a:rPr>
              <a:t>Süt üretimi takibi ile metabolik </a:t>
            </a:r>
          </a:p>
          <a:p>
            <a:r>
              <a:rPr lang="tr-TR" sz="3200" dirty="0" smtClean="0">
                <a:solidFill>
                  <a:schemeClr val="accent1"/>
                </a:solidFill>
                <a:cs typeface="+mj-cs"/>
              </a:rPr>
              <a:t>hastalıkların </a:t>
            </a:r>
            <a:r>
              <a:rPr lang="tr-TR" sz="3200" b="1" dirty="0">
                <a:solidFill>
                  <a:srgbClr val="FF0000"/>
                </a:solidFill>
                <a:cs typeface="+mj-cs"/>
              </a:rPr>
              <a:t>% 98 </a:t>
            </a:r>
            <a:r>
              <a:rPr lang="tr-TR" sz="3200" b="1" dirty="0" smtClean="0">
                <a:solidFill>
                  <a:srgbClr val="FF0000"/>
                </a:solidFill>
                <a:cs typeface="+mj-cs"/>
              </a:rPr>
              <a:t>tahmini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74959" y="0"/>
            <a:ext cx="64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P</a:t>
            </a:r>
            <a:r>
              <a:rPr lang="tr-TR" sz="3600" dirty="0" smtClean="0">
                <a:solidFill>
                  <a:srgbClr val="FF0000"/>
                </a:solidFill>
              </a:rPr>
              <a:t>repartum ve Postpartum Takip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214203" y="671444"/>
            <a:ext cx="2963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Süt Üretim Eğrisi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91327" y="708361"/>
            <a:ext cx="5329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Su ve Kuru Madde Tüketimi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0005" y="1494343"/>
            <a:ext cx="9234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Su ve KM tüketimindeki dalgalanmalar </a:t>
            </a:r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metabolik ya da enfeksiyöz sorun</a:t>
            </a:r>
            <a:endParaRPr lang="tr-T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90005" y="2180227"/>
            <a:ext cx="515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1 kg kuru madde sindirimi</a:t>
            </a:r>
            <a:r>
              <a:rPr lang="tr-TR" sz="2800" dirty="0" smtClean="0">
                <a:solidFill>
                  <a:schemeClr val="accent1"/>
                </a:solidFill>
              </a:rPr>
              <a:t>: 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4kg su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0005" y="2927666"/>
            <a:ext cx="55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Su T. 10 </a:t>
            </a:r>
            <a:r>
              <a:rPr lang="tr-TR" sz="2800" b="1" smtClean="0">
                <a:solidFill>
                  <a:schemeClr val="accent1"/>
                </a:solidFill>
              </a:rPr>
              <a:t>Lt </a:t>
            </a:r>
            <a:r>
              <a:rPr lang="tr-TR" sz="2800" b="1" dirty="0" smtClean="0">
                <a:solidFill>
                  <a:schemeClr val="accent1"/>
                </a:solidFill>
              </a:rPr>
              <a:t>düşüş: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.p hastalık olasılığı</a:t>
            </a:r>
            <a:endParaRPr lang="tr-T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Yukarı Ok 8"/>
          <p:cNvSpPr/>
          <p:nvPr/>
        </p:nvSpPr>
        <p:spPr>
          <a:xfrm>
            <a:off x="5787494" y="3045162"/>
            <a:ext cx="249382" cy="3306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8457860" y="6457890"/>
            <a:ext cx="3410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(</a:t>
            </a:r>
            <a:r>
              <a:rPr lang="tr-TR" sz="20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Leblanc</a:t>
            </a:r>
            <a:r>
              <a:rPr lang="tr-TR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, </a:t>
            </a:r>
            <a:r>
              <a:rPr lang="tr-TR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2010, Anonim 2017)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90005" y="3675105"/>
            <a:ext cx="380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KMT her birimlik düşüş: </a:t>
            </a:r>
            <a:endParaRPr lang="tr-TR" sz="2800" b="1" dirty="0">
              <a:solidFill>
                <a:schemeClr val="accent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755265" y="3675105"/>
            <a:ext cx="2960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P.p </a:t>
            </a:r>
            <a:r>
              <a:rPr lang="tr-TR" sz="2800" dirty="0">
                <a:solidFill>
                  <a:schemeClr val="tx2">
                    <a:lumMod val="50000"/>
                  </a:schemeClr>
                </a:solidFill>
              </a:rPr>
              <a:t>hastalık olasılığı</a:t>
            </a:r>
            <a:endParaRPr lang="tr-TR" sz="2800" dirty="0"/>
          </a:p>
        </p:txBody>
      </p:sp>
      <p:sp>
        <p:nvSpPr>
          <p:cNvPr id="13" name="Yukarı Ok 12"/>
          <p:cNvSpPr/>
          <p:nvPr/>
        </p:nvSpPr>
        <p:spPr>
          <a:xfrm>
            <a:off x="6686487" y="3786371"/>
            <a:ext cx="249382" cy="3306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869" y="1956008"/>
            <a:ext cx="4932220" cy="3623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etin kutusu 14"/>
          <p:cNvSpPr txBox="1"/>
          <p:nvPr/>
        </p:nvSpPr>
        <p:spPr>
          <a:xfrm>
            <a:off x="8008802" y="5484796"/>
            <a:ext cx="350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Hiyerarşi ve mesafe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09155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190005" y="59660"/>
            <a:ext cx="643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P</a:t>
            </a:r>
            <a:r>
              <a:rPr lang="tr-TR" sz="3600" dirty="0" smtClean="0">
                <a:solidFill>
                  <a:srgbClr val="FF0000"/>
                </a:solidFill>
              </a:rPr>
              <a:t>repartum ve Postpartum Takip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41" y="4132028"/>
            <a:ext cx="5412636" cy="26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eechenhill.co.uk/img/cows/cow_drink_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366" y="1124262"/>
            <a:ext cx="8439912" cy="531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/>
          <p:nvPr/>
        </p:nvSpPr>
        <p:spPr>
          <a:xfrm>
            <a:off x="127615" y="0"/>
            <a:ext cx="5329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Su ve Kuru Madde Tüketimi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183203" y="6488668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(Anonim </a:t>
            </a:r>
            <a:r>
              <a:rPr lang="tr-TR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2017)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19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369</Words>
  <Application>Microsoft Macintosh PowerPoint</Application>
  <PresentationFormat>Geniş Ekran</PresentationFormat>
  <Paragraphs>91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Courier New</vt:lpstr>
      <vt:lpstr>Mangal</vt:lpstr>
      <vt:lpstr>Times New Roman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6</cp:revision>
  <dcterms:created xsi:type="dcterms:W3CDTF">2018-01-17T05:10:04Z</dcterms:created>
  <dcterms:modified xsi:type="dcterms:W3CDTF">2018-01-18T11:26:59Z</dcterms:modified>
</cp:coreProperties>
</file>