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F1AA1-E4F5-4F9F-8C18-643BFDE9184C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211E7-7B80-43D4-AAC3-76D495B537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6443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9F57-7366-4DD6-9A8E-2AA48EFD138E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4284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9F57-7366-4DD6-9A8E-2AA48EFD138E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3468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9F57-7366-4DD6-9A8E-2AA48EFD138E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467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1C1894-F504-3A8E-ECEE-8CE252FCA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F0F8542-6C58-189C-F86E-B26E5EDA8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1F53C51-38B5-C315-D65A-EBA1C8150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FFE8-A4A4-44DE-B4F7-56B28FF69D8D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D819B21-3DB3-D025-E026-A099C0D3F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21948AC-56E7-F8F0-EE7E-692C25B9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DAE-E4F6-4A8B-9B16-08DE74EA2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604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9D9E1E-E6E4-248A-3775-2375C5369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30A0FA2-A38F-DFB4-BE11-7F383050A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F7918B3-9C00-E5E4-3D4D-37D6454BE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FFE8-A4A4-44DE-B4F7-56B28FF69D8D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BF68DC-2993-6453-80BC-5951A51C9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DCD662D-79DE-1398-7661-6349AAD9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DAE-E4F6-4A8B-9B16-08DE74EA2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698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273F2AD-B1A1-BDDF-AF51-B8FFF826C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8A44E89-0D8C-E15C-4210-BE871E571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7B2DC72-1AB3-B67A-5CA3-1F75AB802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FFE8-A4A4-44DE-B4F7-56B28FF69D8D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98874C0-564F-11EF-894A-CF7A8CC9B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5F171B3-3FCA-97A9-40BC-A6CF5F56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DAE-E4F6-4A8B-9B16-08DE74EA2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48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A1BF83-935F-4B9E-37C1-29D3468DD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39F533-3016-0A4A-E379-2231BDCE3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08B1B12-0A0D-E327-25F2-BDA83D59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FFE8-A4A4-44DE-B4F7-56B28FF69D8D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6C90463-3074-C740-BBBF-2CBCF44C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CEEDF3E-FC1A-E868-752D-900CFF483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DAE-E4F6-4A8B-9B16-08DE74EA2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211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4A3FAA-DB42-B4C6-7E3B-CB3345A26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7267750-A863-348A-34FA-7E5951C37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D97474-35B4-726F-7F6E-617CC31D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FFE8-A4A4-44DE-B4F7-56B28FF69D8D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08CDB99-A700-7F34-ABB4-ECFA941A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C6C1DC-884A-0174-EF1B-EF69C6B2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DAE-E4F6-4A8B-9B16-08DE74EA2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891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C947C9-D495-1D22-B059-4F2F422DD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6D14E7-A25D-F853-2123-E91819F9B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875912D-D6B5-1181-596B-0AB612CA6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0C3DDFC-889F-4674-0A28-025B2FAB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FFE8-A4A4-44DE-B4F7-56B28FF69D8D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961DFCE-E625-91F5-81EF-A794C8B6B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8B72455-3A16-A7EB-D67C-AA2BF5CA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DAE-E4F6-4A8B-9B16-08DE74EA2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79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165CF4-AEBC-D71C-DAF0-138699153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3CF1253-6D79-B819-E9BF-C0EEC3264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5A3B9C3-192A-9854-1B3A-09DB888BD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E6B7010-517E-AFA4-B8FD-76F5D13D3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0025A5E-0123-45D3-4FFF-AC630DC9F4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509F344-6A0E-53D2-E779-50196A407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FFE8-A4A4-44DE-B4F7-56B28FF69D8D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2E0C46A-EAF0-9BB2-BAF8-BD4EB5DA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8712A6C-80F5-0B0B-A64E-1BD3E51DA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DAE-E4F6-4A8B-9B16-08DE74EA2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456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52956A-FFC4-0B4A-4575-6F35F9766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15B065B-6F3A-2728-7CAC-99C6A8CB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FFE8-A4A4-44DE-B4F7-56B28FF69D8D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054CB3-0A7C-B691-84EF-08DE3CB2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1103751-B7A5-1FD0-CA93-06DC273D8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DAE-E4F6-4A8B-9B16-08DE74EA2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98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C77CB8F-E360-46B9-9F70-8439A60DB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FFE8-A4A4-44DE-B4F7-56B28FF69D8D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A84F2FE-0BD3-2884-33A7-5F4FDC99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F6F2C86-E5A3-3A1F-6B0A-89635229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DAE-E4F6-4A8B-9B16-08DE74EA2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679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644A55-02BE-4AD1-02FD-FA82DEB8D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C13801-1B16-77A2-8D8F-752B00724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C021850-B737-04FB-E638-F83B1B2E8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1203A76-82A6-391B-2746-37DC378F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FFE8-A4A4-44DE-B4F7-56B28FF69D8D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9EE815A-5ACD-7A57-9B80-30ACD54B8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49E3AFF-99B5-7535-12B4-43FE267EB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DAE-E4F6-4A8B-9B16-08DE74EA2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52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56A464-6F94-FA4D-ABA9-1B5CB4FFF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58C4DA8-BCA7-0A31-BC54-EF497F769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27CAFC2-B233-0A7F-FAED-E80FB1D10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32FB182-4528-17E2-DFE8-E7A89D77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FFE8-A4A4-44DE-B4F7-56B28FF69D8D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5CF681A-1F3B-0DAB-7065-88470FAEA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08167C6-3603-A5EB-D711-AD4076A48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DAE-E4F6-4A8B-9B16-08DE74EA2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122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10D2570-E8A5-D4E2-6F5C-3A9251DBB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D628666-FEE6-CE88-914C-73E4C6210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2F6F73F-BC10-2C61-3F8F-4BB231F362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1FFE8-A4A4-44DE-B4F7-56B28FF69D8D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8CED702-C0A7-3768-26BA-BC44895AD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DA7807B-27C5-45E5-5D32-AD974D7E0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5CDAE-E4F6-4A8B-9B16-08DE74EA2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984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nxrt.com/simulation---advanced-ct-imaging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014854-8C3A-8B3C-E782-92771F05DC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KLİNİK RADYASYON </a:t>
            </a:r>
            <a:r>
              <a:rPr lang="tr-TR"/>
              <a:t>ONKOLOJİSİ GİRİŞ-2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034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A4BFC6-4A4B-17F4-D6CB-784E2C8B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RADYOTERAPİ NASIL UYGULANIR?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BE9F53-2226-2F99-DACA-DBFDA5846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1-Uygun hastanın seçilmesi(endikasyon)</a:t>
            </a:r>
          </a:p>
          <a:p>
            <a:r>
              <a:rPr lang="tr-TR" dirty="0"/>
              <a:t>2-Simulasyon:Hastanın tedavi planının yapılacağı bilgisayarlı tomografi </a:t>
            </a:r>
            <a:r>
              <a:rPr lang="tr-TR" dirty="0" err="1"/>
              <a:t>görüntüsünün,uygun</a:t>
            </a:r>
            <a:r>
              <a:rPr lang="tr-TR" dirty="0"/>
              <a:t> aparatlar kullanılıp uygun pozisyon verilerek çekilmesi</a:t>
            </a:r>
          </a:p>
          <a:p>
            <a:r>
              <a:rPr lang="tr-TR" dirty="0"/>
              <a:t>3-Görüntülerin tedavi planlama sistemine(TPS) aktarılması</a:t>
            </a:r>
          </a:p>
          <a:p>
            <a:r>
              <a:rPr lang="tr-TR" dirty="0"/>
              <a:t>4-Tümör </a:t>
            </a:r>
            <a:r>
              <a:rPr lang="tr-TR" dirty="0" err="1"/>
              <a:t>bölgesi,ilgili</a:t>
            </a:r>
            <a:r>
              <a:rPr lang="tr-TR" dirty="0"/>
              <a:t> alanlar VE riskli organların(OAR) çizilmesi(</a:t>
            </a:r>
            <a:r>
              <a:rPr lang="tr-TR" dirty="0" err="1"/>
              <a:t>konturlama</a:t>
            </a:r>
            <a:r>
              <a:rPr lang="tr-TR" dirty="0"/>
              <a:t>)</a:t>
            </a:r>
          </a:p>
          <a:p>
            <a:r>
              <a:rPr lang="tr-TR" dirty="0"/>
              <a:t>5-Uygun doz/fraksiyon şemasına göre tedavi planının yapılması.</a:t>
            </a:r>
          </a:p>
          <a:p>
            <a:r>
              <a:rPr lang="tr-TR" dirty="0"/>
              <a:t>6-Planın kontrol edilmesi(hedef uygun dozu alırken çevredeki riskli organlar uygun sınırlarda kalmalı)</a:t>
            </a:r>
          </a:p>
          <a:p>
            <a:r>
              <a:rPr lang="tr-TR" dirty="0"/>
              <a:t>7-Hastanın tedavi cihazına alınması ve tedavinin verilmesi.</a:t>
            </a:r>
          </a:p>
          <a:p>
            <a:r>
              <a:rPr lang="tr-TR" dirty="0"/>
              <a:t>8-Oluşan yan etkilerin takibi</a:t>
            </a:r>
          </a:p>
          <a:p>
            <a:r>
              <a:rPr lang="tr-TR" dirty="0"/>
              <a:t>9-Tümör yanıtının değerlendirilmesi ve takip</a:t>
            </a:r>
          </a:p>
        </p:txBody>
      </p:sp>
    </p:spTree>
    <p:extLst>
      <p:ext uri="{BB962C8B-B14F-4D97-AF65-F5344CB8AC3E}">
        <p14:creationId xmlns:p14="http://schemas.microsoft.com/office/powerpoint/2010/main" val="247243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5FC679-FAC8-34D5-AFFD-A06121968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SİMULASYON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DA2001-683B-14B1-FD88-252468B95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Tedavi alanına göre hasta uygun pozisyonda yatırılır.</a:t>
            </a:r>
          </a:p>
          <a:p>
            <a:r>
              <a:rPr lang="tr-TR" dirty="0" err="1"/>
              <a:t>Maske,vakum</a:t>
            </a:r>
            <a:r>
              <a:rPr lang="tr-TR" dirty="0"/>
              <a:t> yatak gibi sabitleme araçları kullanılır.</a:t>
            </a:r>
          </a:p>
          <a:p>
            <a:r>
              <a:rPr lang="tr-TR" dirty="0"/>
              <a:t>Her tedavi gününde hastanın aynı şekilde yatması gerekir(tekrarlanabilirlik)</a:t>
            </a:r>
          </a:p>
          <a:p>
            <a:r>
              <a:rPr lang="tr-TR" dirty="0"/>
              <a:t>Tedavi pozisyonunun konforlu olması gerekir.</a:t>
            </a:r>
          </a:p>
          <a:p>
            <a:r>
              <a:rPr lang="tr-TR" dirty="0"/>
              <a:t>Lazerler ile hastanın konum bilgileri belirlenir.</a:t>
            </a:r>
          </a:p>
          <a:p>
            <a:r>
              <a:rPr lang="tr-TR" dirty="0"/>
              <a:t>İlgili bölgeye göre bağırsakların boşaltılması(lavman),mesanenin </a:t>
            </a:r>
            <a:r>
              <a:rPr lang="tr-TR" dirty="0" err="1"/>
              <a:t>doldurulması,kontrast</a:t>
            </a:r>
            <a:r>
              <a:rPr lang="tr-TR" dirty="0"/>
              <a:t> madde </a:t>
            </a:r>
            <a:r>
              <a:rPr lang="tr-TR" dirty="0" err="1"/>
              <a:t>kullanılması,bolus</a:t>
            </a:r>
            <a:r>
              <a:rPr lang="tr-TR" dirty="0"/>
              <a:t> kullanılması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232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FEA869-8C8A-AA1B-0B8C-880FC124F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SİMULASYON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936DE88-0A96-5BB3-C967-23E4DE884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564" y="1609552"/>
            <a:ext cx="5461238" cy="213548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4A52378D-CFFF-CA9C-1855-2B1AC39D9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83" y="3918250"/>
            <a:ext cx="3400900" cy="2574625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111DD009-877E-BC8B-C410-C5F9E7B8A0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4371" y="2098721"/>
            <a:ext cx="2734057" cy="3639058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915FF488-982D-CD47-EB19-D415913B36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1650" y="3977924"/>
            <a:ext cx="3400900" cy="2514951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7738DBDA-DADB-3667-B0FC-E9EBF96C470B}"/>
              </a:ext>
            </a:extLst>
          </p:cNvPr>
          <p:cNvSpPr txBox="1"/>
          <p:nvPr/>
        </p:nvSpPr>
        <p:spPr>
          <a:xfrm>
            <a:off x="8955464" y="6517253"/>
            <a:ext cx="44871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800" i="0" u="none" strike="noStrike" baseline="0" dirty="0" err="1"/>
              <a:t>Handbook</a:t>
            </a:r>
            <a:r>
              <a:rPr lang="tr-TR" sz="800" i="0" u="none" strike="noStrike" baseline="0" dirty="0"/>
              <a:t> of </a:t>
            </a:r>
            <a:r>
              <a:rPr lang="tr-TR" sz="800" i="0" u="none" strike="noStrike" baseline="0" dirty="0" err="1"/>
              <a:t>Treatment</a:t>
            </a:r>
            <a:r>
              <a:rPr lang="tr-TR" sz="800" i="0" u="none" strike="noStrike" baseline="0" dirty="0"/>
              <a:t> Planning in </a:t>
            </a:r>
            <a:r>
              <a:rPr lang="tr-TR" sz="800" i="0" u="none" strike="noStrike" baseline="0" dirty="0" err="1"/>
              <a:t>Radiation</a:t>
            </a:r>
            <a:r>
              <a:rPr lang="tr-TR" sz="800" i="0" u="none" strike="noStrike" baseline="0" dirty="0"/>
              <a:t> </a:t>
            </a:r>
            <a:r>
              <a:rPr lang="tr-TR" sz="800" i="0" u="none" strike="noStrike" baseline="0" dirty="0" err="1"/>
              <a:t>Oncology</a:t>
            </a:r>
            <a:r>
              <a:rPr lang="tr-TR" sz="800" i="0" u="none" strike="noStrike" baseline="0" dirty="0"/>
              <a:t> </a:t>
            </a:r>
            <a:r>
              <a:rPr lang="tr-TR" sz="800" i="0" u="none" strike="noStrike" baseline="0"/>
              <a:t>Third Edition</a:t>
            </a:r>
            <a:endParaRPr lang="tr-TR" sz="80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168023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41909C-61B1-BC0B-867E-84063292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/>
              <a:t>BT görüntüleri</a:t>
            </a:r>
          </a:p>
        </p:txBody>
      </p:sp>
      <p:pic>
        <p:nvPicPr>
          <p:cNvPr id="4100" name="Picture 4" descr="Simulation - Advanced CT Imaging">
            <a:extLst>
              <a:ext uri="{FF2B5EF4-FFF2-40B4-BE49-F238E27FC236}">
                <a16:creationId xmlns:a16="http://schemas.microsoft.com/office/drawing/2014/main" id="{24E4FF42-FC36-B1EF-5915-46A83315C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950" y="1897350"/>
            <a:ext cx="4118616" cy="33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T Simulation Simplified. What to expect in first visit? - Nepal Cancer  Information Portal">
            <a:extLst>
              <a:ext uri="{FF2B5EF4-FFF2-40B4-BE49-F238E27FC236}">
                <a16:creationId xmlns:a16="http://schemas.microsoft.com/office/drawing/2014/main" id="{B93F628C-A217-D2B3-B594-DC83FCEFE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3399" y="2171755"/>
            <a:ext cx="5828261" cy="279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6A2D7FB8-90F5-EA01-69A0-34778BF23111}"/>
              </a:ext>
            </a:extLst>
          </p:cNvPr>
          <p:cNvSpPr txBox="1"/>
          <p:nvPr/>
        </p:nvSpPr>
        <p:spPr>
          <a:xfrm>
            <a:off x="9299682" y="6519446"/>
            <a:ext cx="28892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800" dirty="0">
                <a:hlinkClick r:id="rId4"/>
              </a:rPr>
              <a:t>http://www.genxrt.com/simulation---advanced-ct-imaging.html</a:t>
            </a:r>
            <a:endParaRPr lang="tr-TR" sz="800" dirty="0"/>
          </a:p>
          <a:p>
            <a:r>
              <a:rPr lang="tr-TR" sz="800" dirty="0"/>
              <a:t>https://kccrc.org/news/post/ct-simulation-radiotherapy/</a:t>
            </a:r>
          </a:p>
        </p:txBody>
      </p:sp>
    </p:spTree>
    <p:extLst>
      <p:ext uri="{BB962C8B-B14F-4D97-AF65-F5344CB8AC3E}">
        <p14:creationId xmlns:p14="http://schemas.microsoft.com/office/powerpoint/2010/main" val="575179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B78B1D-0AA0-2937-CFFA-F4E43F94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KONTURLAMA:TÜMÖR ve BEYİN SAPI,OPTİK KİAZM,OPTİK SİNİR GİBİ RİSKLİ ORGANLAR</a:t>
            </a:r>
          </a:p>
        </p:txBody>
      </p:sp>
      <p:pic>
        <p:nvPicPr>
          <p:cNvPr id="5" name="Resim 4" descr="daire, ekran görüntüsü, kafatası içeren bir resim&#10;&#10;Açıklama otomatik olarak oluşturuldu">
            <a:extLst>
              <a:ext uri="{FF2B5EF4-FFF2-40B4-BE49-F238E27FC236}">
                <a16:creationId xmlns:a16="http://schemas.microsoft.com/office/drawing/2014/main" id="{1F3DF1D8-68F7-163E-87C8-4AF0EFAE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614" y="1845426"/>
            <a:ext cx="4863718" cy="4450303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AB6859EC-FA65-EFEF-D56F-B8C6EA64E7E3}"/>
              </a:ext>
            </a:extLst>
          </p:cNvPr>
          <p:cNvSpPr txBox="1"/>
          <p:nvPr/>
        </p:nvSpPr>
        <p:spPr>
          <a:xfrm>
            <a:off x="8646711" y="6565473"/>
            <a:ext cx="344788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Handbook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of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Treatment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Planning in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Radiation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Oncology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</a:t>
            </a:r>
            <a:r>
              <a:rPr lang="tr-TR" sz="800" b="1" i="0" u="none" strike="noStrike" baseline="0" dirty="0">
                <a:solidFill>
                  <a:srgbClr val="000000"/>
                </a:solidFill>
              </a:rPr>
              <a:t>Third Edition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993501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1D16F5-DABA-6391-AE29-A20A7F883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TEDAVİ PLANLAMA-DOZ DAĞILIMI VE DOZ-VOLÜM HİSTOGRAMI(DVH)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BA35172-B674-1299-B1EE-268FF46BD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328" y="1845426"/>
            <a:ext cx="4272291" cy="4450303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D1359236-46B5-E197-3CF6-4D8ADB1FFED3}"/>
              </a:ext>
            </a:extLst>
          </p:cNvPr>
          <p:cNvSpPr txBox="1"/>
          <p:nvPr/>
        </p:nvSpPr>
        <p:spPr>
          <a:xfrm>
            <a:off x="8646711" y="6565473"/>
            <a:ext cx="344788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Handbook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of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Treatment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Planning in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Radiation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Oncology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</a:t>
            </a:r>
            <a:r>
              <a:rPr lang="tr-TR" sz="800" b="1" i="0" u="none" strike="noStrike" baseline="0" dirty="0">
                <a:solidFill>
                  <a:srgbClr val="000000"/>
                </a:solidFill>
              </a:rPr>
              <a:t>Third Edition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84504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B36CDA-1D50-E446-03B7-586E6E1D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DOZ SINIRLAMALARI</a:t>
            </a:r>
          </a:p>
        </p:txBody>
      </p:sp>
      <p:pic>
        <p:nvPicPr>
          <p:cNvPr id="14338" name="Picture 2" descr="Dose constraints for the critical structures | Download Table">
            <a:extLst>
              <a:ext uri="{FF2B5EF4-FFF2-40B4-BE49-F238E27FC236}">
                <a16:creationId xmlns:a16="http://schemas.microsoft.com/office/drawing/2014/main" id="{476C837A-588E-F799-6BD9-E13B7BD4E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2196934"/>
            <a:ext cx="66865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2DF7E6BE-9CCF-3F8C-7E53-CB4744BDFDEE}"/>
              </a:ext>
            </a:extLst>
          </p:cNvPr>
          <p:cNvSpPr txBox="1"/>
          <p:nvPr/>
        </p:nvSpPr>
        <p:spPr>
          <a:xfrm>
            <a:off x="8646711" y="6565473"/>
            <a:ext cx="344788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Handbook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of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Treatment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Planning in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Radiation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Oncology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</a:t>
            </a:r>
            <a:r>
              <a:rPr lang="tr-TR" sz="800" b="1" i="0" u="none" strike="noStrike" baseline="0" dirty="0">
                <a:solidFill>
                  <a:srgbClr val="000000"/>
                </a:solidFill>
              </a:rPr>
              <a:t>Third Edition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281188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3AE176-DBA0-4652-3DC8-9BD39C017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TEDAVİNİN UYGULANMASI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4D27D4-08E0-057D-F6E6-27CBD783F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Tedavi için hasta tedavi cihazının masasına aynı aparatlarla ve aynı şekilde yatırılır.</a:t>
            </a:r>
          </a:p>
          <a:p>
            <a:r>
              <a:rPr lang="tr-TR" dirty="0"/>
              <a:t>Tedavi cihazı altında bir tomografi görüntüsü alınır.(</a:t>
            </a:r>
            <a:r>
              <a:rPr lang="tr-TR" dirty="0" err="1"/>
              <a:t>cone</a:t>
            </a:r>
            <a:r>
              <a:rPr lang="tr-TR" dirty="0"/>
              <a:t> </a:t>
            </a:r>
            <a:r>
              <a:rPr lang="tr-TR" dirty="0" err="1"/>
              <a:t>beam</a:t>
            </a:r>
            <a:r>
              <a:rPr lang="tr-TR" dirty="0"/>
              <a:t> CT/CBCT))</a:t>
            </a:r>
          </a:p>
          <a:p>
            <a:r>
              <a:rPr lang="tr-TR" dirty="0" err="1"/>
              <a:t>Simulasyon</a:t>
            </a:r>
            <a:r>
              <a:rPr lang="tr-TR" dirty="0"/>
              <a:t> ve CBCT görüntüleri üst üste getirilerek hastanın aynı pozisyonda olduğu kontrol </a:t>
            </a:r>
            <a:r>
              <a:rPr lang="tr-TR" dirty="0" err="1"/>
              <a:t>edilir.Gerekirse</a:t>
            </a:r>
            <a:r>
              <a:rPr lang="tr-TR" dirty="0"/>
              <a:t> düzeltmeler yapılır.</a:t>
            </a:r>
          </a:p>
          <a:p>
            <a:r>
              <a:rPr lang="tr-TR" dirty="0"/>
              <a:t>Tedavi uygulanır.</a:t>
            </a:r>
          </a:p>
        </p:txBody>
      </p:sp>
    </p:spTree>
    <p:extLst>
      <p:ext uri="{BB962C8B-B14F-4D97-AF65-F5344CB8AC3E}">
        <p14:creationId xmlns:p14="http://schemas.microsoft.com/office/powerpoint/2010/main" val="2769483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Geniş ekran</PresentationFormat>
  <Paragraphs>37</Paragraphs>
  <Slides>9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Teması</vt:lpstr>
      <vt:lpstr>KLİNİK RADYASYON ONKOLOJİSİ GİRİŞ-2</vt:lpstr>
      <vt:lpstr>RADYOTERAPİ NASIL UYGULANIR?</vt:lpstr>
      <vt:lpstr>SİMULASYON</vt:lpstr>
      <vt:lpstr>SİMULASYON</vt:lpstr>
      <vt:lpstr>BT görüntüleri</vt:lpstr>
      <vt:lpstr>KONTURLAMA:TÜMÖR ve BEYİN SAPI,OPTİK KİAZM,OPTİK SİNİR GİBİ RİSKLİ ORGANLAR</vt:lpstr>
      <vt:lpstr>TEDAVİ PLANLAMA-DOZ DAĞILIMI VE DOZ-VOLÜM HİSTOGRAMI(DVH)</vt:lpstr>
      <vt:lpstr>DOZ SINIRLAMALARI</vt:lpstr>
      <vt:lpstr>TEDAVİNİN UYGULANMASI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KLİNİK RADYASYON ONKOLOJİSİ GİRİŞ-2</dc:title>
  <dc:creator>yunus babayiğit</dc:creator>
  <cp:lastModifiedBy>yunus babayiğit</cp:lastModifiedBy>
  <cp:revision>1</cp:revision>
  <dcterms:created xsi:type="dcterms:W3CDTF">2024-06-02T21:24:03Z</dcterms:created>
  <dcterms:modified xsi:type="dcterms:W3CDTF">2024-06-02T21:24:30Z</dcterms:modified>
</cp:coreProperties>
</file>