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8" r:id="rId15"/>
    <p:sldId id="270" r:id="rId16"/>
    <p:sldId id="271" r:id="rId17"/>
    <p:sldId id="272" r:id="rId18"/>
    <p:sldId id="273" r:id="rId19"/>
    <p:sldId id="274" r:id="rId20"/>
    <p:sldId id="275" r:id="rId21"/>
    <p:sldId id="279" r:id="rId22"/>
    <p:sldId id="276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4618"/>
  </p:normalViewPr>
  <p:slideViewPr>
    <p:cSldViewPr snapToGrid="0" snapToObjects="1">
      <p:cViewPr varScale="1">
        <p:scale>
          <a:sx n="121" d="100"/>
          <a:sy n="121" d="100"/>
        </p:scale>
        <p:origin x="200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C9A9F5-41A1-F445-B438-774D3FB871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5DDE2C-5A1A-5B45-B5B8-BA537BAAC2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16BEDE-EDEA-7843-8055-23193CB63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05318-C6A8-9945-9C92-41E5F8383873}" type="datetimeFigureOut">
              <a:rPr lang="en-US" smtClean="0"/>
              <a:t>4/14/19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A24FA-EAE6-1F4A-ADFB-33CA9DAD7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912275-4E3D-BA4B-916A-6BD7FE09C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77F4B-8816-8742-A502-9DB5FFCE42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790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B84F44-238A-344D-B261-4CF8DAF71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B0AA51-64CE-214E-869B-AE31123E08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6DFA68-3B0C-FB46-A479-E9842996B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05318-C6A8-9945-9C92-41E5F8383873}" type="datetimeFigureOut">
              <a:rPr lang="en-US" smtClean="0"/>
              <a:t>4/14/19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DD3050-4BE1-054D-860F-A5E5D5714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6C1831-D78F-3D43-8B0B-19E887122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77F4B-8816-8742-A502-9DB5FFCE42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500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5BF44D-88BE-774F-994A-7E2EED2459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616E47-F866-094C-B7F0-D85B527163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0060FA-4F79-4849-AFCD-7FD2D4678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05318-C6A8-9945-9C92-41E5F8383873}" type="datetimeFigureOut">
              <a:rPr lang="en-US" smtClean="0"/>
              <a:t>4/14/19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3E9EEB-8205-684E-911A-87CFA7196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CFA477-5E8F-0243-8B11-E52CB78B8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77F4B-8816-8742-A502-9DB5FFCE42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130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6D5AA2-4241-6042-A652-9C85E846F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E8F049-03F3-C641-A30F-F36611876C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AD32D2-4EDA-F444-89D7-878B5B87C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05318-C6A8-9945-9C92-41E5F8383873}" type="datetimeFigureOut">
              <a:rPr lang="en-US" smtClean="0"/>
              <a:t>4/14/19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2F4A05-DE02-FC45-B87F-2627F1B4C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A5BCD3-25DC-7644-B17D-8D6F4F4CD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77F4B-8816-8742-A502-9DB5FFCE42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902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7B7DD-407E-894E-ABF6-C731E28D91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0CB97A-0E9D-2743-B7D3-17BBFA99FE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E334DE-50CC-ED45-883E-0BC989FF9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05318-C6A8-9945-9C92-41E5F8383873}" type="datetimeFigureOut">
              <a:rPr lang="en-US" smtClean="0"/>
              <a:t>4/14/19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EF9D19-68F0-F947-907F-17AB6B85F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985ABD-D8DB-8749-9B4D-CAC85A1F1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77F4B-8816-8742-A502-9DB5FFCE42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391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A6C6D-09F9-714C-B9FA-8FE9170F7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73837E-D650-D445-8D51-681A7874A6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D5CFA6-61DB-BD4B-A1A2-FC58540411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37D698-8F51-7D44-927F-7F29755F9C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05318-C6A8-9945-9C92-41E5F8383873}" type="datetimeFigureOut">
              <a:rPr lang="en-US" smtClean="0"/>
              <a:t>4/14/19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D9B0B2-90ED-C548-B60B-E246CC7B6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D41A2C-F64F-4E49-B03E-502BD523F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77F4B-8816-8742-A502-9DB5FFCE42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99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0CD60A-4354-0F49-9360-A31F47996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18D836-ED73-9B48-8FB9-DB3F2E02B7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19601F-B7BE-8644-AD8F-FB90FDE6C6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7ADA27-58DA-AA4D-9479-D18B78C744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74E99C-2F01-4D43-9572-72FE04A5A6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5D5FA8-1C87-7F48-A42F-C48136F30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05318-C6A8-9945-9C92-41E5F8383873}" type="datetimeFigureOut">
              <a:rPr lang="en-US" smtClean="0"/>
              <a:t>4/14/19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3D9C59-B498-9A43-A284-CDD2CFEC9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1838BE-3B75-D543-A791-CC47EFC15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77F4B-8816-8742-A502-9DB5FFCE42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85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58FF4-E285-BF45-A2E6-D76FAEC81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508E4B-2BB6-3549-8F25-1F4A7B8E0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05318-C6A8-9945-9C92-41E5F8383873}" type="datetimeFigureOut">
              <a:rPr lang="en-US" smtClean="0"/>
              <a:t>4/14/19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CC5F97-2CE5-6643-A0EF-3DE5C2973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E1E806-DBFE-A041-A54A-E93FC9358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77F4B-8816-8742-A502-9DB5FFCE42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926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CFA9BB-23C0-554C-94D4-C59630474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05318-C6A8-9945-9C92-41E5F8383873}" type="datetimeFigureOut">
              <a:rPr lang="en-US" smtClean="0"/>
              <a:t>4/14/19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362A55-38B2-F04F-BB7D-1BDB245C5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03594E-CFDE-024A-971F-DCEF84F17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77F4B-8816-8742-A502-9DB5FFCE42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195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37E1E-F744-0346-926D-C2557018B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AE4728-ADBD-A341-9D70-DB50431583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AD509C-BCD6-DA4D-8E02-82567955DD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F0A2A3-3D1F-6941-9797-0CA5F2E23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05318-C6A8-9945-9C92-41E5F8383873}" type="datetimeFigureOut">
              <a:rPr lang="en-US" smtClean="0"/>
              <a:t>4/14/19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A93621-6327-F540-BB2A-B044350AB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E99D71-4AB9-0B4F-AC37-C44CFFFA1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77F4B-8816-8742-A502-9DB5FFCE42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590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BF607-84F1-2142-A4D9-6C1B5FE4B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F70AE87-C6B5-6746-8829-832072C758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FE4223-67B9-F44F-BBFC-607EB6B462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213EFB-3A98-CE4B-9228-867B85050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05318-C6A8-9945-9C92-41E5F8383873}" type="datetimeFigureOut">
              <a:rPr lang="en-US" smtClean="0"/>
              <a:t>4/14/19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045775-BB51-5940-9358-20E501E4B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B20FC8-E6BE-FE4A-AB0C-250BD0F92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77F4B-8816-8742-A502-9DB5FFCE42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837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22861F-7B83-B249-AEFE-312B462CB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5DB363-0019-AD48-BDF5-9D6D77581F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FBDDBE-1F08-7A44-86D3-271BB00988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805318-C6A8-9945-9C92-41E5F8383873}" type="datetimeFigureOut">
              <a:rPr lang="en-US" smtClean="0"/>
              <a:t>4/14/19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D47991-46D5-1F4A-95DB-5B776495FE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FB590D-A548-6C41-BE40-EBA94993CB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877F4B-8816-8742-A502-9DB5FFCE42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10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toad.halileksi.net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54122-09D5-A048-8455-F6AAB0399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Nicel</a:t>
            </a:r>
            <a:r>
              <a:rPr lang="en-US" dirty="0"/>
              <a:t> </a:t>
            </a:r>
            <a:r>
              <a:rPr lang="en-US" dirty="0" err="1"/>
              <a:t>Ölçüm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FFB87E-BF93-204C-830C-6706D0073A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Nicel</a:t>
            </a:r>
            <a:r>
              <a:rPr lang="en-US" dirty="0"/>
              <a:t> </a:t>
            </a:r>
            <a:r>
              <a:rPr lang="en-US" dirty="0" err="1"/>
              <a:t>ölçüm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başlangıç</a:t>
            </a:r>
            <a:r>
              <a:rPr lang="en-US" dirty="0"/>
              <a:t> </a:t>
            </a:r>
            <a:r>
              <a:rPr lang="en-US" dirty="0" err="1"/>
              <a:t>noktası</a:t>
            </a:r>
            <a:r>
              <a:rPr lang="en-US" dirty="0"/>
              <a:t> </a:t>
            </a:r>
            <a:r>
              <a:rPr lang="en-US" u="sng" dirty="0" err="1"/>
              <a:t>kavramlardır</a:t>
            </a:r>
            <a:r>
              <a:rPr lang="en-US" dirty="0"/>
              <a:t>. </a:t>
            </a:r>
          </a:p>
          <a:p>
            <a:r>
              <a:rPr lang="en-US" dirty="0" err="1"/>
              <a:t>Nicel</a:t>
            </a:r>
            <a:r>
              <a:rPr lang="en-US" dirty="0"/>
              <a:t> </a:t>
            </a:r>
            <a:r>
              <a:rPr lang="en-US" dirty="0" err="1"/>
              <a:t>ölçüm</a:t>
            </a:r>
            <a:r>
              <a:rPr lang="en-US" dirty="0"/>
              <a:t> </a:t>
            </a:r>
            <a:r>
              <a:rPr lang="en-US" u="sng" dirty="0" err="1"/>
              <a:t>kavramları</a:t>
            </a:r>
            <a:r>
              <a:rPr lang="en-US" u="sng" dirty="0"/>
              <a:t> </a:t>
            </a:r>
            <a:r>
              <a:rPr lang="en-US" u="sng" dirty="0" err="1"/>
              <a:t>verilere</a:t>
            </a:r>
            <a:r>
              <a:rPr lang="en-US" u="sng" dirty="0"/>
              <a:t> </a:t>
            </a:r>
            <a:r>
              <a:rPr lang="en-US" u="sng" dirty="0" err="1"/>
              <a:t>tercüme</a:t>
            </a:r>
            <a:r>
              <a:rPr lang="en-US" u="sng" dirty="0"/>
              <a:t> </a:t>
            </a:r>
            <a:r>
              <a:rPr lang="en-US" u="sng" dirty="0" err="1"/>
              <a:t>etmeyi</a:t>
            </a:r>
            <a:r>
              <a:rPr lang="en-US" u="sng" dirty="0"/>
              <a:t> </a:t>
            </a:r>
            <a:r>
              <a:rPr lang="en-US" dirty="0" err="1"/>
              <a:t>sağlar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Veriler</a:t>
            </a:r>
            <a:r>
              <a:rPr lang="en-US" dirty="0"/>
              <a:t> </a:t>
            </a:r>
            <a:r>
              <a:rPr lang="en-US" dirty="0" err="1"/>
              <a:t>kavramların</a:t>
            </a:r>
            <a:r>
              <a:rPr lang="en-US" dirty="0"/>
              <a:t> </a:t>
            </a:r>
            <a:r>
              <a:rPr lang="en-US" dirty="0" err="1"/>
              <a:t>ampirik</a:t>
            </a:r>
            <a:r>
              <a:rPr lang="en-US" dirty="0"/>
              <a:t> </a:t>
            </a:r>
            <a:r>
              <a:rPr lang="en-US" dirty="0" err="1"/>
              <a:t>temsilleridir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Ölçüm</a:t>
            </a:r>
            <a:r>
              <a:rPr lang="en-US" dirty="0"/>
              <a:t>, </a:t>
            </a:r>
            <a:r>
              <a:rPr lang="en-US" dirty="0" err="1"/>
              <a:t>kavramlar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verileri</a:t>
            </a:r>
            <a:r>
              <a:rPr lang="en-US" dirty="0"/>
              <a:t> </a:t>
            </a:r>
            <a:r>
              <a:rPr lang="en-US" dirty="0" err="1"/>
              <a:t>birbirine</a:t>
            </a:r>
            <a:r>
              <a:rPr lang="en-US" dirty="0"/>
              <a:t> </a:t>
            </a:r>
            <a:r>
              <a:rPr lang="en-US" dirty="0" err="1"/>
              <a:t>bağlar</a:t>
            </a:r>
            <a:r>
              <a:rPr lang="en-US" dirty="0"/>
              <a:t>. </a:t>
            </a:r>
          </a:p>
          <a:p>
            <a:r>
              <a:rPr lang="en-US" dirty="0" err="1"/>
              <a:t>Nicel</a:t>
            </a:r>
            <a:r>
              <a:rPr lang="en-US" dirty="0"/>
              <a:t> </a:t>
            </a:r>
            <a:r>
              <a:rPr lang="en-US" dirty="0" err="1"/>
              <a:t>Ölçümün</a:t>
            </a:r>
            <a:r>
              <a:rPr lang="en-US" dirty="0"/>
              <a:t>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aşaması</a:t>
            </a:r>
            <a:r>
              <a:rPr lang="en-US" dirty="0"/>
              <a:t>: </a:t>
            </a:r>
            <a:r>
              <a:rPr lang="en-US" b="1" dirty="0" err="1"/>
              <a:t>Kavramsallaştırma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b="1" dirty="0" err="1"/>
              <a:t>işlemselleştirme</a:t>
            </a:r>
            <a:endParaRPr lang="en-US" b="1" dirty="0"/>
          </a:p>
          <a:p>
            <a:pPr lvl="1"/>
            <a:r>
              <a:rPr lang="en-US" b="1" dirty="0" err="1"/>
              <a:t>Kavramsallaştırma</a:t>
            </a:r>
            <a:r>
              <a:rPr lang="en-US" b="1" dirty="0"/>
              <a:t>: </a:t>
            </a:r>
            <a:r>
              <a:rPr lang="en-US" dirty="0"/>
              <a:t>Bir </a:t>
            </a:r>
            <a:r>
              <a:rPr lang="en-US" dirty="0" err="1"/>
              <a:t>yapının</a:t>
            </a:r>
            <a:r>
              <a:rPr lang="en-US" dirty="0"/>
              <a:t> </a:t>
            </a:r>
            <a:r>
              <a:rPr lang="en-US" dirty="0" err="1"/>
              <a:t>kuramsal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tanımını</a:t>
            </a:r>
            <a:r>
              <a:rPr lang="en-US" dirty="0"/>
              <a:t> </a:t>
            </a:r>
            <a:r>
              <a:rPr lang="en-US" dirty="0" err="1"/>
              <a:t>yapma</a:t>
            </a:r>
            <a:r>
              <a:rPr lang="en-US" dirty="0"/>
              <a:t>. </a:t>
            </a:r>
          </a:p>
          <a:p>
            <a:pPr lvl="2"/>
            <a:r>
              <a:rPr lang="en-US" dirty="0" err="1"/>
              <a:t>İncelenen</a:t>
            </a:r>
            <a:r>
              <a:rPr lang="en-US" dirty="0"/>
              <a:t> </a:t>
            </a:r>
            <a:r>
              <a:rPr lang="en-US" dirty="0" err="1"/>
              <a:t>konunun</a:t>
            </a:r>
            <a:r>
              <a:rPr lang="en-US" dirty="0"/>
              <a:t> </a:t>
            </a:r>
            <a:r>
              <a:rPr lang="en-US" dirty="0" err="1"/>
              <a:t>etraflıca</a:t>
            </a:r>
            <a:r>
              <a:rPr lang="en-US" dirty="0"/>
              <a:t> </a:t>
            </a:r>
            <a:r>
              <a:rPr lang="en-US" dirty="0" err="1"/>
              <a:t>düşünülmesi</a:t>
            </a:r>
            <a:endParaRPr lang="en-US" dirty="0"/>
          </a:p>
          <a:p>
            <a:pPr lvl="2"/>
            <a:r>
              <a:rPr lang="en-US" dirty="0" err="1"/>
              <a:t>Literatür</a:t>
            </a:r>
            <a:r>
              <a:rPr lang="en-US" dirty="0"/>
              <a:t> </a:t>
            </a:r>
            <a:r>
              <a:rPr lang="en-US" dirty="0" err="1"/>
              <a:t>taraması</a:t>
            </a:r>
            <a:endParaRPr lang="en-US" dirty="0"/>
          </a:p>
          <a:p>
            <a:pPr lvl="2"/>
            <a:r>
              <a:rPr lang="en-US" dirty="0" err="1"/>
              <a:t>Ön</a:t>
            </a:r>
            <a:r>
              <a:rPr lang="en-US" dirty="0"/>
              <a:t> </a:t>
            </a:r>
            <a:r>
              <a:rPr lang="en-US" dirty="0" err="1"/>
              <a:t>çalışma</a:t>
            </a:r>
            <a:r>
              <a:rPr lang="en-US" dirty="0"/>
              <a:t>, </a:t>
            </a:r>
            <a:r>
              <a:rPr lang="en-US" dirty="0" err="1"/>
              <a:t>gözlemler</a:t>
            </a:r>
            <a:r>
              <a:rPr lang="en-US" dirty="0"/>
              <a:t>, vs. </a:t>
            </a:r>
          </a:p>
          <a:p>
            <a:pPr lvl="1"/>
            <a:r>
              <a:rPr lang="en-US" b="1" dirty="0" err="1"/>
              <a:t>Kavramsallaştırma</a:t>
            </a:r>
            <a:r>
              <a:rPr lang="en-US" dirty="0"/>
              <a:t>, </a:t>
            </a:r>
            <a:r>
              <a:rPr lang="en-US" dirty="0" err="1"/>
              <a:t>incelenecek</a:t>
            </a:r>
            <a:r>
              <a:rPr lang="en-US" dirty="0"/>
              <a:t> </a:t>
            </a:r>
            <a:r>
              <a:rPr lang="en-US" dirty="0" err="1"/>
              <a:t>yapıyı</a:t>
            </a:r>
            <a:r>
              <a:rPr lang="en-US" dirty="0"/>
              <a:t> </a:t>
            </a:r>
            <a:r>
              <a:rPr lang="en-US" dirty="0" err="1"/>
              <a:t>bilinebilir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başka</a:t>
            </a:r>
            <a:r>
              <a:rPr lang="en-US" dirty="0"/>
              <a:t> </a:t>
            </a:r>
            <a:r>
              <a:rPr lang="en-US" dirty="0" err="1"/>
              <a:t>yapılardan</a:t>
            </a:r>
            <a:r>
              <a:rPr lang="en-US" dirty="0"/>
              <a:t> </a:t>
            </a:r>
            <a:r>
              <a:rPr lang="en-US" dirty="0" err="1"/>
              <a:t>ayırt</a:t>
            </a:r>
            <a:r>
              <a:rPr lang="en-US" dirty="0"/>
              <a:t> </a:t>
            </a:r>
            <a:r>
              <a:rPr lang="en-US" dirty="0" err="1"/>
              <a:t>edilir</a:t>
            </a:r>
            <a:r>
              <a:rPr lang="en-US" dirty="0"/>
              <a:t> </a:t>
            </a:r>
            <a:r>
              <a:rPr lang="en-US" dirty="0" err="1"/>
              <a:t>kılmaya</a:t>
            </a:r>
            <a:r>
              <a:rPr lang="en-US" dirty="0"/>
              <a:t> </a:t>
            </a:r>
            <a:r>
              <a:rPr lang="en-US" dirty="0" err="1"/>
              <a:t>yarar</a:t>
            </a:r>
            <a:r>
              <a:rPr lang="en-US" dirty="0"/>
              <a:t>. </a:t>
            </a:r>
          </a:p>
          <a:p>
            <a:pPr lvl="2"/>
            <a:r>
              <a:rPr lang="en-US" dirty="0" err="1"/>
              <a:t>Örn</a:t>
            </a:r>
            <a:r>
              <a:rPr lang="en-US" dirty="0"/>
              <a:t>.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Cinsiyet</a:t>
            </a:r>
            <a:r>
              <a:rPr lang="en-US" dirty="0"/>
              <a:t> </a:t>
            </a:r>
            <a:r>
              <a:rPr lang="en-US" dirty="0" err="1"/>
              <a:t>Düzeni</a:t>
            </a:r>
            <a:r>
              <a:rPr lang="en-US" dirty="0"/>
              <a:t> </a:t>
            </a:r>
            <a:r>
              <a:rPr lang="en-US" dirty="0" err="1"/>
              <a:t>Algısı</a:t>
            </a:r>
            <a:endParaRPr lang="en-US" dirty="0"/>
          </a:p>
          <a:p>
            <a:pPr lvl="3"/>
            <a:r>
              <a:rPr lang="en-US" dirty="0" err="1"/>
              <a:t>İşbölümü</a:t>
            </a:r>
            <a:r>
              <a:rPr lang="en-US" dirty="0"/>
              <a:t>, </a:t>
            </a:r>
            <a:r>
              <a:rPr lang="en-US" dirty="0" err="1"/>
              <a:t>iktidar</a:t>
            </a:r>
            <a:r>
              <a:rPr lang="en-US" dirty="0"/>
              <a:t> </a:t>
            </a:r>
            <a:r>
              <a:rPr lang="en-US" dirty="0" err="1"/>
              <a:t>ilişkileri</a:t>
            </a:r>
            <a:r>
              <a:rPr lang="en-US" dirty="0"/>
              <a:t> (</a:t>
            </a:r>
            <a:r>
              <a:rPr lang="en-US" dirty="0" err="1"/>
              <a:t>karar</a:t>
            </a:r>
            <a:r>
              <a:rPr lang="en-US" dirty="0"/>
              <a:t> </a:t>
            </a:r>
            <a:r>
              <a:rPr lang="en-US" dirty="0" err="1"/>
              <a:t>verme</a:t>
            </a:r>
            <a:r>
              <a:rPr lang="en-US" dirty="0"/>
              <a:t> </a:t>
            </a:r>
            <a:r>
              <a:rPr lang="en-US" dirty="0" err="1"/>
              <a:t>mekanizmaları</a:t>
            </a:r>
            <a:r>
              <a:rPr lang="en-US" dirty="0"/>
              <a:t>, </a:t>
            </a:r>
            <a:r>
              <a:rPr lang="en-US" dirty="0" err="1"/>
              <a:t>normlar</a:t>
            </a:r>
            <a:r>
              <a:rPr lang="en-US" dirty="0"/>
              <a:t>/</a:t>
            </a:r>
            <a:r>
              <a:rPr lang="en-US" dirty="0" err="1"/>
              <a:t>değerler</a:t>
            </a:r>
            <a:r>
              <a:rPr lang="en-US" dirty="0"/>
              <a:t>, vs.), </a:t>
            </a:r>
            <a:r>
              <a:rPr lang="en-US" dirty="0" err="1"/>
              <a:t>kaynakların</a:t>
            </a:r>
            <a:r>
              <a:rPr lang="en-US" dirty="0"/>
              <a:t> </a:t>
            </a:r>
            <a:r>
              <a:rPr lang="en-US" dirty="0" err="1"/>
              <a:t>bölüşümü</a:t>
            </a:r>
            <a:endParaRPr lang="en-US" dirty="0"/>
          </a:p>
          <a:p>
            <a:pPr lvl="2"/>
            <a:endParaRPr lang="en-US" dirty="0"/>
          </a:p>
          <a:p>
            <a:pPr lvl="2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773226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54122-09D5-A048-8455-F6AAB0399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Soru</a:t>
            </a:r>
            <a:r>
              <a:rPr lang="en-US" dirty="0"/>
              <a:t> </a:t>
            </a:r>
            <a:r>
              <a:rPr lang="en-US" dirty="0" err="1"/>
              <a:t>Tipleri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FFB87E-BF93-204C-830C-6706D0073A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3793"/>
            <a:ext cx="10515600" cy="4863170"/>
          </a:xfrm>
        </p:spPr>
        <p:txBody>
          <a:bodyPr>
            <a:normAutofit/>
          </a:bodyPr>
          <a:lstStyle/>
          <a:p>
            <a:r>
              <a:rPr lang="tr-TR" sz="2400" b="1" u="sng" dirty="0">
                <a:solidFill>
                  <a:srgbClr val="FF0000"/>
                </a:solidFill>
              </a:rPr>
              <a:t>OLGUSAL SORULAR</a:t>
            </a:r>
          </a:p>
          <a:p>
            <a:pPr lvl="1"/>
            <a:r>
              <a:rPr lang="tr-TR" dirty="0"/>
              <a:t>YAŞ, CİNSİYET, EĞİTİM, MEDENİ DURUM, EĞİTİM DÜZEYİ,</a:t>
            </a:r>
          </a:p>
          <a:p>
            <a:pPr lvl="1"/>
            <a:r>
              <a:rPr lang="tr-TR" dirty="0"/>
              <a:t>DOĞUM YERİ,ANNE-BABA EĞİTİMİ, SOSYO-EKONOMİK STATÜ VEYA GELİR </a:t>
            </a:r>
          </a:p>
          <a:p>
            <a:pPr lvl="1"/>
            <a:r>
              <a:rPr lang="tr-TR" dirty="0"/>
              <a:t>ETNİSİTE VE MEZHEP SORULARI.</a:t>
            </a:r>
            <a:endParaRPr lang="tr-TR" sz="2400" dirty="0"/>
          </a:p>
          <a:p>
            <a:r>
              <a:rPr lang="tr-TR" sz="2400" dirty="0"/>
              <a:t>Bunlar genelde araştırmanın başında ısınma amaçlı olarak sorulurlar.</a:t>
            </a:r>
          </a:p>
          <a:p>
            <a:r>
              <a:rPr lang="tr-TR" sz="2400" dirty="0"/>
              <a:t>Sadece belirli bir grup ( kadın veya mezhep/etniklik) ile çalışıyorsanız, bazı soruların  ayrıca sorulmasına gerek yoktur.</a:t>
            </a:r>
          </a:p>
          <a:p>
            <a:r>
              <a:rPr lang="tr-TR" sz="2400" u="sng" dirty="0">
                <a:solidFill>
                  <a:srgbClr val="00B050"/>
                </a:solidFill>
              </a:rPr>
              <a:t>BİLGİ</a:t>
            </a:r>
            <a:r>
              <a:rPr lang="tr-TR" sz="2400" u="sng" dirty="0"/>
              <a:t>-</a:t>
            </a:r>
            <a:r>
              <a:rPr lang="tr-TR" sz="2400" u="sng" dirty="0">
                <a:solidFill>
                  <a:srgbClr val="FF0000"/>
                </a:solidFill>
              </a:rPr>
              <a:t>TUTUM</a:t>
            </a:r>
            <a:r>
              <a:rPr lang="tr-TR" sz="2400" u="sng" dirty="0"/>
              <a:t>- </a:t>
            </a:r>
            <a:r>
              <a:rPr lang="tr-TR" sz="2400" u="sng" dirty="0">
                <a:solidFill>
                  <a:schemeClr val="accent1">
                    <a:lumMod val="75000"/>
                  </a:schemeClr>
                </a:solidFill>
              </a:rPr>
              <a:t>DAVRANIŞ</a:t>
            </a:r>
            <a:r>
              <a:rPr lang="tr-TR" sz="2400" u="sng" dirty="0"/>
              <a:t>  soruları</a:t>
            </a:r>
          </a:p>
          <a:p>
            <a:pPr lvl="1"/>
            <a:r>
              <a:rPr lang="tr-TR" dirty="0"/>
              <a:t>Genellikle tutum sorusu yazılır.</a:t>
            </a:r>
          </a:p>
          <a:p>
            <a:pPr lvl="1"/>
            <a:r>
              <a:rPr lang="tr-TR" dirty="0"/>
              <a:t>Bilgi sorusu nadiren yazılır. Araştırmayı sınav ortamına dönüştürmek yanlıştır.</a:t>
            </a:r>
          </a:p>
          <a:p>
            <a:pPr lvl="3"/>
            <a:endParaRPr lang="en-US" dirty="0"/>
          </a:p>
          <a:p>
            <a:pPr lvl="3"/>
            <a:endParaRPr lang="en-US" dirty="0"/>
          </a:p>
          <a:p>
            <a:pPr lvl="3"/>
            <a:endParaRPr lang="en-US" dirty="0"/>
          </a:p>
          <a:p>
            <a:pPr lvl="2"/>
            <a:endParaRPr lang="en-US" b="1" dirty="0"/>
          </a:p>
          <a:p>
            <a:pPr lvl="1"/>
            <a:endParaRPr lang="en-US" dirty="0"/>
          </a:p>
          <a:p>
            <a:pPr lvl="2"/>
            <a:endParaRPr lang="en-US" dirty="0"/>
          </a:p>
          <a:p>
            <a:pPr lvl="2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281734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54122-09D5-A048-8455-F6AAB0399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Soru</a:t>
            </a:r>
            <a:r>
              <a:rPr lang="en-US" dirty="0"/>
              <a:t> </a:t>
            </a:r>
            <a:r>
              <a:rPr lang="en-US" dirty="0" err="1"/>
              <a:t>Tipleri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FFB87E-BF93-204C-830C-6706D0073A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9309"/>
            <a:ext cx="10515600" cy="4337653"/>
          </a:xfrm>
        </p:spPr>
        <p:txBody>
          <a:bodyPr>
            <a:normAutofit/>
          </a:bodyPr>
          <a:lstStyle/>
          <a:p>
            <a:r>
              <a:rPr lang="tr-TR" sz="4400" b="1" dirty="0">
                <a:solidFill>
                  <a:srgbClr val="FF0000"/>
                </a:solidFill>
              </a:rPr>
              <a:t>SONDAJ/SINAMA</a:t>
            </a:r>
            <a:r>
              <a:rPr lang="tr-TR" sz="4400" b="1" dirty="0"/>
              <a:t> SORULARI</a:t>
            </a:r>
          </a:p>
          <a:p>
            <a:r>
              <a:rPr lang="tr-TR" sz="2400" dirty="0"/>
              <a:t>İncelenen konuda derinleşmek için </a:t>
            </a:r>
            <a:r>
              <a:rPr lang="tr-TR" sz="3200" b="1" dirty="0"/>
              <a:t>neden, niçin, nasıl </a:t>
            </a:r>
            <a:r>
              <a:rPr lang="tr-TR" sz="2400" dirty="0"/>
              <a:t>gibi soruları bazen gerekebilir.</a:t>
            </a:r>
          </a:p>
          <a:p>
            <a:r>
              <a:rPr lang="tr-TR" sz="2400" dirty="0"/>
              <a:t>Her zaman  özel olarak sorulması zorunluluğu yoktur.</a:t>
            </a:r>
          </a:p>
          <a:p>
            <a:r>
              <a:rPr lang="tr-TR" sz="2400" dirty="0"/>
              <a:t>Çünkü diğer olgusal veya </a:t>
            </a:r>
            <a:r>
              <a:rPr lang="tr-TR" sz="2400" u="sng" dirty="0"/>
              <a:t>bilgi/tutum soruları ile ilişkilendirilerek </a:t>
            </a:r>
            <a:r>
              <a:rPr lang="tr-TR" sz="2400" dirty="0"/>
              <a:t>daha </a:t>
            </a:r>
            <a:r>
              <a:rPr lang="tr-TR" sz="2400" u="sng" dirty="0"/>
              <a:t>ileri/derin bilgi </a:t>
            </a:r>
            <a:r>
              <a:rPr lang="tr-TR" sz="2400" dirty="0"/>
              <a:t>edilebilir.</a:t>
            </a:r>
          </a:p>
          <a:p>
            <a:r>
              <a:rPr lang="tr-TR" sz="2400" b="1" dirty="0"/>
              <a:t>Güvenilirliği artırmak için kullanılabilir</a:t>
            </a:r>
            <a:r>
              <a:rPr lang="tr-TR" sz="2400" dirty="0"/>
              <a:t>: Ancak güven düzeyi düşük olduğunda çapraz kontrol için sorulabilir.</a:t>
            </a:r>
          </a:p>
          <a:p>
            <a:pPr lvl="1"/>
            <a:r>
              <a:rPr lang="tr-TR" sz="2000" dirty="0"/>
              <a:t>Örnek: Gazete okuyan kişiye gazete fiyatı, hangi yazarları/bölümleri tercih ettiği sorulabilir. </a:t>
            </a:r>
          </a:p>
          <a:p>
            <a:pPr lvl="3"/>
            <a:endParaRPr lang="en-US" dirty="0"/>
          </a:p>
          <a:p>
            <a:pPr lvl="3"/>
            <a:endParaRPr lang="en-US" dirty="0"/>
          </a:p>
          <a:p>
            <a:pPr lvl="2"/>
            <a:endParaRPr lang="en-US" b="1" dirty="0"/>
          </a:p>
          <a:p>
            <a:pPr lvl="1"/>
            <a:endParaRPr lang="en-US" dirty="0"/>
          </a:p>
          <a:p>
            <a:pPr lvl="2"/>
            <a:endParaRPr lang="en-US" dirty="0"/>
          </a:p>
          <a:p>
            <a:pPr lvl="2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564282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54122-09D5-A048-8455-F6AAB0399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Soru</a:t>
            </a:r>
            <a:r>
              <a:rPr lang="en-US" dirty="0"/>
              <a:t> </a:t>
            </a:r>
            <a:r>
              <a:rPr lang="en-US" dirty="0" err="1"/>
              <a:t>Tipleri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FFB87E-BF93-204C-830C-6706D0073A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9309"/>
            <a:ext cx="10515600" cy="4337653"/>
          </a:xfrm>
        </p:spPr>
        <p:txBody>
          <a:bodyPr>
            <a:normAutofit/>
          </a:bodyPr>
          <a:lstStyle/>
          <a:p>
            <a:r>
              <a:rPr lang="tr-TR" sz="3000" b="1" dirty="0">
                <a:solidFill>
                  <a:srgbClr val="FF0000"/>
                </a:solidFill>
              </a:rPr>
              <a:t>SÜZGEÇ</a:t>
            </a:r>
            <a:r>
              <a:rPr lang="tr-TR" sz="3000" dirty="0"/>
              <a:t> SORULARI</a:t>
            </a:r>
          </a:p>
          <a:p>
            <a:r>
              <a:rPr lang="tr-TR" sz="3000" dirty="0"/>
              <a:t>Görüşülen kişiyi ilgilendirmeyen konulardaki soruları atlamak için yazılan sorulardır.</a:t>
            </a:r>
          </a:p>
          <a:p>
            <a:r>
              <a:rPr lang="tr-TR" sz="3000" dirty="0"/>
              <a:t>Örneğin,  iş aramayanlar/ bekarlar veya akademik kariyer yapmayacaklar, 35. soruya geçiniz.</a:t>
            </a:r>
          </a:p>
          <a:p>
            <a:pPr lvl="3"/>
            <a:endParaRPr lang="en-US" dirty="0"/>
          </a:p>
          <a:p>
            <a:pPr lvl="3"/>
            <a:endParaRPr lang="en-US" dirty="0"/>
          </a:p>
          <a:p>
            <a:pPr lvl="2"/>
            <a:endParaRPr lang="en-US" b="1" dirty="0"/>
          </a:p>
          <a:p>
            <a:pPr lvl="1"/>
            <a:endParaRPr lang="en-US" dirty="0"/>
          </a:p>
          <a:p>
            <a:pPr lvl="2"/>
            <a:endParaRPr lang="en-US" dirty="0"/>
          </a:p>
          <a:p>
            <a:pPr lvl="2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412673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54122-09D5-A048-8455-F6AAB0399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Soru</a:t>
            </a:r>
            <a:r>
              <a:rPr lang="en-US" dirty="0"/>
              <a:t> </a:t>
            </a:r>
            <a:r>
              <a:rPr lang="en-US" dirty="0" err="1"/>
              <a:t>Tipleri</a:t>
            </a:r>
            <a:endParaRPr lang="en-US" dirty="0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B85033A9-D53F-C343-87FB-93EA26C54A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2661" y="1485394"/>
            <a:ext cx="2808312" cy="5079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>
            <a:extLst>
              <a:ext uri="{FF2B5EF4-FFF2-40B4-BE49-F238E27FC236}">
                <a16:creationId xmlns:a16="http://schemas.microsoft.com/office/drawing/2014/main" id="{42519979-BDD5-5F4B-9C39-B269BE257812}"/>
              </a:ext>
            </a:extLst>
          </p:cNvPr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77273" y="1452402"/>
            <a:ext cx="4680520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465193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54122-09D5-A048-8455-F6AAB0399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Soru</a:t>
            </a:r>
            <a:r>
              <a:rPr lang="en-US" dirty="0"/>
              <a:t> </a:t>
            </a:r>
            <a:r>
              <a:rPr lang="en-US" dirty="0" err="1"/>
              <a:t>Tipleri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FFB87E-BF93-204C-830C-6706D0073A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9309"/>
            <a:ext cx="10515600" cy="4337653"/>
          </a:xfrm>
        </p:spPr>
        <p:txBody>
          <a:bodyPr>
            <a:normAutofit/>
          </a:bodyPr>
          <a:lstStyle/>
          <a:p>
            <a:r>
              <a:rPr lang="tr-TR" sz="3000" b="1" dirty="0">
                <a:solidFill>
                  <a:srgbClr val="FF0000"/>
                </a:solidFill>
              </a:rPr>
              <a:t>SÜZGEÇ</a:t>
            </a:r>
            <a:r>
              <a:rPr lang="tr-TR" sz="3000" dirty="0"/>
              <a:t> SORULARI</a:t>
            </a:r>
          </a:p>
          <a:p>
            <a:r>
              <a:rPr lang="tr-TR" sz="3000" dirty="0"/>
              <a:t>Görüşülen kişiyi ilgilendirmeyen konulardaki soruları atlamak için yazılan sorulardır.</a:t>
            </a:r>
          </a:p>
          <a:p>
            <a:r>
              <a:rPr lang="tr-TR" sz="3000" dirty="0"/>
              <a:t>Örneğin,  iş aramayanlar/ bekarlar veya akademik kariyer yapmayacaklar, 35. soruya geçiniz.</a:t>
            </a:r>
          </a:p>
          <a:p>
            <a:pPr lvl="3"/>
            <a:endParaRPr lang="en-US" dirty="0"/>
          </a:p>
          <a:p>
            <a:pPr lvl="3"/>
            <a:endParaRPr lang="en-US" dirty="0"/>
          </a:p>
          <a:p>
            <a:pPr lvl="2"/>
            <a:endParaRPr lang="en-US" b="1" dirty="0"/>
          </a:p>
          <a:p>
            <a:pPr lvl="1"/>
            <a:endParaRPr lang="en-US" dirty="0"/>
          </a:p>
          <a:p>
            <a:pPr lvl="2"/>
            <a:endParaRPr lang="en-US" dirty="0"/>
          </a:p>
          <a:p>
            <a:pPr lvl="2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870424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54122-09D5-A048-8455-F6AAB0399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Soru</a:t>
            </a:r>
            <a:r>
              <a:rPr lang="en-US" dirty="0"/>
              <a:t> </a:t>
            </a:r>
            <a:r>
              <a:rPr lang="en-US" dirty="0" err="1"/>
              <a:t>Tipleri</a:t>
            </a:r>
            <a:endParaRPr lang="en-US" dirty="0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B7BDFEC9-9D0E-D140-8D4C-5FC8BC3EDF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628802"/>
            <a:ext cx="8136904" cy="4661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586979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54122-09D5-A048-8455-F6AAB0399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Soru</a:t>
            </a:r>
            <a:r>
              <a:rPr lang="en-US" dirty="0"/>
              <a:t> </a:t>
            </a:r>
            <a:r>
              <a:rPr lang="en-US" dirty="0" err="1"/>
              <a:t>Tipleri</a:t>
            </a:r>
            <a:endParaRPr lang="en-US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78F2B437-6BB8-3B43-8645-8B4060AA42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93492" y="1407691"/>
            <a:ext cx="9005015" cy="5085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689868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54122-09D5-A048-8455-F6AAB0399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Soru</a:t>
            </a:r>
            <a:r>
              <a:rPr lang="en-US" dirty="0"/>
              <a:t> </a:t>
            </a:r>
            <a:r>
              <a:rPr lang="en-US" dirty="0" err="1"/>
              <a:t>Tipleri</a:t>
            </a:r>
            <a:endParaRPr lang="en-US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05364A73-8297-5044-9D32-8C001AF10B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85168" y="1636659"/>
            <a:ext cx="8421663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293091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54122-09D5-A048-8455-F6AAB0399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Soru</a:t>
            </a:r>
            <a:r>
              <a:rPr lang="en-US" dirty="0"/>
              <a:t> </a:t>
            </a:r>
            <a:r>
              <a:rPr lang="en-US" dirty="0" err="1"/>
              <a:t>Tipleri</a:t>
            </a:r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DEB12A2F-652B-7D41-920F-085A92E3DCF4}"/>
              </a:ext>
            </a:extLst>
          </p:cNvPr>
          <p:cNvGrpSpPr/>
          <p:nvPr/>
        </p:nvGrpSpPr>
        <p:grpSpPr>
          <a:xfrm>
            <a:off x="1351657" y="1902545"/>
            <a:ext cx="8892481" cy="4154398"/>
            <a:chOff x="1351657" y="1902545"/>
            <a:chExt cx="8892481" cy="4154398"/>
          </a:xfrm>
        </p:grpSpPr>
        <p:pic>
          <p:nvPicPr>
            <p:cNvPr id="13" name="Picture 2">
              <a:extLst>
                <a:ext uri="{FF2B5EF4-FFF2-40B4-BE49-F238E27FC236}">
                  <a16:creationId xmlns:a16="http://schemas.microsoft.com/office/drawing/2014/main" id="{91087F76-BA59-D443-9BE5-46224C7D80A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587141" y="1902545"/>
              <a:ext cx="8656997" cy="41044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993B7F5-CBF2-E244-B7EF-C8C7E0DD45DC}"/>
                </a:ext>
              </a:extLst>
            </p:cNvPr>
            <p:cNvSpPr/>
            <p:nvPr/>
          </p:nvSpPr>
          <p:spPr>
            <a:xfrm>
              <a:off x="1351657" y="3198689"/>
              <a:ext cx="2232248" cy="43204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15" name="Sağ Ayraç 5">
              <a:extLst>
                <a:ext uri="{FF2B5EF4-FFF2-40B4-BE49-F238E27FC236}">
                  <a16:creationId xmlns:a16="http://schemas.microsoft.com/office/drawing/2014/main" id="{46E27865-0B08-2A46-B10C-7C59610FE882}"/>
                </a:ext>
              </a:extLst>
            </p:cNvPr>
            <p:cNvSpPr/>
            <p:nvPr/>
          </p:nvSpPr>
          <p:spPr>
            <a:xfrm>
              <a:off x="4880049" y="2334593"/>
              <a:ext cx="360040" cy="864096"/>
            </a:xfrm>
            <a:prstGeom prst="rightBrac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16" name="Metin kutusu 7">
              <a:extLst>
                <a:ext uri="{FF2B5EF4-FFF2-40B4-BE49-F238E27FC236}">
                  <a16:creationId xmlns:a16="http://schemas.microsoft.com/office/drawing/2014/main" id="{84A8ED59-D169-5848-BE15-6ACA20682980}"/>
                </a:ext>
              </a:extLst>
            </p:cNvPr>
            <p:cNvSpPr txBox="1"/>
            <p:nvPr/>
          </p:nvSpPr>
          <p:spPr>
            <a:xfrm>
              <a:off x="5475573" y="2581975"/>
              <a:ext cx="1224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err="1"/>
                <a:t>Likert</a:t>
              </a:r>
              <a:endParaRPr lang="tr-TR" dirty="0"/>
            </a:p>
          </p:txBody>
        </p:sp>
        <p:sp>
          <p:nvSpPr>
            <p:cNvPr id="17" name="Sağ Ayraç 8">
              <a:extLst>
                <a:ext uri="{FF2B5EF4-FFF2-40B4-BE49-F238E27FC236}">
                  <a16:creationId xmlns:a16="http://schemas.microsoft.com/office/drawing/2014/main" id="{6B0578DB-B67D-F84A-A9A7-4DE2864C185C}"/>
                </a:ext>
              </a:extLst>
            </p:cNvPr>
            <p:cNvSpPr/>
            <p:nvPr/>
          </p:nvSpPr>
          <p:spPr>
            <a:xfrm>
              <a:off x="3295873" y="5070897"/>
              <a:ext cx="432048" cy="864096"/>
            </a:xfrm>
            <a:prstGeom prst="rightBrac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18" name="Metin kutusu 9">
              <a:extLst>
                <a:ext uri="{FF2B5EF4-FFF2-40B4-BE49-F238E27FC236}">
                  <a16:creationId xmlns:a16="http://schemas.microsoft.com/office/drawing/2014/main" id="{5B743BD3-196A-A348-B0CC-37B905F417A3}"/>
                </a:ext>
              </a:extLst>
            </p:cNvPr>
            <p:cNvSpPr txBox="1"/>
            <p:nvPr/>
          </p:nvSpPr>
          <p:spPr>
            <a:xfrm>
              <a:off x="3925794" y="5318279"/>
              <a:ext cx="1224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err="1"/>
                <a:t>Likert</a:t>
              </a:r>
              <a:endParaRPr lang="tr-TR" dirty="0"/>
            </a:p>
          </p:txBody>
        </p:sp>
        <p:cxnSp>
          <p:nvCxnSpPr>
            <p:cNvPr id="19" name="Düz Bağlayıcı 11">
              <a:extLst>
                <a:ext uri="{FF2B5EF4-FFF2-40B4-BE49-F238E27FC236}">
                  <a16:creationId xmlns:a16="http://schemas.microsoft.com/office/drawing/2014/main" id="{7D642E56-F73F-5045-9333-A2F555C66357}"/>
                </a:ext>
              </a:extLst>
            </p:cNvPr>
            <p:cNvCxnSpPr/>
            <p:nvPr/>
          </p:nvCxnSpPr>
          <p:spPr>
            <a:xfrm>
              <a:off x="1587141" y="4854873"/>
              <a:ext cx="1708732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0" name="Metin kutusu 12">
              <a:extLst>
                <a:ext uri="{FF2B5EF4-FFF2-40B4-BE49-F238E27FC236}">
                  <a16:creationId xmlns:a16="http://schemas.microsoft.com/office/drawing/2014/main" id="{3ED6CA5D-D28C-5247-B177-A3D1F0DCB31B}"/>
                </a:ext>
              </a:extLst>
            </p:cNvPr>
            <p:cNvSpPr txBox="1"/>
            <p:nvPr/>
          </p:nvSpPr>
          <p:spPr>
            <a:xfrm>
              <a:off x="5915639" y="4579615"/>
              <a:ext cx="2132762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/>
                <a:t>Hiç</a:t>
              </a:r>
            </a:p>
            <a:p>
              <a:r>
                <a:rPr lang="tr-TR" dirty="0"/>
                <a:t>Biraz</a:t>
              </a:r>
            </a:p>
            <a:p>
              <a:r>
                <a:rPr lang="tr-TR" dirty="0"/>
                <a:t>Orta derece</a:t>
              </a:r>
            </a:p>
            <a:p>
              <a:r>
                <a:rPr lang="tr-TR" dirty="0"/>
                <a:t>Oldukça</a:t>
              </a:r>
            </a:p>
            <a:p>
              <a:r>
                <a:rPr lang="tr-TR" dirty="0"/>
                <a:t>Çok / tamamen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650353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54122-09D5-A048-8455-F6AAB0399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tr-TR" b="1" kern="0" dirty="0">
                <a:solidFill>
                  <a:srgbClr val="2F5496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Toplumsal Cinsiyet İlişkileri Tutum Ölçeği</a:t>
            </a:r>
            <a:endParaRPr lang="en-GB" b="1" kern="0" dirty="0">
              <a:solidFill>
                <a:srgbClr val="2F5496"/>
              </a:solidFill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002A364-F006-3A45-810E-37429645F2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2022063"/>
              </p:ext>
            </p:extLst>
          </p:nvPr>
        </p:nvGraphicFramePr>
        <p:xfrm>
          <a:off x="417786" y="2013525"/>
          <a:ext cx="5961993" cy="4417720"/>
        </p:xfrm>
        <a:graphic>
          <a:graphicData uri="http://schemas.openxmlformats.org/drawingml/2006/table">
            <a:tbl>
              <a:tblPr firstRow="1" firstCol="1" bandRow="1">
                <a:tableStyleId>{5202B0CA-FC54-4496-8BCA-5EF66A818D29}</a:tableStyleId>
              </a:tblPr>
              <a:tblGrid>
                <a:gridCol w="5961993">
                  <a:extLst>
                    <a:ext uri="{9D8B030D-6E8A-4147-A177-3AD203B41FA5}">
                      <a16:colId xmlns:a16="http://schemas.microsoft.com/office/drawing/2014/main" val="1068082578"/>
                    </a:ext>
                  </a:extLst>
                </a:gridCol>
              </a:tblGrid>
              <a:tr h="2208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 err="1">
                          <a:effectLst/>
                        </a:rPr>
                        <a:t>Tutum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İfadeleri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86212984"/>
                  </a:ext>
                </a:extLst>
              </a:tr>
              <a:tr h="2208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1. Kızlar, ekonomik bağımsızlıklarını kazandıklarında ailelerinden ayrı yaşayabilmelidir. 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237991072"/>
                  </a:ext>
                </a:extLst>
              </a:tr>
              <a:tr h="2208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2. Erkeğin evde her dediği yapılmalıdır. 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335458788"/>
                  </a:ext>
                </a:extLst>
              </a:tr>
              <a:tr h="2208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3. Kadının yapacağı meslekler ile erkeğin yapacağı meslekler ayrı olmalıdır. 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167366147"/>
                  </a:ext>
                </a:extLst>
              </a:tr>
              <a:tr h="2208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4. Evlilikte çocuk sahibi olma kararını eşler birlikte vermelidir. 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28174613"/>
                  </a:ext>
                </a:extLst>
              </a:tr>
              <a:tr h="2208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5. Bir genç kızın evleneceği kişiyi seçmesinde son sözü baba söylemelidir. 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319044738"/>
                  </a:ext>
                </a:extLst>
              </a:tr>
              <a:tr h="2208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6. Kadının erkek çocuk doğurması onun değerini artırır. 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88336342"/>
                  </a:ext>
                </a:extLst>
              </a:tr>
              <a:tr h="2208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7. Kadının doğurganlık özelliği nedeniyle, iş başvurularında erkekler tercih edilmelidir. 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269496890"/>
                  </a:ext>
                </a:extLst>
              </a:tr>
              <a:tr h="2208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8. Ailede ev işleri, eşler arasında eşit paylaşılmalıdır. 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693599495"/>
                  </a:ext>
                </a:extLst>
              </a:tr>
              <a:tr h="2208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9. Kadının yaşamıyla ilgili kararları kocası vermelidir. 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682471189"/>
                  </a:ext>
                </a:extLst>
              </a:tr>
              <a:tr h="2208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10. Kadınlar kocalarıyla anlaşamadıkları konularda tartışmak yerine susmayı tercih etmelidir . 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657705904"/>
                  </a:ext>
                </a:extLst>
              </a:tr>
              <a:tr h="2208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11. Bir genç kız, evlenene kadar babasının sözünü dinlemelidir. 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267471703"/>
                  </a:ext>
                </a:extLst>
              </a:tr>
              <a:tr h="2208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12. Ailenin maddi olanaklarından kız ve erkek çocuk eşit yararlanmalıdır. 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893381842"/>
                  </a:ext>
                </a:extLst>
              </a:tr>
              <a:tr h="2208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13. Çalışma yaşamında kadınlara ve erkeklere eşit ücret ödenmelidir. 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978287754"/>
                  </a:ext>
                </a:extLst>
              </a:tr>
              <a:tr h="2208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14. Bir erkeğin karısını aldatması normal karşılanmalıdır. 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182422124"/>
                  </a:ext>
                </a:extLst>
              </a:tr>
              <a:tr h="2208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15. Kadının çocuğu olmuyorsa erkek tekrar evlenmelidir. 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407946989"/>
                  </a:ext>
                </a:extLst>
              </a:tr>
              <a:tr h="2208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16. Kadının temel görevi anneliktir. 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708766558"/>
                  </a:ext>
                </a:extLst>
              </a:tr>
              <a:tr h="2208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17. Evin reisi erkektir. 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715062612"/>
                  </a:ext>
                </a:extLst>
              </a:tr>
              <a:tr h="2208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18. Dul kadın da dul erkek gibi yalnız başına yaşayabilmelidir. 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22885630"/>
                  </a:ext>
                </a:extLst>
              </a:tr>
              <a:tr h="2208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19. Bir </a:t>
                      </a:r>
                      <a:r>
                        <a:rPr lang="en-GB" sz="1200" dirty="0" err="1">
                          <a:effectLst/>
                        </a:rPr>
                        <a:t>genc</a:t>
                      </a:r>
                      <a:r>
                        <a:rPr lang="en-GB" sz="1200" dirty="0">
                          <a:effectLst/>
                        </a:rPr>
                        <a:t>̧ </a:t>
                      </a:r>
                      <a:r>
                        <a:rPr lang="en-GB" sz="1200" dirty="0" err="1">
                          <a:effectLst/>
                        </a:rPr>
                        <a:t>kızın</a:t>
                      </a:r>
                      <a:r>
                        <a:rPr lang="en-GB" sz="1200" dirty="0">
                          <a:effectLst/>
                        </a:rPr>
                        <a:t>, </a:t>
                      </a:r>
                      <a:r>
                        <a:rPr lang="en-GB" sz="1200" dirty="0" err="1">
                          <a:effectLst/>
                        </a:rPr>
                        <a:t>flört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etmesine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ailesi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izin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vermelidir</a:t>
                      </a:r>
                      <a:r>
                        <a:rPr lang="en-GB" sz="1200" dirty="0">
                          <a:effectLst/>
                        </a:rPr>
                        <a:t>. 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947546729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AE95F31-D7D7-F04D-B15F-F4C871D513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8095356"/>
              </p:ext>
            </p:extLst>
          </p:nvPr>
        </p:nvGraphicFramePr>
        <p:xfrm>
          <a:off x="6379779" y="2013525"/>
          <a:ext cx="5411342" cy="4417728"/>
        </p:xfrm>
        <a:graphic>
          <a:graphicData uri="http://schemas.openxmlformats.org/drawingml/2006/table">
            <a:tbl>
              <a:tblPr firstRow="1" firstCol="1" bandRow="1">
                <a:tableStyleId>{5202B0CA-FC54-4496-8BCA-5EF66A818D29}</a:tableStyleId>
              </a:tblPr>
              <a:tblGrid>
                <a:gridCol w="5411342">
                  <a:extLst>
                    <a:ext uri="{9D8B030D-6E8A-4147-A177-3AD203B41FA5}">
                      <a16:colId xmlns:a16="http://schemas.microsoft.com/office/drawing/2014/main" val="3139415698"/>
                    </a:ext>
                  </a:extLst>
                </a:gridCol>
              </a:tblGrid>
              <a:tr h="2103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 err="1">
                          <a:effectLst/>
                        </a:rPr>
                        <a:t>Tutum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İfadeleri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787071173"/>
                  </a:ext>
                </a:extLst>
              </a:tr>
              <a:tr h="2103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19. Bir genç kızın, flört etmesine ailesi izin vermelidir. 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09003497"/>
                  </a:ext>
                </a:extLst>
              </a:tr>
              <a:tr h="2103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20. Ailede kararları eşler birlikte almalıdır. 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834362314"/>
                  </a:ext>
                </a:extLst>
              </a:tr>
              <a:tr h="2103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21. Bir kadın akşamları tek başına sokağa çıkabilmelidir. 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821010454"/>
                  </a:ext>
                </a:extLst>
              </a:tr>
              <a:tr h="2103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22. Eşler boşandığında mallar eşit paylaşılmalıdır. 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554612826"/>
                  </a:ext>
                </a:extLst>
              </a:tr>
              <a:tr h="2103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23. Kız bebeğe pembe, erkek bebeğe mavi renkli giysiler giydirilmelidir. 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507122915"/>
                  </a:ext>
                </a:extLst>
              </a:tr>
              <a:tr h="2103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24. Erkeğin en önemli görevi evini geçindirmektir. 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055824672"/>
                  </a:ext>
                </a:extLst>
              </a:tr>
              <a:tr h="2103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25. Erkeğin maddi gücü yeterliyse kadın çalışmamalıdır. 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904209265"/>
                  </a:ext>
                </a:extLst>
              </a:tr>
              <a:tr h="2103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26. Evlilikte, kadın istemediği zaman cinsel ilişkiyi reddetmelidir. 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95636869"/>
                  </a:ext>
                </a:extLst>
              </a:tr>
              <a:tr h="2103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27. Mesleki gelişme fırsatlarında kadınlara ve erkeklere eşit haklar tanınmalıdır. 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723238830"/>
                  </a:ext>
                </a:extLst>
              </a:tr>
              <a:tr h="2103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28. Evlilikte erkeğin öğrenim düzeyi kadından yüksek olmalıdır. 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549432115"/>
                  </a:ext>
                </a:extLst>
              </a:tr>
              <a:tr h="2103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29. Bir kadın cinsel ilişkiyi evlendikten sonra yaşamalıdır. 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006651928"/>
                  </a:ext>
                </a:extLst>
              </a:tr>
              <a:tr h="2103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30. Ailede erkek çocuğun öğrenim görmesine öncelik tanınmalıdır. 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16187203"/>
                  </a:ext>
                </a:extLst>
              </a:tr>
              <a:tr h="2103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31. Erkeğin evleneceği kadın bakire olmalıdır. 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80615181"/>
                  </a:ext>
                </a:extLst>
              </a:tr>
              <a:tr h="2103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32. Alışveriş yapma, fatura ödeme gibi ev dışı işlerle erkek uğraşmalıdır. 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231250125"/>
                  </a:ext>
                </a:extLst>
              </a:tr>
              <a:tr h="2103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33. Erkekler statüsü yüksek olan mesleklerde çalışmalıdır. 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607610389"/>
                  </a:ext>
                </a:extLst>
              </a:tr>
              <a:tr h="2103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34. Ailede kazancın nasıl kullanılacağına erkek karar vermelidir. 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658202961"/>
                  </a:ext>
                </a:extLst>
              </a:tr>
              <a:tr h="2103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35. Bir erkek gerektiğinde karısını dövmelidir. 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637852752"/>
                  </a:ext>
                </a:extLst>
              </a:tr>
              <a:tr h="2103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36. Evlilikte gebelikten korunmak sadece kadının sorumluluğudur. 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612043885"/>
                  </a:ext>
                </a:extLst>
              </a:tr>
              <a:tr h="2103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37. Bir kadın hastaneye gittiğinde kadın doktora muayene olmalıdır. 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90066043"/>
                  </a:ext>
                </a:extLst>
              </a:tr>
              <a:tr h="2103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38. </a:t>
                      </a:r>
                      <a:r>
                        <a:rPr lang="en-GB" sz="1200" dirty="0" err="1">
                          <a:effectLst/>
                        </a:rPr>
                        <a:t>Evlilikte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erkeğin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yaşı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kadından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büyük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olmalıdır</a:t>
                      </a:r>
                      <a:r>
                        <a:rPr lang="en-GB" sz="1200" dirty="0">
                          <a:effectLst/>
                        </a:rPr>
                        <a:t>. 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1141613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9364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54122-09D5-A048-8455-F6AAB0399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Nicel</a:t>
            </a:r>
            <a:r>
              <a:rPr lang="en-US" dirty="0"/>
              <a:t> </a:t>
            </a:r>
            <a:r>
              <a:rPr lang="en-US" dirty="0" err="1"/>
              <a:t>Ölçüm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FFB87E-BF93-204C-830C-6706D0073A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b="1" dirty="0" err="1"/>
              <a:t>İşlemselleştirme</a:t>
            </a:r>
            <a:r>
              <a:rPr lang="en-US" b="1" dirty="0"/>
              <a:t> (</a:t>
            </a:r>
            <a:r>
              <a:rPr lang="en-US" b="1" dirty="0" err="1"/>
              <a:t>operasyonel</a:t>
            </a:r>
            <a:r>
              <a:rPr lang="en-US" b="1" dirty="0"/>
              <a:t> hale </a:t>
            </a:r>
            <a:r>
              <a:rPr lang="en-US" b="1" dirty="0" err="1"/>
              <a:t>getirme</a:t>
            </a:r>
            <a:r>
              <a:rPr lang="en-US" b="1" dirty="0"/>
              <a:t>)</a:t>
            </a:r>
          </a:p>
          <a:p>
            <a:pPr lvl="2"/>
            <a:r>
              <a:rPr lang="en-US" b="1" dirty="0" err="1"/>
              <a:t>Kavramsal</a:t>
            </a:r>
            <a:r>
              <a:rPr lang="en-US" b="1" dirty="0"/>
              <a:t> </a:t>
            </a:r>
            <a:r>
              <a:rPr lang="en-US" b="1" dirty="0" err="1"/>
              <a:t>tanımı</a:t>
            </a:r>
            <a:r>
              <a:rPr lang="en-US" b="1" dirty="0"/>
              <a:t> </a:t>
            </a:r>
            <a:r>
              <a:rPr lang="en-US" dirty="0"/>
              <a:t>belli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ölçüm</a:t>
            </a:r>
            <a:r>
              <a:rPr lang="en-US" dirty="0"/>
              <a:t> </a:t>
            </a:r>
            <a:r>
              <a:rPr lang="en-US" dirty="0" err="1"/>
              <a:t>tekniğine</a:t>
            </a:r>
            <a:r>
              <a:rPr lang="en-US" dirty="0"/>
              <a:t> baglama </a:t>
            </a:r>
            <a:r>
              <a:rPr lang="en-US" dirty="0" err="1"/>
              <a:t>işlemi</a:t>
            </a:r>
            <a:endParaRPr lang="en-US" dirty="0"/>
          </a:p>
          <a:p>
            <a:pPr lvl="2"/>
            <a:r>
              <a:rPr lang="en-US" b="1" dirty="0" err="1"/>
              <a:t>Anket</a:t>
            </a:r>
            <a:r>
              <a:rPr lang="en-US" b="1" dirty="0"/>
              <a:t> </a:t>
            </a:r>
            <a:r>
              <a:rPr lang="en-US" b="1" dirty="0" err="1"/>
              <a:t>hazırlama</a:t>
            </a:r>
            <a:r>
              <a:rPr lang="en-US" b="1" dirty="0"/>
              <a:t>, </a:t>
            </a:r>
            <a:r>
              <a:rPr lang="en-US" dirty="0" err="1"/>
              <a:t>gözlem</a:t>
            </a:r>
            <a:r>
              <a:rPr lang="en-US" dirty="0"/>
              <a:t> </a:t>
            </a:r>
            <a:r>
              <a:rPr lang="en-US" dirty="0" err="1"/>
              <a:t>kriterlerini</a:t>
            </a:r>
            <a:r>
              <a:rPr lang="en-US" dirty="0"/>
              <a:t> </a:t>
            </a:r>
            <a:r>
              <a:rPr lang="en-US" dirty="0" err="1"/>
              <a:t>oluşturma</a:t>
            </a:r>
            <a:r>
              <a:rPr lang="en-US" dirty="0"/>
              <a:t>, vs.</a:t>
            </a:r>
          </a:p>
          <a:p>
            <a:pPr lvl="2"/>
            <a:r>
              <a:rPr lang="en-US" dirty="0" err="1"/>
              <a:t>Örn</a:t>
            </a:r>
            <a:r>
              <a:rPr lang="en-US" dirty="0"/>
              <a:t>.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Cinsiyet</a:t>
            </a:r>
            <a:r>
              <a:rPr lang="en-US" dirty="0"/>
              <a:t> </a:t>
            </a:r>
            <a:r>
              <a:rPr lang="en-US" dirty="0" err="1"/>
              <a:t>Düzeni</a:t>
            </a:r>
            <a:r>
              <a:rPr lang="en-US" dirty="0"/>
              <a:t> </a:t>
            </a:r>
            <a:r>
              <a:rPr lang="en-US" dirty="0" err="1"/>
              <a:t>Algısı</a:t>
            </a:r>
            <a:endParaRPr lang="en-US" dirty="0"/>
          </a:p>
          <a:p>
            <a:pPr lvl="3"/>
            <a:r>
              <a:rPr lang="en-US" dirty="0" err="1"/>
              <a:t>İşbölümüne</a:t>
            </a:r>
            <a:r>
              <a:rPr lang="en-US" dirty="0"/>
              <a:t> </a:t>
            </a:r>
            <a:r>
              <a:rPr lang="en-US" dirty="0" err="1"/>
              <a:t>ilişkin</a:t>
            </a:r>
            <a:r>
              <a:rPr lang="en-US" dirty="0"/>
              <a:t> </a:t>
            </a:r>
            <a:r>
              <a:rPr lang="en-US" dirty="0" err="1"/>
              <a:t>ideallere</a:t>
            </a:r>
            <a:r>
              <a:rPr lang="en-US" dirty="0"/>
              <a:t> </a:t>
            </a:r>
            <a:r>
              <a:rPr lang="en-US" dirty="0" err="1"/>
              <a:t>ilişkin</a:t>
            </a:r>
            <a:r>
              <a:rPr lang="en-US" dirty="0"/>
              <a:t> </a:t>
            </a:r>
            <a:r>
              <a:rPr lang="en-US" dirty="0" err="1"/>
              <a:t>algılar</a:t>
            </a:r>
            <a:r>
              <a:rPr lang="en-US" dirty="0"/>
              <a:t>/</a:t>
            </a:r>
            <a:r>
              <a:rPr lang="en-US" dirty="0" err="1"/>
              <a:t>tutumlar</a:t>
            </a:r>
            <a:endParaRPr lang="en-US" dirty="0"/>
          </a:p>
          <a:p>
            <a:pPr lvl="3"/>
            <a:r>
              <a:rPr lang="en-US" dirty="0" err="1"/>
              <a:t>Karar</a:t>
            </a:r>
            <a:r>
              <a:rPr lang="en-US" dirty="0"/>
              <a:t> </a:t>
            </a:r>
            <a:r>
              <a:rPr lang="en-US" dirty="0" err="1"/>
              <a:t>mekanizmalarına</a:t>
            </a:r>
            <a:r>
              <a:rPr lang="en-US" dirty="0"/>
              <a:t> </a:t>
            </a:r>
            <a:r>
              <a:rPr lang="en-US" dirty="0" err="1"/>
              <a:t>ilişkin</a:t>
            </a:r>
            <a:r>
              <a:rPr lang="en-US" dirty="0"/>
              <a:t> </a:t>
            </a:r>
            <a:r>
              <a:rPr lang="en-US" dirty="0" err="1"/>
              <a:t>algılar</a:t>
            </a:r>
            <a:r>
              <a:rPr lang="en-US" dirty="0"/>
              <a:t>/</a:t>
            </a:r>
            <a:r>
              <a:rPr lang="en-US" dirty="0" err="1"/>
              <a:t>tutumlar</a:t>
            </a:r>
            <a:endParaRPr lang="en-US" dirty="0"/>
          </a:p>
          <a:p>
            <a:pPr lvl="3"/>
            <a:r>
              <a:rPr lang="en-US" dirty="0"/>
              <a:t>Maddi </a:t>
            </a:r>
            <a:r>
              <a:rPr lang="en-US" dirty="0" err="1"/>
              <a:t>kaynakların</a:t>
            </a:r>
            <a:r>
              <a:rPr lang="en-US" dirty="0"/>
              <a:t> </a:t>
            </a:r>
            <a:r>
              <a:rPr lang="en-US" dirty="0" err="1"/>
              <a:t>bölüşümüne</a:t>
            </a:r>
            <a:r>
              <a:rPr lang="en-US" dirty="0"/>
              <a:t> </a:t>
            </a:r>
            <a:r>
              <a:rPr lang="en-US" dirty="0" err="1"/>
              <a:t>ilişkin</a:t>
            </a:r>
            <a:r>
              <a:rPr lang="en-US" dirty="0"/>
              <a:t> </a:t>
            </a:r>
            <a:r>
              <a:rPr lang="en-US" dirty="0" err="1"/>
              <a:t>tutumlar</a:t>
            </a:r>
            <a:endParaRPr lang="en-US" dirty="0"/>
          </a:p>
          <a:p>
            <a:pPr lvl="3"/>
            <a:r>
              <a:rPr lang="en-US" dirty="0" err="1"/>
              <a:t>Çalışma</a:t>
            </a:r>
            <a:r>
              <a:rPr lang="en-US" dirty="0"/>
              <a:t>/</a:t>
            </a:r>
            <a:r>
              <a:rPr lang="en-US" dirty="0" err="1"/>
              <a:t>evlilik</a:t>
            </a:r>
            <a:r>
              <a:rPr lang="en-US" dirty="0"/>
              <a:t>/</a:t>
            </a:r>
            <a:r>
              <a:rPr lang="en-US" dirty="0" err="1"/>
              <a:t>bedensel</a:t>
            </a:r>
            <a:r>
              <a:rPr lang="en-US" dirty="0"/>
              <a:t> </a:t>
            </a:r>
            <a:r>
              <a:rPr lang="en-US" dirty="0" err="1"/>
              <a:t>pratiklere</a:t>
            </a:r>
            <a:r>
              <a:rPr lang="en-US" dirty="0"/>
              <a:t> </a:t>
            </a:r>
            <a:r>
              <a:rPr lang="en-US" dirty="0" err="1"/>
              <a:t>ilişkin</a:t>
            </a:r>
            <a:r>
              <a:rPr lang="en-US" dirty="0"/>
              <a:t> </a:t>
            </a:r>
            <a:r>
              <a:rPr lang="en-US" dirty="0" err="1"/>
              <a:t>tutumlar</a:t>
            </a:r>
            <a:endParaRPr lang="en-US" dirty="0"/>
          </a:p>
          <a:p>
            <a:pPr lvl="3"/>
            <a:endParaRPr lang="en-US" dirty="0"/>
          </a:p>
          <a:p>
            <a:pPr lvl="3"/>
            <a:endParaRPr lang="en-US" dirty="0"/>
          </a:p>
          <a:p>
            <a:pPr lvl="3"/>
            <a:endParaRPr lang="en-US" dirty="0"/>
          </a:p>
          <a:p>
            <a:pPr lvl="3"/>
            <a:endParaRPr lang="en-US" dirty="0"/>
          </a:p>
          <a:p>
            <a:pPr lvl="3"/>
            <a:endParaRPr lang="en-US" dirty="0"/>
          </a:p>
          <a:p>
            <a:pPr lvl="3"/>
            <a:endParaRPr lang="en-US" dirty="0"/>
          </a:p>
          <a:p>
            <a:pPr lvl="2"/>
            <a:endParaRPr lang="en-US" b="1" dirty="0"/>
          </a:p>
          <a:p>
            <a:pPr lvl="1"/>
            <a:endParaRPr lang="en-US" dirty="0"/>
          </a:p>
          <a:p>
            <a:pPr lvl="2"/>
            <a:endParaRPr lang="en-US" dirty="0"/>
          </a:p>
          <a:p>
            <a:pPr lvl="2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391608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54122-09D5-A048-8455-F6AAB0399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en-GB" b="1" i="1" dirty="0"/>
              <a:t>Religiosity Scale by Gorsuch and McPherson </a:t>
            </a:r>
            <a:endParaRPr lang="en-GB" b="1" kern="0" dirty="0">
              <a:solidFill>
                <a:srgbClr val="2F5496"/>
              </a:solidFill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2D2B6B1-F12E-9149-9FE1-BB30F89558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6932136"/>
              </p:ext>
            </p:extLst>
          </p:nvPr>
        </p:nvGraphicFramePr>
        <p:xfrm>
          <a:off x="1047460" y="1690688"/>
          <a:ext cx="10097079" cy="4857750"/>
        </p:xfrm>
        <a:graphic>
          <a:graphicData uri="http://schemas.openxmlformats.org/drawingml/2006/table">
            <a:tbl>
              <a:tblPr firstRow="1" firstCol="1" bandRow="1">
                <a:tableStyleId>{91EBBBCC-DAD2-459C-BE2E-F6DE35CF9A28}</a:tableStyleId>
              </a:tblPr>
              <a:tblGrid>
                <a:gridCol w="10097079">
                  <a:extLst>
                    <a:ext uri="{9D8B030D-6E8A-4147-A177-3AD203B41FA5}">
                      <a16:colId xmlns:a16="http://schemas.microsoft.com/office/drawing/2014/main" val="3664228563"/>
                    </a:ext>
                  </a:extLst>
                </a:gridCol>
              </a:tblGrid>
              <a:tr h="3063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Items </a:t>
                      </a:r>
                      <a:endParaRPr lang="en-GB" sz="4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550061606"/>
                  </a:ext>
                </a:extLst>
              </a:tr>
              <a:tr h="3063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FF0000"/>
                          </a:solidFill>
                          <a:effectLst/>
                        </a:rPr>
                        <a:t>I enjoy reading about my religion. (I) </a:t>
                      </a:r>
                      <a:endParaRPr lang="en-GB" sz="40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405732180"/>
                  </a:ext>
                </a:extLst>
              </a:tr>
              <a:tr h="3063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My whole approach to life is based on my religion. (I) </a:t>
                      </a:r>
                      <a:endParaRPr lang="en-GB" sz="4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847332432"/>
                  </a:ext>
                </a:extLst>
              </a:tr>
              <a:tr h="3063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I have often had a strong sense of God’s presence. (I) </a:t>
                      </a:r>
                      <a:endParaRPr lang="en-GB" sz="4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913048704"/>
                  </a:ext>
                </a:extLst>
              </a:tr>
              <a:tr h="3063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It is important to me to spend time in private thought and prayer. (I) </a:t>
                      </a:r>
                      <a:endParaRPr lang="en-GB" sz="4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603329964"/>
                  </a:ext>
                </a:extLst>
              </a:tr>
              <a:tr h="3063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I try hard to live all my life according to my religious beliefs. (I) </a:t>
                      </a:r>
                      <a:endParaRPr lang="en-GB" sz="4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354340358"/>
                  </a:ext>
                </a:extLst>
              </a:tr>
              <a:tr h="3063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Although I am religious, I don’t let it affect my daily life. (IR) </a:t>
                      </a:r>
                      <a:endParaRPr lang="en-GB" sz="4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13192179"/>
                  </a:ext>
                </a:extLst>
              </a:tr>
              <a:tr h="3063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FF0000"/>
                          </a:solidFill>
                          <a:effectLst/>
                        </a:rPr>
                        <a:t>Although I believe in my religion, many other things are more important in life. (IR) </a:t>
                      </a:r>
                      <a:endParaRPr lang="en-GB" sz="40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842465482"/>
                  </a:ext>
                </a:extLst>
              </a:tr>
              <a:tr h="3063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It doesn’t much matter what I believe so long as I am good. (IR) </a:t>
                      </a:r>
                      <a:endParaRPr lang="en-GB" sz="4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595900736"/>
                  </a:ext>
                </a:extLst>
              </a:tr>
              <a:tr h="3063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Prayer is for peace and happiness. (E) </a:t>
                      </a:r>
                      <a:endParaRPr lang="en-GB" sz="4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076062844"/>
                  </a:ext>
                </a:extLst>
              </a:tr>
              <a:tr h="3063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I pray mainly to gain relief and protection. (E) </a:t>
                      </a:r>
                      <a:endParaRPr lang="en-GB" sz="4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557020245"/>
                  </a:ext>
                </a:extLst>
              </a:tr>
              <a:tr h="3063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I go to church mostly to spend time with my friends. (E) </a:t>
                      </a:r>
                      <a:endParaRPr lang="en-GB" sz="4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015735124"/>
                  </a:ext>
                </a:extLst>
              </a:tr>
              <a:tr h="3063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I go to church because helps me to make friends. (E) </a:t>
                      </a:r>
                      <a:endParaRPr lang="en-GB" sz="4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199990580"/>
                  </a:ext>
                </a:extLst>
              </a:tr>
              <a:tr h="3063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I go to church mainly because I enjoy seeing people I know there. (E) </a:t>
                      </a:r>
                      <a:endParaRPr lang="en-GB" sz="4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873938560"/>
                  </a:ext>
                </a:extLst>
              </a:tr>
              <a:tr h="3063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What religion offers me most in comfort in times of trouble and sorrow. (E) </a:t>
                      </a:r>
                      <a:endParaRPr lang="en-GB" sz="4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524893477"/>
                  </a:ext>
                </a:extLst>
              </a:tr>
            </a:tbl>
          </a:graphicData>
        </a:graphic>
      </p:graphicFrame>
      <p:pic>
        <p:nvPicPr>
          <p:cNvPr id="2049" name="Picture 298" descr="page3image2178837120">
            <a:extLst>
              <a:ext uri="{FF2B5EF4-FFF2-40B4-BE49-F238E27FC236}">
                <a16:creationId xmlns:a16="http://schemas.microsoft.com/office/drawing/2014/main" id="{91C36130-A91A-3B48-81FB-70510993721A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0" y="2911794"/>
            <a:ext cx="12700" cy="62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7000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54122-09D5-A048-8455-F6AAB0399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BİZ NE YAPACAĞIZ?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FFB87E-BF93-204C-830C-6706D0073A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9309"/>
            <a:ext cx="10515600" cy="4337653"/>
          </a:xfrm>
        </p:spPr>
        <p:txBody>
          <a:bodyPr>
            <a:normAutofit/>
          </a:bodyPr>
          <a:lstStyle/>
          <a:p>
            <a:r>
              <a:rPr lang="tr-TR" dirty="0"/>
              <a:t>Anket örneklerini inceleyerek en az 20-25 soruluk bir yapılandırılmış soru formu hazırlayacağız.</a:t>
            </a:r>
          </a:p>
          <a:p>
            <a:pPr lvl="1"/>
            <a:r>
              <a:rPr lang="tr-TR" dirty="0"/>
              <a:t>A. Demografik bilgiler bölümü</a:t>
            </a:r>
          </a:p>
          <a:p>
            <a:pPr lvl="1"/>
            <a:r>
              <a:rPr lang="tr-TR" dirty="0"/>
              <a:t>B. Konuya ilişkin bir bölüm olmalı</a:t>
            </a:r>
          </a:p>
          <a:p>
            <a:pPr lvl="2"/>
            <a:r>
              <a:rPr lang="tr-TR" dirty="0"/>
              <a:t>Bu bölüm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endeks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ölçek</a:t>
            </a:r>
            <a:r>
              <a:rPr lang="en-US" dirty="0"/>
              <a:t> </a:t>
            </a:r>
            <a:r>
              <a:rPr lang="en-US" dirty="0" err="1"/>
              <a:t>içermeli</a:t>
            </a:r>
            <a:r>
              <a:rPr lang="en-US" dirty="0"/>
              <a:t>. </a:t>
            </a:r>
          </a:p>
          <a:p>
            <a:pPr lvl="2"/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önce</a:t>
            </a:r>
            <a:r>
              <a:rPr lang="en-US" dirty="0"/>
              <a:t> </a:t>
            </a:r>
            <a:r>
              <a:rPr lang="en-US" dirty="0" err="1"/>
              <a:t>yapılmış</a:t>
            </a:r>
            <a:r>
              <a:rPr lang="en-US" dirty="0"/>
              <a:t> </a:t>
            </a:r>
            <a:r>
              <a:rPr lang="en-US" dirty="0" err="1"/>
              <a:t>çalışmalardan</a:t>
            </a:r>
            <a:r>
              <a:rPr lang="en-US" dirty="0"/>
              <a:t> </a:t>
            </a:r>
            <a:r>
              <a:rPr lang="en-US" dirty="0" err="1"/>
              <a:t>uyarlayabilirsiniz</a:t>
            </a:r>
            <a:r>
              <a:rPr lang="en-US" dirty="0"/>
              <a:t>. (</a:t>
            </a:r>
            <a:r>
              <a:rPr lang="en-US" b="1" u="sng" dirty="0" err="1"/>
              <a:t>Birebir</a:t>
            </a:r>
            <a:r>
              <a:rPr lang="en-US" b="1" u="sng" dirty="0"/>
              <a:t> </a:t>
            </a:r>
            <a:r>
              <a:rPr lang="en-US" b="1" u="sng" dirty="0" err="1"/>
              <a:t>aynısı</a:t>
            </a:r>
            <a:r>
              <a:rPr lang="en-US" b="1" u="sng" dirty="0"/>
              <a:t> </a:t>
            </a:r>
            <a:r>
              <a:rPr lang="en-US" b="1" u="sng" dirty="0" err="1"/>
              <a:t>olmamalı</a:t>
            </a:r>
            <a:r>
              <a:rPr lang="en-US" b="1" u="sng" dirty="0"/>
              <a:t>!!!)</a:t>
            </a:r>
            <a:endParaRPr lang="tr-TR" b="1" u="sng" dirty="0"/>
          </a:p>
        </p:txBody>
      </p:sp>
    </p:spTree>
    <p:extLst>
      <p:ext uri="{BB962C8B-B14F-4D97-AF65-F5344CB8AC3E}">
        <p14:creationId xmlns:p14="http://schemas.microsoft.com/office/powerpoint/2010/main" val="1433910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54122-09D5-A048-8455-F6AAB0399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spcBef>
                <a:spcPts val="1200"/>
              </a:spcBef>
              <a:spcAft>
                <a:spcPts val="0"/>
              </a:spcAft>
            </a:pPr>
            <a:r>
              <a:rPr lang="en-GB" b="1" i="1" dirty="0"/>
              <a:t>UYARI</a:t>
            </a:r>
            <a:endParaRPr lang="en-GB" b="1" kern="0" dirty="0">
              <a:solidFill>
                <a:srgbClr val="2F5496"/>
              </a:solidFill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49" name="Picture 298" descr="page3image2178837120">
            <a:extLst>
              <a:ext uri="{FF2B5EF4-FFF2-40B4-BE49-F238E27FC236}">
                <a16:creationId xmlns:a16="http://schemas.microsoft.com/office/drawing/2014/main" id="{91C36130-A91A-3B48-81FB-70510993721A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0" y="2911794"/>
            <a:ext cx="12700" cy="62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0506312F-42FE-1646-9921-15ACC9E6F864}"/>
              </a:ext>
            </a:extLst>
          </p:cNvPr>
          <p:cNvSpPr/>
          <p:nvPr/>
        </p:nvSpPr>
        <p:spPr>
          <a:xfrm>
            <a:off x="2207172" y="2316880"/>
            <a:ext cx="777765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dirty="0"/>
              <a:t>Görüştüğümüz kişilere </a:t>
            </a:r>
            <a:r>
              <a:rPr lang="tr-TR" b="1" dirty="0"/>
              <a:t>DENEK</a:t>
            </a:r>
            <a:r>
              <a:rPr lang="tr-TR" dirty="0"/>
              <a:t>  demek </a:t>
            </a:r>
            <a:r>
              <a:rPr lang="tr-TR" u="sng" dirty="0"/>
              <a:t>yanlıştır</a:t>
            </a:r>
            <a:r>
              <a:rPr lang="tr-TR" dirty="0"/>
              <a:t>.</a:t>
            </a:r>
          </a:p>
          <a:p>
            <a:pPr algn="ctr"/>
            <a:r>
              <a:rPr lang="tr-TR" dirty="0"/>
              <a:t>Bu ifade artık terk edilmiştir.</a:t>
            </a:r>
          </a:p>
          <a:p>
            <a:pPr algn="ctr"/>
            <a:r>
              <a:rPr lang="tr-TR" dirty="0"/>
              <a:t>Biz deney yapmıyoruz. </a:t>
            </a:r>
          </a:p>
          <a:p>
            <a:pPr algn="ctr"/>
            <a:r>
              <a:rPr lang="tr-TR" dirty="0"/>
              <a:t>Görüştüklerimiz denek değildir.</a:t>
            </a:r>
          </a:p>
          <a:p>
            <a:pPr algn="ctr"/>
            <a:r>
              <a:rPr lang="tr-TR" sz="3600" b="1" dirty="0"/>
              <a:t>Onlar, görüşülen kişiler / katılımcılardır.</a:t>
            </a:r>
          </a:p>
        </p:txBody>
      </p:sp>
    </p:spTree>
    <p:extLst>
      <p:ext uri="{BB962C8B-B14F-4D97-AF65-F5344CB8AC3E}">
        <p14:creationId xmlns:p14="http://schemas.microsoft.com/office/powerpoint/2010/main" val="3469998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54122-09D5-A048-8455-F6AAB0399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Güvenilirlik</a:t>
            </a:r>
            <a:r>
              <a:rPr lang="en-US" dirty="0"/>
              <a:t>/</a:t>
            </a:r>
            <a:r>
              <a:rPr lang="en-US" dirty="0" err="1"/>
              <a:t>Geçerlik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FFB87E-BF93-204C-830C-6706D0073A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Nicel</a:t>
            </a:r>
            <a:r>
              <a:rPr lang="en-US" dirty="0"/>
              <a:t> </a:t>
            </a:r>
            <a:r>
              <a:rPr lang="en-US" dirty="0" err="1"/>
              <a:t>ölçümün</a:t>
            </a:r>
            <a:r>
              <a:rPr lang="en-US" dirty="0"/>
              <a:t> </a:t>
            </a:r>
            <a:r>
              <a:rPr lang="en-US" dirty="0" err="1"/>
              <a:t>sahip</a:t>
            </a:r>
            <a:r>
              <a:rPr lang="en-US" dirty="0"/>
              <a:t> </a:t>
            </a:r>
            <a:r>
              <a:rPr lang="en-US" dirty="0" err="1"/>
              <a:t>olması</a:t>
            </a:r>
            <a:r>
              <a:rPr lang="en-US" dirty="0"/>
              <a:t> </a:t>
            </a:r>
            <a:r>
              <a:rPr lang="en-US" dirty="0" err="1"/>
              <a:t>gereken</a:t>
            </a:r>
            <a:r>
              <a:rPr lang="en-US" dirty="0"/>
              <a:t> </a:t>
            </a:r>
            <a:r>
              <a:rPr lang="en-US" u="sng" dirty="0" err="1"/>
              <a:t>prensipler</a:t>
            </a:r>
            <a:endParaRPr lang="en-US" u="sng" dirty="0"/>
          </a:p>
          <a:p>
            <a:pPr lvl="1"/>
            <a:r>
              <a:rPr lang="en-US" dirty="0" err="1"/>
              <a:t>Ölçümlerin</a:t>
            </a:r>
            <a:r>
              <a:rPr lang="en-US" dirty="0"/>
              <a:t> </a:t>
            </a:r>
            <a:r>
              <a:rPr lang="en-US" dirty="0" err="1"/>
              <a:t>yapılarla</a:t>
            </a:r>
            <a:r>
              <a:rPr lang="en-US" dirty="0"/>
              <a:t> </a:t>
            </a:r>
            <a:r>
              <a:rPr lang="en-US" dirty="0" err="1"/>
              <a:t>uyumunu</a:t>
            </a:r>
            <a:r>
              <a:rPr lang="en-US" dirty="0"/>
              <a:t> </a:t>
            </a:r>
            <a:r>
              <a:rPr lang="en-US" dirty="0" err="1"/>
              <a:t>garantiye</a:t>
            </a:r>
            <a:r>
              <a:rPr lang="en-US" dirty="0"/>
              <a:t> </a:t>
            </a:r>
            <a:r>
              <a:rPr lang="en-US" dirty="0" err="1"/>
              <a:t>almak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gereklidir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Kavramların</a:t>
            </a:r>
            <a:r>
              <a:rPr lang="en-US" dirty="0"/>
              <a:t> </a:t>
            </a:r>
            <a:r>
              <a:rPr lang="en-US" dirty="0" err="1"/>
              <a:t>etkin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/>
              <a:t>operasyonel</a:t>
            </a:r>
            <a:r>
              <a:rPr lang="en-US" dirty="0"/>
              <a:t> hale </a:t>
            </a:r>
            <a:r>
              <a:rPr lang="en-US" dirty="0" err="1"/>
              <a:t>getirilmesi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…</a:t>
            </a:r>
          </a:p>
          <a:p>
            <a:r>
              <a:rPr lang="en-US" b="1" dirty="0" err="1"/>
              <a:t>Güvenilirlik</a:t>
            </a:r>
            <a:endParaRPr lang="en-US" b="1" dirty="0"/>
          </a:p>
          <a:p>
            <a:pPr lvl="1"/>
            <a:r>
              <a:rPr lang="en-US" dirty="0" err="1"/>
              <a:t>Ölçüm</a:t>
            </a:r>
            <a:r>
              <a:rPr lang="en-US" dirty="0"/>
              <a:t> </a:t>
            </a:r>
            <a:r>
              <a:rPr lang="en-US" dirty="0" err="1"/>
              <a:t>sürecinin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ölçüm</a:t>
            </a:r>
            <a:r>
              <a:rPr lang="en-US" dirty="0"/>
              <a:t> </a:t>
            </a:r>
            <a:r>
              <a:rPr lang="en-US" dirty="0" err="1"/>
              <a:t>aracının</a:t>
            </a:r>
            <a:r>
              <a:rPr lang="en-US" dirty="0"/>
              <a:t> </a:t>
            </a:r>
            <a:r>
              <a:rPr lang="en-US" dirty="0" err="1"/>
              <a:t>kendisinden</a:t>
            </a:r>
            <a:r>
              <a:rPr lang="en-US" dirty="0"/>
              <a:t> </a:t>
            </a:r>
            <a:r>
              <a:rPr lang="en-US" dirty="0" err="1"/>
              <a:t>kaynaklı</a:t>
            </a:r>
            <a:r>
              <a:rPr lang="en-US" dirty="0"/>
              <a:t> </a:t>
            </a:r>
            <a:r>
              <a:rPr lang="en-US" dirty="0" err="1"/>
              <a:t>değişkenliğin</a:t>
            </a:r>
            <a:r>
              <a:rPr lang="en-US" dirty="0"/>
              <a:t> </a:t>
            </a:r>
            <a:r>
              <a:rPr lang="en-US" dirty="0" err="1"/>
              <a:t>olmaması</a:t>
            </a:r>
            <a:endParaRPr lang="en-US" dirty="0"/>
          </a:p>
          <a:p>
            <a:pPr lvl="2"/>
            <a:r>
              <a:rPr lang="en-US" dirty="0" err="1"/>
              <a:t>Örn</a:t>
            </a:r>
            <a:r>
              <a:rPr lang="en-US" dirty="0"/>
              <a:t>. </a:t>
            </a:r>
            <a:r>
              <a:rPr lang="en-US" b="1" dirty="0" err="1"/>
              <a:t>Telefon</a:t>
            </a:r>
            <a:r>
              <a:rPr lang="en-US" dirty="0"/>
              <a:t> </a:t>
            </a:r>
            <a:r>
              <a:rPr lang="en-US" dirty="0" err="1"/>
              <a:t>aracılığıyla</a:t>
            </a:r>
            <a:r>
              <a:rPr lang="en-US" dirty="0"/>
              <a:t> </a:t>
            </a:r>
            <a:r>
              <a:rPr lang="en-US" dirty="0" err="1"/>
              <a:t>yapılan</a:t>
            </a:r>
            <a:r>
              <a:rPr lang="en-US" dirty="0"/>
              <a:t> </a:t>
            </a:r>
            <a:r>
              <a:rPr lang="en-US" dirty="0" err="1"/>
              <a:t>ölçümlerde</a:t>
            </a:r>
            <a:r>
              <a:rPr lang="en-US" dirty="0"/>
              <a:t> </a:t>
            </a:r>
            <a:r>
              <a:rPr lang="en-US" dirty="0" err="1"/>
              <a:t>güvenilirlik</a:t>
            </a:r>
            <a:r>
              <a:rPr lang="en-US" dirty="0"/>
              <a:t> </a:t>
            </a:r>
            <a:r>
              <a:rPr lang="en-US" dirty="0" err="1"/>
              <a:t>sorunu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Ölçümün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göstergeler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tutarlı</a:t>
            </a:r>
            <a:r>
              <a:rPr lang="en-US" dirty="0"/>
              <a:t> </a:t>
            </a:r>
            <a:r>
              <a:rPr lang="en-US" dirty="0" err="1"/>
              <a:t>sonuçlar</a:t>
            </a:r>
            <a:r>
              <a:rPr lang="en-US" dirty="0"/>
              <a:t> </a:t>
            </a:r>
            <a:r>
              <a:rPr lang="en-US" dirty="0" err="1"/>
              <a:t>gösteriyorsa</a:t>
            </a:r>
            <a:r>
              <a:rPr lang="en-US" dirty="0"/>
              <a:t>, </a:t>
            </a:r>
            <a:r>
              <a:rPr lang="en-US" b="1" dirty="0" err="1"/>
              <a:t>güvenilirdir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Güvenilirlik</a:t>
            </a:r>
            <a:r>
              <a:rPr lang="en-US" dirty="0"/>
              <a:t> </a:t>
            </a:r>
            <a:r>
              <a:rPr lang="en-US" dirty="0" err="1"/>
              <a:t>sorununu</a:t>
            </a:r>
            <a:r>
              <a:rPr lang="en-US" dirty="0"/>
              <a:t> </a:t>
            </a:r>
            <a:r>
              <a:rPr lang="en-US" dirty="0" err="1"/>
              <a:t>aşmak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;</a:t>
            </a:r>
          </a:p>
          <a:p>
            <a:pPr lvl="2"/>
            <a:r>
              <a:rPr lang="en-US" dirty="0" err="1"/>
              <a:t>Birden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gösterge</a:t>
            </a:r>
            <a:r>
              <a:rPr lang="en-US" dirty="0"/>
              <a:t> (</a:t>
            </a:r>
            <a:r>
              <a:rPr lang="en-US" dirty="0" err="1"/>
              <a:t>değişken</a:t>
            </a:r>
            <a:r>
              <a:rPr lang="en-US" dirty="0"/>
              <a:t>) </a:t>
            </a:r>
            <a:r>
              <a:rPr lang="en-US" dirty="0" err="1"/>
              <a:t>kullanmak</a:t>
            </a:r>
            <a:endParaRPr lang="en-US" dirty="0"/>
          </a:p>
          <a:p>
            <a:pPr lvl="2"/>
            <a:r>
              <a:rPr lang="en-US" dirty="0"/>
              <a:t>Pilot </a:t>
            </a:r>
            <a:r>
              <a:rPr lang="en-US" dirty="0" err="1"/>
              <a:t>çalışmalar</a:t>
            </a:r>
            <a:r>
              <a:rPr lang="en-US" dirty="0"/>
              <a:t> </a:t>
            </a:r>
            <a:r>
              <a:rPr lang="en-US" dirty="0" err="1"/>
              <a:t>yapmak</a:t>
            </a:r>
            <a:endParaRPr lang="en-US" dirty="0"/>
          </a:p>
          <a:p>
            <a:pPr lvl="1"/>
            <a:r>
              <a:rPr lang="en-US" dirty="0" err="1"/>
              <a:t>Ölçümün</a:t>
            </a:r>
            <a:r>
              <a:rPr lang="en-US" dirty="0"/>
              <a:t> </a:t>
            </a:r>
            <a:r>
              <a:rPr lang="en-US" dirty="0" err="1"/>
              <a:t>güvenilirliği</a:t>
            </a:r>
            <a:r>
              <a:rPr lang="en-US" dirty="0"/>
              <a:t> </a:t>
            </a:r>
            <a:r>
              <a:rPr lang="en-US" dirty="0" err="1"/>
              <a:t>çeşitli</a:t>
            </a:r>
            <a:r>
              <a:rPr lang="en-US" dirty="0"/>
              <a:t> </a:t>
            </a:r>
            <a:r>
              <a:rPr lang="en-US" u="sng" dirty="0" err="1"/>
              <a:t>istatistiksel</a:t>
            </a:r>
            <a:r>
              <a:rPr lang="en-US" u="sng" dirty="0"/>
              <a:t> </a:t>
            </a:r>
            <a:r>
              <a:rPr lang="en-US" u="sng" dirty="0" err="1"/>
              <a:t>testlerle</a:t>
            </a:r>
            <a:r>
              <a:rPr lang="en-US" u="sng" dirty="0"/>
              <a:t> </a:t>
            </a:r>
            <a:r>
              <a:rPr lang="en-US" dirty="0"/>
              <a:t>de </a:t>
            </a:r>
            <a:r>
              <a:rPr lang="en-US" dirty="0" err="1"/>
              <a:t>sınanabilir</a:t>
            </a:r>
            <a:r>
              <a:rPr lang="en-US" dirty="0"/>
              <a:t> </a:t>
            </a:r>
            <a:r>
              <a:rPr lang="en-US" b="1" u="sng" dirty="0"/>
              <a:t>(</a:t>
            </a:r>
            <a:r>
              <a:rPr lang="en-US" b="1" u="sng" dirty="0" err="1"/>
              <a:t>bkz</a:t>
            </a:r>
            <a:r>
              <a:rPr lang="en-US" b="1" u="sng" dirty="0"/>
              <a:t>. </a:t>
            </a:r>
            <a:r>
              <a:rPr lang="en-US" b="1" u="sng" dirty="0" err="1"/>
              <a:t>Güvenilirlik</a:t>
            </a:r>
            <a:r>
              <a:rPr lang="en-US" b="1" u="sng" dirty="0"/>
              <a:t> </a:t>
            </a:r>
            <a:r>
              <a:rPr lang="en-US" b="1" u="sng" dirty="0" err="1"/>
              <a:t>Analizi</a:t>
            </a:r>
            <a:r>
              <a:rPr lang="en-US" b="1" u="sng" dirty="0"/>
              <a:t>)</a:t>
            </a:r>
          </a:p>
          <a:p>
            <a:pPr lvl="3"/>
            <a:endParaRPr lang="en-US" dirty="0"/>
          </a:p>
          <a:p>
            <a:pPr lvl="3"/>
            <a:endParaRPr lang="en-US" dirty="0"/>
          </a:p>
          <a:p>
            <a:pPr lvl="3"/>
            <a:endParaRPr lang="en-US" dirty="0"/>
          </a:p>
          <a:p>
            <a:pPr lvl="3"/>
            <a:endParaRPr lang="en-US" dirty="0"/>
          </a:p>
          <a:p>
            <a:pPr lvl="2"/>
            <a:endParaRPr lang="en-US" b="1" dirty="0"/>
          </a:p>
          <a:p>
            <a:pPr lvl="1"/>
            <a:endParaRPr lang="en-US" dirty="0"/>
          </a:p>
          <a:p>
            <a:pPr lvl="2"/>
            <a:endParaRPr lang="en-US" dirty="0"/>
          </a:p>
          <a:p>
            <a:pPr lvl="2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26056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54122-09D5-A048-8455-F6AAB0399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Güvenilirlik</a:t>
            </a:r>
            <a:r>
              <a:rPr lang="en-US" dirty="0"/>
              <a:t>/</a:t>
            </a:r>
            <a:r>
              <a:rPr lang="en-US" dirty="0" err="1"/>
              <a:t>Geçerlik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FFB87E-BF93-204C-830C-6706D0073A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Geçerlik</a:t>
            </a:r>
            <a:endParaRPr lang="en-US" b="1" dirty="0"/>
          </a:p>
          <a:p>
            <a:pPr lvl="1"/>
            <a:r>
              <a:rPr lang="en-US" dirty="0" err="1"/>
              <a:t>Kavramsallaştırma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operasyonelleştirmenin</a:t>
            </a:r>
            <a:r>
              <a:rPr lang="en-US" dirty="0"/>
              <a:t> </a:t>
            </a:r>
            <a:r>
              <a:rPr lang="en-US" dirty="0" err="1"/>
              <a:t>birbiriyle</a:t>
            </a:r>
            <a:r>
              <a:rPr lang="en-US" dirty="0"/>
              <a:t> ne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/>
              <a:t>uyumlu</a:t>
            </a:r>
            <a:r>
              <a:rPr lang="en-US" dirty="0"/>
              <a:t> </a:t>
            </a:r>
            <a:r>
              <a:rPr lang="en-US" dirty="0" err="1"/>
              <a:t>olduğuna</a:t>
            </a:r>
            <a:r>
              <a:rPr lang="en-US" dirty="0"/>
              <a:t> </a:t>
            </a:r>
            <a:r>
              <a:rPr lang="en-US" dirty="0" err="1"/>
              <a:t>bağlıdır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Geçerlik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u="sng" dirty="0" err="1"/>
              <a:t>kuramsal</a:t>
            </a:r>
            <a:r>
              <a:rPr lang="en-US" u="sng" dirty="0"/>
              <a:t> </a:t>
            </a:r>
            <a:r>
              <a:rPr lang="en-US" u="sng" dirty="0" err="1"/>
              <a:t>bilgiye</a:t>
            </a:r>
            <a:r>
              <a:rPr lang="en-US" u="sng" dirty="0"/>
              <a:t> </a:t>
            </a:r>
            <a:r>
              <a:rPr lang="en-US" dirty="0" err="1"/>
              <a:t>bağlıdır</a:t>
            </a:r>
            <a:r>
              <a:rPr lang="en-US" dirty="0"/>
              <a:t>. </a:t>
            </a:r>
          </a:p>
          <a:p>
            <a:pPr lvl="2"/>
            <a:r>
              <a:rPr lang="en-US" dirty="0" err="1"/>
              <a:t>Kavramın</a:t>
            </a:r>
            <a:r>
              <a:rPr lang="en-US" dirty="0"/>
              <a:t> </a:t>
            </a:r>
            <a:r>
              <a:rPr lang="en-US" dirty="0" err="1"/>
              <a:t>tüm</a:t>
            </a:r>
            <a:r>
              <a:rPr lang="en-US" dirty="0"/>
              <a:t> </a:t>
            </a:r>
            <a:r>
              <a:rPr lang="en-US" dirty="0" err="1"/>
              <a:t>kapsamıyla</a:t>
            </a:r>
            <a:r>
              <a:rPr lang="en-US" dirty="0"/>
              <a:t> </a:t>
            </a:r>
            <a:r>
              <a:rPr lang="en-US" dirty="0" err="1"/>
              <a:t>ölçümde</a:t>
            </a:r>
            <a:r>
              <a:rPr lang="en-US" dirty="0"/>
              <a:t> </a:t>
            </a:r>
            <a:r>
              <a:rPr lang="en-US" dirty="0" err="1"/>
              <a:t>temsil</a:t>
            </a:r>
            <a:r>
              <a:rPr lang="en-US" dirty="0"/>
              <a:t> </a:t>
            </a:r>
            <a:r>
              <a:rPr lang="en-US" dirty="0" err="1"/>
              <a:t>edildiğinden</a:t>
            </a:r>
            <a:r>
              <a:rPr lang="en-US" dirty="0"/>
              <a:t> </a:t>
            </a:r>
            <a:r>
              <a:rPr lang="en-US" dirty="0" err="1"/>
              <a:t>emin</a:t>
            </a:r>
            <a:r>
              <a:rPr lang="en-US" dirty="0"/>
              <a:t> </a:t>
            </a:r>
            <a:r>
              <a:rPr lang="en-US" dirty="0" err="1"/>
              <a:t>olunmalıdır</a:t>
            </a:r>
            <a:r>
              <a:rPr lang="en-US" dirty="0"/>
              <a:t>. </a:t>
            </a:r>
          </a:p>
          <a:p>
            <a:pPr lvl="3"/>
            <a:endParaRPr lang="en-US" dirty="0"/>
          </a:p>
          <a:p>
            <a:pPr lvl="3"/>
            <a:endParaRPr lang="en-US" dirty="0"/>
          </a:p>
          <a:p>
            <a:pPr lvl="3"/>
            <a:endParaRPr lang="en-US" dirty="0"/>
          </a:p>
          <a:p>
            <a:pPr lvl="3"/>
            <a:endParaRPr lang="en-US" dirty="0"/>
          </a:p>
          <a:p>
            <a:pPr lvl="2"/>
            <a:endParaRPr lang="en-US" b="1" dirty="0"/>
          </a:p>
          <a:p>
            <a:pPr lvl="1"/>
            <a:endParaRPr lang="en-US" dirty="0"/>
          </a:p>
          <a:p>
            <a:pPr lvl="2"/>
            <a:endParaRPr lang="en-US" dirty="0"/>
          </a:p>
          <a:p>
            <a:pPr lvl="2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62339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54122-09D5-A048-8455-F6AAB0399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Değişkenler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Ölçüm</a:t>
            </a:r>
            <a:r>
              <a:rPr lang="en-US" dirty="0"/>
              <a:t> </a:t>
            </a:r>
            <a:r>
              <a:rPr lang="en-US" dirty="0" err="1"/>
              <a:t>Düzeyleri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FFB87E-BF93-204C-830C-6706D0073A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Değişkenler farklı biçimlerde sınıflandırılır:</a:t>
            </a:r>
            <a:endParaRPr lang="en-GB" dirty="0"/>
          </a:p>
          <a:p>
            <a:pPr lvl="1"/>
            <a:r>
              <a:rPr lang="tr-TR" b="1" dirty="0"/>
              <a:t>Nicel Değişken</a:t>
            </a:r>
            <a:r>
              <a:rPr lang="tr-TR" dirty="0"/>
              <a:t>: Sayısal değerlerin matematiksel anlamıyla temsil edilebilen değişkenlerdir. Örneğin; yaş, sınav notu, aylık gelir, nüfus büyüklüğü, vs.</a:t>
            </a:r>
            <a:endParaRPr lang="en-GB" dirty="0"/>
          </a:p>
          <a:p>
            <a:pPr lvl="1"/>
            <a:r>
              <a:rPr lang="tr-TR" b="1" dirty="0"/>
              <a:t>Nitel Değişken</a:t>
            </a:r>
            <a:r>
              <a:rPr lang="tr-TR" dirty="0"/>
              <a:t>: Kategorize edilebilen değişkenlerdir. Örneğin; cinsiyet, eğitim düzeyi, il, vs.</a:t>
            </a:r>
          </a:p>
          <a:p>
            <a:pPr lvl="1"/>
            <a:r>
              <a:rPr lang="tr-TR" dirty="0"/>
              <a:t>Her nicel değişken, </a:t>
            </a:r>
            <a:r>
              <a:rPr lang="tr-TR" u="sng" dirty="0"/>
              <a:t>nitel değişkene çevrilebilirdir</a:t>
            </a:r>
            <a:r>
              <a:rPr lang="tr-TR" dirty="0"/>
              <a:t>.</a:t>
            </a:r>
            <a:endParaRPr lang="en-US" dirty="0"/>
          </a:p>
          <a:p>
            <a:pPr lvl="3"/>
            <a:endParaRPr lang="en-US" dirty="0"/>
          </a:p>
          <a:p>
            <a:pPr lvl="3"/>
            <a:endParaRPr lang="en-US" dirty="0"/>
          </a:p>
          <a:p>
            <a:pPr lvl="3"/>
            <a:endParaRPr lang="en-US" dirty="0"/>
          </a:p>
          <a:p>
            <a:pPr lvl="2"/>
            <a:endParaRPr lang="en-US" b="1" dirty="0"/>
          </a:p>
          <a:p>
            <a:pPr lvl="1"/>
            <a:endParaRPr lang="en-US" dirty="0"/>
          </a:p>
          <a:p>
            <a:pPr lvl="2"/>
            <a:endParaRPr lang="en-US" dirty="0"/>
          </a:p>
          <a:p>
            <a:pPr lvl="2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360739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54122-09D5-A048-8455-F6AAB0399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Değişkenler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Ölçüm</a:t>
            </a:r>
            <a:r>
              <a:rPr lang="en-US" dirty="0"/>
              <a:t> </a:t>
            </a:r>
            <a:r>
              <a:rPr lang="en-US" dirty="0" err="1"/>
              <a:t>Düzeyleri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FFB87E-BF93-204C-830C-6706D0073A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b="1" dirty="0"/>
              <a:t>Ölçüm Düzeyleri</a:t>
            </a:r>
          </a:p>
          <a:p>
            <a:pPr lvl="1"/>
            <a:r>
              <a:rPr lang="tr-TR" dirty="0"/>
              <a:t>Temel olarak dört ölçek türü vardır: </a:t>
            </a:r>
            <a:r>
              <a:rPr lang="tr-TR" u="sng" dirty="0"/>
              <a:t>Nominal / </a:t>
            </a:r>
            <a:r>
              <a:rPr lang="tr-TR" u="sng" dirty="0" err="1"/>
              <a:t>Ordinal</a:t>
            </a:r>
            <a:r>
              <a:rPr lang="tr-TR" u="sng" dirty="0"/>
              <a:t> / Aralık / Oran ölçekleri. </a:t>
            </a:r>
          </a:p>
          <a:p>
            <a:pPr lvl="1"/>
            <a:r>
              <a:rPr lang="tr-TR" dirty="0"/>
              <a:t>Bu ölçek türleri kabaca nitel/nicel değişken olma özelliğine dayandırılarak sınıflandırılır. </a:t>
            </a:r>
          </a:p>
          <a:p>
            <a:pPr lvl="2"/>
            <a:r>
              <a:rPr lang="tr-TR" u="sng" dirty="0"/>
              <a:t>Nominal ve </a:t>
            </a:r>
            <a:r>
              <a:rPr lang="tr-TR" u="sng" dirty="0" err="1"/>
              <a:t>ordinal</a:t>
            </a:r>
            <a:r>
              <a:rPr lang="tr-TR" u="sng" dirty="0"/>
              <a:t> </a:t>
            </a:r>
            <a:r>
              <a:rPr lang="tr-TR" dirty="0"/>
              <a:t>ölçekler </a:t>
            </a:r>
            <a:r>
              <a:rPr lang="tr-TR" b="1" dirty="0"/>
              <a:t>nitel değişkenlerdir</a:t>
            </a:r>
            <a:r>
              <a:rPr lang="tr-TR" dirty="0"/>
              <a:t>.</a:t>
            </a:r>
          </a:p>
          <a:p>
            <a:pPr lvl="2"/>
            <a:r>
              <a:rPr lang="en-GB" u="sng" dirty="0" err="1"/>
              <a:t>Aralık</a:t>
            </a:r>
            <a:r>
              <a:rPr lang="en-GB" u="sng" dirty="0"/>
              <a:t> </a:t>
            </a:r>
            <a:r>
              <a:rPr lang="en-GB" u="sng" dirty="0" err="1"/>
              <a:t>ve</a:t>
            </a:r>
            <a:r>
              <a:rPr lang="en-GB" u="sng" dirty="0"/>
              <a:t> </a:t>
            </a:r>
            <a:r>
              <a:rPr lang="en-GB" u="sng" dirty="0" err="1"/>
              <a:t>oran</a:t>
            </a:r>
            <a:r>
              <a:rPr lang="en-GB" u="sng" dirty="0"/>
              <a:t> </a:t>
            </a:r>
            <a:r>
              <a:rPr lang="en-GB" dirty="0" err="1"/>
              <a:t>ölçekleri</a:t>
            </a:r>
            <a:r>
              <a:rPr lang="en-GB" dirty="0"/>
              <a:t> </a:t>
            </a:r>
            <a:r>
              <a:rPr lang="en-GB" b="1" dirty="0" err="1"/>
              <a:t>nicel</a:t>
            </a:r>
            <a:r>
              <a:rPr lang="en-GB" b="1" dirty="0"/>
              <a:t> </a:t>
            </a:r>
            <a:r>
              <a:rPr lang="en-GB" b="1" dirty="0" err="1"/>
              <a:t>değişkenlerdir</a:t>
            </a:r>
            <a:r>
              <a:rPr lang="en-GB" dirty="0"/>
              <a:t>. </a:t>
            </a:r>
          </a:p>
          <a:p>
            <a:r>
              <a:rPr lang="tr-TR" b="1" dirty="0"/>
              <a:t>Nominal ölçek</a:t>
            </a:r>
            <a:r>
              <a:rPr lang="tr-TR" dirty="0"/>
              <a:t>: Sıralanabilir olmayan nitel değişkenlerin ölçeğidir. Örneğin; yaşanan il, cinsiyet, okunan üniversite/fakülte/bölüm, medeni hal, vs.</a:t>
            </a:r>
            <a:endParaRPr lang="en-GB" dirty="0"/>
          </a:p>
          <a:p>
            <a:r>
              <a:rPr lang="tr-TR" b="1" dirty="0" err="1"/>
              <a:t>Ordinal</a:t>
            </a:r>
            <a:r>
              <a:rPr lang="tr-TR" b="1" dirty="0"/>
              <a:t> Ölçek</a:t>
            </a:r>
            <a:r>
              <a:rPr lang="tr-TR" dirty="0"/>
              <a:t>: Sıralanabilir nitel değişkenlerin ölçeğidir. Örneğin; eğitim düzeyi, </a:t>
            </a:r>
            <a:r>
              <a:rPr lang="tr-TR" dirty="0" err="1"/>
              <a:t>Likert</a:t>
            </a:r>
            <a:r>
              <a:rPr lang="tr-TR" dirty="0"/>
              <a:t> ölçeği, vs.</a:t>
            </a:r>
          </a:p>
          <a:p>
            <a:r>
              <a:rPr lang="tr-TR" b="1" dirty="0"/>
              <a:t>Aralık Ölçeği</a:t>
            </a:r>
            <a:r>
              <a:rPr lang="tr-TR" dirty="0"/>
              <a:t>: Bu ölçek türünde eşit aralıklarla ardışık değişim temsil edilir. </a:t>
            </a:r>
            <a:r>
              <a:rPr lang="tr-TR" dirty="0" err="1"/>
              <a:t>Örn</a:t>
            </a:r>
            <a:r>
              <a:rPr lang="tr-TR" dirty="0"/>
              <a:t>. Sıcaklık ve yıl</a:t>
            </a:r>
          </a:p>
          <a:p>
            <a:r>
              <a:rPr lang="tr-TR" b="1" dirty="0"/>
              <a:t>Oran</a:t>
            </a:r>
            <a:r>
              <a:rPr lang="tr-TR" dirty="0"/>
              <a:t> </a:t>
            </a:r>
            <a:r>
              <a:rPr lang="tr-TR" b="1" dirty="0"/>
              <a:t>ölçeği</a:t>
            </a:r>
            <a:r>
              <a:rPr lang="tr-TR" dirty="0"/>
              <a:t>: Nicel değerlerin matematiksel anlamıyla kullanıldığı değişkenler. Örneğin; yaş, aylık gelir, zaman değişkenleri oran ölçeğidir.  </a:t>
            </a:r>
            <a:endParaRPr lang="en-GB" dirty="0"/>
          </a:p>
          <a:p>
            <a:pPr lvl="3"/>
            <a:endParaRPr lang="en-US" dirty="0"/>
          </a:p>
          <a:p>
            <a:pPr lvl="3"/>
            <a:endParaRPr lang="en-US" dirty="0"/>
          </a:p>
          <a:p>
            <a:pPr lvl="3"/>
            <a:endParaRPr lang="en-US" dirty="0"/>
          </a:p>
          <a:p>
            <a:pPr lvl="3"/>
            <a:endParaRPr lang="en-US" dirty="0"/>
          </a:p>
          <a:p>
            <a:pPr lvl="2"/>
            <a:endParaRPr lang="en-US" b="1" dirty="0"/>
          </a:p>
          <a:p>
            <a:pPr lvl="1"/>
            <a:endParaRPr lang="en-US" dirty="0"/>
          </a:p>
          <a:p>
            <a:pPr lvl="2"/>
            <a:endParaRPr lang="en-US" dirty="0"/>
          </a:p>
          <a:p>
            <a:pPr lvl="2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830556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54122-09D5-A048-8455-F6AAB0399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Endeksler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Ölçekler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FFB87E-BF93-204C-830C-6706D0073A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7"/>
            <a:ext cx="10515600" cy="4486275"/>
          </a:xfrm>
        </p:spPr>
        <p:txBody>
          <a:bodyPr>
            <a:normAutofit lnSpcReduction="10000"/>
          </a:bodyPr>
          <a:lstStyle/>
          <a:p>
            <a:r>
              <a:rPr lang="tr-TR" dirty="0"/>
              <a:t>Doğrudan ölçülemeyen ve kesin sayısal değerlerle ifade edilemeyen olgular için </a:t>
            </a:r>
            <a:r>
              <a:rPr lang="tr-TR" b="1" u="sng" dirty="0"/>
              <a:t>endeksler ve ölçekler </a:t>
            </a:r>
            <a:r>
              <a:rPr lang="tr-TR" dirty="0"/>
              <a:t>kullanılır. </a:t>
            </a:r>
          </a:p>
          <a:p>
            <a:r>
              <a:rPr lang="tr-TR" dirty="0"/>
              <a:t>Endeksler ve ölçekler; </a:t>
            </a:r>
            <a:r>
              <a:rPr lang="tr-TR" u="sng" dirty="0"/>
              <a:t>bir dizi değişkenin</a:t>
            </a:r>
            <a:r>
              <a:rPr lang="tr-TR" dirty="0"/>
              <a:t> bir amaca yönelik olarak bir arada ölçülerek olguların temsil edilmesini sağlar. </a:t>
            </a:r>
          </a:p>
          <a:p>
            <a:r>
              <a:rPr lang="tr-TR" b="1" dirty="0"/>
              <a:t>Endeks ve ölçeklerin </a:t>
            </a:r>
            <a:r>
              <a:rPr lang="tr-TR" dirty="0"/>
              <a:t>oluşturulmasında sıfırdan başlanması gerekmez. </a:t>
            </a:r>
          </a:p>
          <a:p>
            <a:pPr lvl="1"/>
            <a:r>
              <a:rPr lang="tr-TR" dirty="0"/>
              <a:t>Daha önce yapılmış araştırmalar kullanılacak endeks/ölçek için kaynaklık edebilir. </a:t>
            </a:r>
          </a:p>
          <a:p>
            <a:pPr lvl="1"/>
            <a:r>
              <a:rPr lang="tr-TR" dirty="0"/>
              <a:t>Bkz. Türkiye Ölçüm Araçları Dizini (</a:t>
            </a:r>
            <a:r>
              <a:rPr lang="tr-TR" dirty="0">
                <a:hlinkClick r:id="rId2"/>
              </a:rPr>
              <a:t>http://toad.halileksi.net</a:t>
            </a:r>
            <a:r>
              <a:rPr lang="tr-TR" dirty="0"/>
              <a:t>) </a:t>
            </a:r>
          </a:p>
          <a:p>
            <a:r>
              <a:rPr lang="tr-TR" u="sng" dirty="0"/>
              <a:t>Güvenilirlik ve geçerliği artırmak için </a:t>
            </a:r>
            <a:r>
              <a:rPr lang="tr-TR" dirty="0"/>
              <a:t>etkin araçlardır. </a:t>
            </a:r>
          </a:p>
          <a:p>
            <a:pPr lvl="1"/>
            <a:r>
              <a:rPr lang="tr-TR" dirty="0"/>
              <a:t>Örneğin; dindarlık düzeyini ölçmek için öznel tanımları sormak yerine endeks/ölçek kullanımı. </a:t>
            </a:r>
            <a:endParaRPr lang="en-GB" dirty="0"/>
          </a:p>
          <a:p>
            <a:pPr lvl="3"/>
            <a:endParaRPr lang="en-US" dirty="0"/>
          </a:p>
          <a:p>
            <a:pPr lvl="3"/>
            <a:endParaRPr lang="en-US" dirty="0"/>
          </a:p>
          <a:p>
            <a:pPr lvl="3"/>
            <a:endParaRPr lang="en-US" dirty="0"/>
          </a:p>
          <a:p>
            <a:pPr lvl="3"/>
            <a:endParaRPr lang="en-US" dirty="0"/>
          </a:p>
          <a:p>
            <a:pPr lvl="2"/>
            <a:endParaRPr lang="en-US" b="1" dirty="0"/>
          </a:p>
          <a:p>
            <a:pPr lvl="1"/>
            <a:endParaRPr lang="en-US" dirty="0"/>
          </a:p>
          <a:p>
            <a:pPr lvl="2"/>
            <a:endParaRPr lang="en-US" dirty="0"/>
          </a:p>
          <a:p>
            <a:pPr lvl="2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095736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54122-09D5-A048-8455-F6AAB0399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Endeksler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Ölçekler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FFB87E-BF93-204C-830C-6706D0073A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3793"/>
            <a:ext cx="10515600" cy="4863170"/>
          </a:xfrm>
        </p:spPr>
        <p:txBody>
          <a:bodyPr>
            <a:normAutofit/>
          </a:bodyPr>
          <a:lstStyle/>
          <a:p>
            <a:r>
              <a:rPr lang="tr-TR" b="1" dirty="0"/>
              <a:t>Endeks Oluşturma</a:t>
            </a:r>
            <a:r>
              <a:rPr lang="tr-TR" dirty="0"/>
              <a:t>;</a:t>
            </a:r>
          </a:p>
          <a:p>
            <a:pPr lvl="1"/>
            <a:r>
              <a:rPr lang="tr-TR" b="1" dirty="0"/>
              <a:t>Standartların Belirlenmesi </a:t>
            </a:r>
            <a:r>
              <a:rPr lang="tr-TR" dirty="0"/>
              <a:t>(</a:t>
            </a:r>
            <a:r>
              <a:rPr lang="tr-TR" dirty="0" err="1"/>
              <a:t>örn</a:t>
            </a:r>
            <a:r>
              <a:rPr lang="tr-TR" dirty="0"/>
              <a:t>. Üniversite kalitesinin ölçümü)</a:t>
            </a:r>
          </a:p>
          <a:p>
            <a:pPr lvl="2"/>
            <a:r>
              <a:rPr lang="tr-TR" dirty="0"/>
              <a:t>Öğrenci başına düşen öğretim üyesi sayısı</a:t>
            </a:r>
          </a:p>
          <a:p>
            <a:pPr lvl="2"/>
            <a:r>
              <a:rPr lang="tr-TR" dirty="0"/>
              <a:t>Öğrenci başına düşen kitap sayısı</a:t>
            </a:r>
          </a:p>
          <a:p>
            <a:pPr lvl="2"/>
            <a:r>
              <a:rPr lang="tr-TR" dirty="0"/>
              <a:t>Lisans/Lisansüstü öğrenci sayısı</a:t>
            </a:r>
          </a:p>
          <a:p>
            <a:pPr lvl="2"/>
            <a:r>
              <a:rPr lang="tr-TR" dirty="0"/>
              <a:t>Öğretim üyesi başına akademik yayın sayısı</a:t>
            </a:r>
          </a:p>
          <a:p>
            <a:pPr lvl="2"/>
            <a:r>
              <a:rPr lang="tr-TR" dirty="0"/>
              <a:t>Derslerin ortalama öğrenci sayısı</a:t>
            </a:r>
          </a:p>
          <a:p>
            <a:pPr lvl="2"/>
            <a:r>
              <a:rPr lang="tr-TR" dirty="0"/>
              <a:t>Mezunların iş bulma süreleri, vs.</a:t>
            </a:r>
          </a:p>
          <a:p>
            <a:pPr lvl="1"/>
            <a:r>
              <a:rPr lang="tr-TR" dirty="0"/>
              <a:t>Endeksler farklı standartlardan tek bir puan oluşturmayı amaçlar. </a:t>
            </a:r>
          </a:p>
          <a:p>
            <a:pPr lvl="2"/>
            <a:r>
              <a:rPr lang="tr-TR" dirty="0"/>
              <a:t>Puanın hesaplanmasında </a:t>
            </a:r>
            <a:r>
              <a:rPr lang="tr-TR" b="1" u="sng" dirty="0"/>
              <a:t>ağırlıklı/ağırlıksız toplamlar </a:t>
            </a:r>
            <a:r>
              <a:rPr lang="tr-TR" dirty="0"/>
              <a:t>belirlenebilir. </a:t>
            </a:r>
          </a:p>
          <a:p>
            <a:pPr lvl="2"/>
            <a:r>
              <a:rPr lang="tr-TR" dirty="0"/>
              <a:t>Puan hesaplamalarının hangi prensiplerle yapılacağı </a:t>
            </a:r>
            <a:r>
              <a:rPr lang="tr-TR" b="1" u="sng" dirty="0"/>
              <a:t>kuramsal bilgiye atıfla </a:t>
            </a:r>
            <a:r>
              <a:rPr lang="tr-TR" dirty="0"/>
              <a:t>gerçekleştirilir. </a:t>
            </a:r>
            <a:endParaRPr lang="en-GB" dirty="0"/>
          </a:p>
          <a:p>
            <a:pPr lvl="3"/>
            <a:endParaRPr lang="en-US" dirty="0"/>
          </a:p>
          <a:p>
            <a:pPr lvl="3"/>
            <a:endParaRPr lang="en-US" dirty="0"/>
          </a:p>
          <a:p>
            <a:pPr lvl="3"/>
            <a:endParaRPr lang="en-US" dirty="0"/>
          </a:p>
          <a:p>
            <a:pPr lvl="3"/>
            <a:endParaRPr lang="en-US" dirty="0"/>
          </a:p>
          <a:p>
            <a:pPr lvl="2"/>
            <a:endParaRPr lang="en-US" b="1" dirty="0"/>
          </a:p>
          <a:p>
            <a:pPr lvl="1"/>
            <a:endParaRPr lang="en-US" dirty="0"/>
          </a:p>
          <a:p>
            <a:pPr lvl="2"/>
            <a:endParaRPr lang="en-US" dirty="0"/>
          </a:p>
          <a:p>
            <a:pPr lvl="2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8057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54122-09D5-A048-8455-F6AAB0399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Endeksler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Ölçekler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FFB87E-BF93-204C-830C-6706D0073A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3793"/>
            <a:ext cx="10515600" cy="4863170"/>
          </a:xfrm>
        </p:spPr>
        <p:txBody>
          <a:bodyPr>
            <a:normAutofit/>
          </a:bodyPr>
          <a:lstStyle/>
          <a:p>
            <a:r>
              <a:rPr lang="tr-TR" b="1" dirty="0"/>
              <a:t>Ölçek Oluşturma</a:t>
            </a:r>
            <a:r>
              <a:rPr lang="tr-TR" dirty="0"/>
              <a:t>;</a:t>
            </a:r>
          </a:p>
          <a:p>
            <a:pPr lvl="1"/>
            <a:r>
              <a:rPr lang="tr-TR" b="1" dirty="0"/>
              <a:t>Endekslerin özel bir türü</a:t>
            </a:r>
          </a:p>
          <a:p>
            <a:pPr lvl="1"/>
            <a:r>
              <a:rPr lang="tr-TR" dirty="0"/>
              <a:t>Bir dizi ifadeye katılımcıların ne ölçüde katıldığını soruşturur.</a:t>
            </a:r>
          </a:p>
          <a:p>
            <a:pPr lvl="1"/>
            <a:r>
              <a:rPr lang="tr-TR" dirty="0"/>
              <a:t>En yaygın haliyle </a:t>
            </a:r>
            <a:r>
              <a:rPr lang="tr-TR" b="1" dirty="0" err="1"/>
              <a:t>Likert</a:t>
            </a:r>
            <a:r>
              <a:rPr lang="tr-TR" b="1" dirty="0"/>
              <a:t> ölçeği </a:t>
            </a:r>
            <a:r>
              <a:rPr lang="tr-TR" dirty="0"/>
              <a:t>kullanılır: </a:t>
            </a:r>
          </a:p>
          <a:p>
            <a:pPr marL="1371600" lvl="2" indent="-457200">
              <a:buFont typeface="+mj-lt"/>
              <a:buAutoNum type="arabicPeriod"/>
            </a:pPr>
            <a:r>
              <a:rPr lang="tr-TR" dirty="0"/>
              <a:t>Çok katılıyorum</a:t>
            </a:r>
          </a:p>
          <a:p>
            <a:pPr marL="1371600" lvl="2" indent="-457200">
              <a:buFont typeface="+mj-lt"/>
              <a:buAutoNum type="arabicPeriod"/>
            </a:pPr>
            <a:r>
              <a:rPr lang="tr-TR" dirty="0"/>
              <a:t>Katılıyorum</a:t>
            </a:r>
          </a:p>
          <a:p>
            <a:pPr marL="1371600" lvl="2" indent="-457200">
              <a:buFont typeface="+mj-lt"/>
              <a:buAutoNum type="arabicPeriod"/>
            </a:pPr>
            <a:r>
              <a:rPr lang="tr-TR" dirty="0"/>
              <a:t>Kararsızım / Ne katılıyorum ne katılmıyorum</a:t>
            </a:r>
          </a:p>
          <a:p>
            <a:pPr marL="1371600" lvl="2" indent="-457200">
              <a:buFont typeface="+mj-lt"/>
              <a:buAutoNum type="arabicPeriod"/>
            </a:pPr>
            <a:r>
              <a:rPr lang="tr-TR" dirty="0"/>
              <a:t>Katılmıyorum</a:t>
            </a:r>
          </a:p>
          <a:p>
            <a:pPr marL="1371600" lvl="2" indent="-457200">
              <a:buFont typeface="+mj-lt"/>
              <a:buAutoNum type="arabicPeriod"/>
            </a:pPr>
            <a:r>
              <a:rPr lang="tr-TR" dirty="0"/>
              <a:t>Hiç katılmıyorum</a:t>
            </a:r>
          </a:p>
          <a:p>
            <a:pPr lvl="1"/>
            <a:r>
              <a:rPr lang="tr-TR" dirty="0"/>
              <a:t>Ölçek sorularının toplam puanları ya da ortalamaları hesaplanarak analiz edilir. </a:t>
            </a:r>
          </a:p>
          <a:p>
            <a:pPr lvl="1"/>
            <a:r>
              <a:rPr lang="tr-TR" dirty="0"/>
              <a:t>Ölçekler </a:t>
            </a:r>
            <a:r>
              <a:rPr lang="tr-TR" u="sng" dirty="0"/>
              <a:t>en fazla 10 dereceli olarak </a:t>
            </a:r>
            <a:r>
              <a:rPr lang="tr-TR" dirty="0"/>
              <a:t>hazırlanır. </a:t>
            </a:r>
            <a:endParaRPr lang="en-US" dirty="0"/>
          </a:p>
          <a:p>
            <a:pPr lvl="3"/>
            <a:endParaRPr lang="en-US" dirty="0"/>
          </a:p>
          <a:p>
            <a:pPr lvl="3"/>
            <a:endParaRPr lang="en-US" dirty="0"/>
          </a:p>
          <a:p>
            <a:pPr lvl="3"/>
            <a:endParaRPr lang="en-US" dirty="0"/>
          </a:p>
          <a:p>
            <a:pPr lvl="2"/>
            <a:endParaRPr lang="en-US" b="1" dirty="0"/>
          </a:p>
          <a:p>
            <a:pPr lvl="1"/>
            <a:endParaRPr lang="en-US" dirty="0"/>
          </a:p>
          <a:p>
            <a:pPr lvl="2"/>
            <a:endParaRPr lang="en-US" dirty="0"/>
          </a:p>
          <a:p>
            <a:pPr lvl="2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67143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1853</Words>
  <Application>Microsoft Macintosh PowerPoint</Application>
  <PresentationFormat>Widescreen</PresentationFormat>
  <Paragraphs>258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Times New Roman</vt:lpstr>
      <vt:lpstr>Office Theme</vt:lpstr>
      <vt:lpstr>Nicel Ölçüm</vt:lpstr>
      <vt:lpstr>Nicel Ölçüm</vt:lpstr>
      <vt:lpstr>Güvenilirlik/Geçerlik</vt:lpstr>
      <vt:lpstr>Güvenilirlik/Geçerlik</vt:lpstr>
      <vt:lpstr>Değişkenler ve Ölçüm Düzeyleri</vt:lpstr>
      <vt:lpstr>Değişkenler ve Ölçüm Düzeyleri</vt:lpstr>
      <vt:lpstr>Endeksler ve Ölçekler</vt:lpstr>
      <vt:lpstr>Endeksler ve Ölçekler</vt:lpstr>
      <vt:lpstr>Endeksler ve Ölçekler</vt:lpstr>
      <vt:lpstr>Soru Tipleri</vt:lpstr>
      <vt:lpstr>Soru Tipleri</vt:lpstr>
      <vt:lpstr>Soru Tipleri</vt:lpstr>
      <vt:lpstr>Soru Tipleri</vt:lpstr>
      <vt:lpstr>Soru Tipleri</vt:lpstr>
      <vt:lpstr>Soru Tipleri</vt:lpstr>
      <vt:lpstr>Soru Tipleri</vt:lpstr>
      <vt:lpstr>Soru Tipleri</vt:lpstr>
      <vt:lpstr>Soru Tipleri</vt:lpstr>
      <vt:lpstr>Toplumsal Cinsiyet İlişkileri Tutum Ölçeği</vt:lpstr>
      <vt:lpstr>Religiosity Scale by Gorsuch and McPherson </vt:lpstr>
      <vt:lpstr>BİZ NE YAPACAĞIZ?</vt:lpstr>
      <vt:lpstr>UYARI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Nicel Ölçüm</dc:title>
  <dc:creator>Haktan.Ural</dc:creator>
  <cp:lastModifiedBy>Haktan.Ural</cp:lastModifiedBy>
  <cp:revision>10</cp:revision>
  <dcterms:created xsi:type="dcterms:W3CDTF">2019-04-14T18:51:58Z</dcterms:created>
  <dcterms:modified xsi:type="dcterms:W3CDTF">2019-04-14T20:49:04Z</dcterms:modified>
</cp:coreProperties>
</file>