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67" r:id="rId14"/>
    <p:sldId id="268" r:id="rId15"/>
    <p:sldId id="270" r:id="rId16"/>
    <p:sldId id="281" r:id="rId17"/>
    <p:sldId id="271" r:id="rId18"/>
    <p:sldId id="282" r:id="rId19"/>
    <p:sldId id="283" r:id="rId20"/>
    <p:sldId id="272" r:id="rId21"/>
    <p:sldId id="273" r:id="rId22"/>
    <p:sldId id="284" r:id="rId23"/>
    <p:sldId id="285" r:id="rId24"/>
    <p:sldId id="286" r:id="rId25"/>
    <p:sldId id="287" r:id="rId26"/>
    <p:sldId id="288" r:id="rId27"/>
    <p:sldId id="289" r:id="rId28"/>
    <p:sldId id="274" r:id="rId29"/>
    <p:sldId id="275" r:id="rId30"/>
    <p:sldId id="276" r:id="rId31"/>
    <p:sldId id="277" r:id="rId32"/>
    <p:sldId id="278" r:id="rId33"/>
    <p:sldId id="279" r:id="rId34"/>
    <p:sldId id="280" r:id="rId3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B3824BA7-6CF0-413E-A249-8E197D058555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9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Düz Bağlayıcı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Oval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Oval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56A483F-E88A-4E2E-8F2A-0FDE9D8C55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24BA7-6CF0-413E-A249-8E197D058555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483F-E88A-4E2E-8F2A-0FDE9D8C55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24BA7-6CF0-413E-A249-8E197D058555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483F-E88A-4E2E-8F2A-0FDE9D8C55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3824BA7-6CF0-413E-A249-8E197D058555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56A483F-E88A-4E2E-8F2A-0FDE9D8C55A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B3824BA7-6CF0-413E-A249-8E197D058555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Dikdörtgen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üz Bağlayıcı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Düz Bağlayıcı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Düz Bağlayıcı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Dikdörtgen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Oval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Oval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Oval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Oval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Oval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Düz Bağlayıcı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56A483F-E88A-4E2E-8F2A-0FDE9D8C55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24BA7-6CF0-413E-A249-8E197D058555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483F-E88A-4E2E-8F2A-0FDE9D8C55A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24BA7-6CF0-413E-A249-8E197D058555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483F-E88A-4E2E-8F2A-0FDE9D8C55A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2" name="11 Metin Yer Tutucusu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4" name="13 Metin Yer Tutucusu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6" name="5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3824BA7-6CF0-413E-A249-8E197D058555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56A483F-E88A-4E2E-8F2A-0FDE9D8C55A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824BA7-6CF0-413E-A249-8E197D058555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6A483F-E88A-4E2E-8F2A-0FDE9D8C55AC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İçerik Yer Tutucusu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21" name="20 Veri Yer Tutucusu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B3824BA7-6CF0-413E-A249-8E197D058555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22" name="21 Slayt Numarası Yer Tutucusu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56A483F-E88A-4E2E-8F2A-0FDE9D8C55A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22 Altbilgi Yer Tutucusu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Düz Bağlayıcı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Düz Bağlayıcı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Veri Yer Tutucusu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3824BA7-6CF0-413E-A249-8E197D058555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56A483F-E88A-4E2E-8F2A-0FDE9D8C55AC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Altbilgi Yer Tutucusu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Düz Bağlayıcı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3824BA7-6CF0-413E-A249-8E197D058555}" type="datetimeFigureOut">
              <a:rPr lang="tr-TR" smtClean="0"/>
              <a:pPr/>
              <a:t>22.10.2018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dörtgen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Düz Bağlayıcı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Oval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56A483F-E88A-4E2E-8F2A-0FDE9D8C55AC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BAĞIŞIKLIK SİSTEMİ HASTALIKLARI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Skleroderma</a:t>
            </a:r>
            <a:r>
              <a:rPr lang="tr-TR" dirty="0" smtClean="0"/>
              <a:t> (sistemik skleroz)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dirty="0" err="1" smtClean="0"/>
              <a:t>Skleroderma</a:t>
            </a:r>
            <a:r>
              <a:rPr lang="tr-TR" dirty="0" smtClean="0"/>
              <a:t>, deri ve vücudun diğer organlarını etkileyen sistemik </a:t>
            </a:r>
            <a:r>
              <a:rPr lang="tr-TR" dirty="0" err="1" smtClean="0"/>
              <a:t>otoimmün</a:t>
            </a:r>
            <a:r>
              <a:rPr lang="tr-TR" dirty="0" smtClean="0"/>
              <a:t> </a:t>
            </a:r>
            <a:r>
              <a:rPr lang="tr-TR" dirty="0" smtClean="0"/>
              <a:t>bir bağ dokusu  hastalığıdır</a:t>
            </a:r>
            <a:r>
              <a:rPr lang="tr-TR" dirty="0" smtClean="0"/>
              <a:t>. Diğer </a:t>
            </a:r>
            <a:r>
              <a:rPr lang="tr-TR" dirty="0" err="1" smtClean="0"/>
              <a:t>otoimmün</a:t>
            </a:r>
            <a:r>
              <a:rPr lang="tr-TR" dirty="0" smtClean="0"/>
              <a:t> hastalıklarda olduğu gibi, </a:t>
            </a:r>
            <a:r>
              <a:rPr lang="tr-TR" dirty="0" err="1" smtClean="0"/>
              <a:t>skleroderma</a:t>
            </a:r>
            <a:r>
              <a:rPr lang="tr-TR" dirty="0" smtClean="0"/>
              <a:t> da vücudun bağışıklık sisteminin anormal hareketi (sapkınlığı-kendi dokusuna karşı saldırması) sonucunda gelişen </a:t>
            </a:r>
            <a:r>
              <a:rPr lang="tr-TR" dirty="0" err="1" smtClean="0"/>
              <a:t>otoimmün</a:t>
            </a:r>
            <a:r>
              <a:rPr lang="tr-TR" dirty="0" smtClean="0"/>
              <a:t> </a:t>
            </a:r>
            <a:r>
              <a:rPr lang="tr-TR" dirty="0" err="1" smtClean="0"/>
              <a:t>romatizmal</a:t>
            </a:r>
            <a:r>
              <a:rPr lang="tr-TR" dirty="0" smtClean="0"/>
              <a:t> hastalıklardan biridir</a:t>
            </a:r>
            <a:r>
              <a:rPr lang="tr-TR" dirty="0" smtClean="0"/>
              <a:t>. </a:t>
            </a:r>
          </a:p>
          <a:p>
            <a:pPr algn="just"/>
            <a:r>
              <a:rPr lang="tr-TR" dirty="0" smtClean="0"/>
              <a:t>Sebebi belli değil, </a:t>
            </a:r>
            <a:r>
              <a:rPr lang="tr-TR" dirty="0" err="1" smtClean="0"/>
              <a:t>mikrovasküler</a:t>
            </a:r>
            <a:r>
              <a:rPr lang="tr-TR" dirty="0" smtClean="0"/>
              <a:t> dolaşım hasarına bağlı sistemik </a:t>
            </a:r>
            <a:r>
              <a:rPr lang="tr-TR" dirty="0" err="1" smtClean="0"/>
              <a:t>fibrozis</a:t>
            </a:r>
            <a:r>
              <a:rPr lang="tr-TR" dirty="0" smtClean="0"/>
              <a:t> ve immünolojik anormallikler eşlik eder. </a:t>
            </a:r>
            <a:r>
              <a:rPr lang="tr-TR" dirty="0" smtClean="0"/>
              <a:t> </a:t>
            </a:r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Skleroderma</a:t>
            </a:r>
            <a:r>
              <a:rPr lang="tr-TR" dirty="0" smtClean="0"/>
              <a:t> (sistemik skleroz)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Sklerodermada</a:t>
            </a:r>
            <a:r>
              <a:rPr lang="tr-TR" dirty="0" smtClean="0"/>
              <a:t> ana bulgu, cildin kalınlaşması ve gerginliğidir. Yalnızca ciltte değil, akciğerler, böbrekler, kalp, bağırsak sistemi gibi vücudun birçok bölgesinde, </a:t>
            </a:r>
            <a:r>
              <a:rPr lang="tr-TR" dirty="0" err="1" smtClean="0"/>
              <a:t>inflamasyon</a:t>
            </a:r>
            <a:r>
              <a:rPr lang="tr-TR" dirty="0" smtClean="0"/>
              <a:t> ve </a:t>
            </a:r>
            <a:r>
              <a:rPr lang="tr-TR" dirty="0" err="1" smtClean="0"/>
              <a:t>skarlaşmaya</a:t>
            </a:r>
            <a:r>
              <a:rPr lang="tr-TR" dirty="0" smtClean="0"/>
              <a:t> neden olur.</a:t>
            </a:r>
            <a:endParaRPr lang="tr-T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Skleroderma</a:t>
            </a:r>
            <a:r>
              <a:rPr lang="tr-TR" dirty="0" smtClean="0"/>
              <a:t> (sistemik skleroz)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Deri esnekliği azalmıştır</a:t>
            </a:r>
          </a:p>
          <a:p>
            <a:r>
              <a:rPr lang="tr-TR" dirty="0" smtClean="0"/>
              <a:t>Dil katılaşmış</a:t>
            </a:r>
          </a:p>
          <a:p>
            <a:r>
              <a:rPr lang="tr-TR" dirty="0" smtClean="0"/>
              <a:t>Ağız açma miktarı </a:t>
            </a:r>
            <a:r>
              <a:rPr lang="tr-TR" dirty="0" smtClean="0"/>
              <a:t>azalmıştır</a:t>
            </a:r>
          </a:p>
          <a:p>
            <a:r>
              <a:rPr lang="tr-TR" dirty="0" smtClean="0"/>
              <a:t>Alt çene kemiğinde </a:t>
            </a:r>
            <a:r>
              <a:rPr lang="tr-TR" dirty="0" err="1" smtClean="0"/>
              <a:t>rezorbsiyonlar</a:t>
            </a:r>
            <a:r>
              <a:rPr lang="tr-TR" dirty="0" smtClean="0"/>
              <a:t> görülür </a:t>
            </a:r>
          </a:p>
          <a:p>
            <a:r>
              <a:rPr lang="tr-TR" dirty="0" smtClean="0"/>
              <a:t>Çürük </a:t>
            </a:r>
            <a:r>
              <a:rPr lang="tr-TR" dirty="0" err="1" smtClean="0"/>
              <a:t>insidansında</a:t>
            </a:r>
            <a:r>
              <a:rPr lang="tr-TR" dirty="0" smtClean="0"/>
              <a:t> artış ve </a:t>
            </a:r>
            <a:r>
              <a:rPr lang="tr-TR" dirty="0" err="1" smtClean="0"/>
              <a:t>periodontal</a:t>
            </a:r>
            <a:r>
              <a:rPr lang="tr-TR" dirty="0" smtClean="0"/>
              <a:t> problemler görülür</a:t>
            </a:r>
            <a:endParaRPr lang="tr-T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Skleroderma</a:t>
            </a:r>
            <a:r>
              <a:rPr lang="tr-TR" dirty="0" smtClean="0"/>
              <a:t> (sistemik skleroz)</a:t>
            </a:r>
            <a:endParaRPr lang="tr-TR" dirty="0"/>
          </a:p>
        </p:txBody>
      </p:sp>
      <p:pic>
        <p:nvPicPr>
          <p:cNvPr id="4" name="3 İçerik Yer Tutucusu" descr="indir (3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522574"/>
            <a:ext cx="4427984" cy="2794969"/>
          </a:xfrm>
        </p:spPr>
      </p:pic>
      <p:pic>
        <p:nvPicPr>
          <p:cNvPr id="5" name="4 Resim" descr="indir (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740922" y="4337720"/>
            <a:ext cx="4403078" cy="252028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Sjögren</a:t>
            </a:r>
            <a:r>
              <a:rPr lang="tr-TR" dirty="0" smtClean="0"/>
              <a:t> Sendromu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Sjögren</a:t>
            </a:r>
            <a:r>
              <a:rPr lang="tr-TR" dirty="0" smtClean="0"/>
              <a:t> sendromu, </a:t>
            </a:r>
            <a:r>
              <a:rPr lang="tr-TR" dirty="0" err="1" smtClean="0"/>
              <a:t>ekzokrin</a:t>
            </a:r>
            <a:r>
              <a:rPr lang="tr-TR" dirty="0" smtClean="0"/>
              <a:t> (dış) bezlerin (</a:t>
            </a:r>
            <a:r>
              <a:rPr lang="tr-TR" dirty="0" err="1" smtClean="0"/>
              <a:t>tükrük</a:t>
            </a:r>
            <a:r>
              <a:rPr lang="tr-TR" dirty="0" smtClean="0"/>
              <a:t>, gözyaşı, </a:t>
            </a:r>
            <a:r>
              <a:rPr lang="tr-TR" dirty="0" err="1" smtClean="0"/>
              <a:t>vajinal</a:t>
            </a:r>
            <a:r>
              <a:rPr lang="tr-TR" dirty="0" smtClean="0"/>
              <a:t> salgılar, alt ve üst solunum yolu salgı bezleri gibi) öncelikle </a:t>
            </a:r>
            <a:r>
              <a:rPr lang="tr-TR" dirty="0" smtClean="0"/>
              <a:t>tutulduğu, </a:t>
            </a:r>
            <a:r>
              <a:rPr lang="tr-TR" dirty="0" err="1" smtClean="0"/>
              <a:t>otoimmün</a:t>
            </a:r>
            <a:r>
              <a:rPr lang="tr-TR" dirty="0" smtClean="0"/>
              <a:t>, kronik, </a:t>
            </a:r>
            <a:r>
              <a:rPr lang="tr-TR" dirty="0" err="1" smtClean="0"/>
              <a:t>inflamatuar</a:t>
            </a:r>
            <a:r>
              <a:rPr lang="tr-TR" dirty="0" smtClean="0"/>
              <a:t> </a:t>
            </a:r>
            <a:r>
              <a:rPr lang="tr-TR" dirty="0" smtClean="0"/>
              <a:t>bir hastalıktır. </a:t>
            </a:r>
            <a:endParaRPr lang="tr-T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Sjögren</a:t>
            </a:r>
            <a:r>
              <a:rPr lang="tr-TR" dirty="0" smtClean="0"/>
              <a:t> Sendromu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67544" y="1556792"/>
            <a:ext cx="8229600" cy="4525963"/>
          </a:xfrm>
        </p:spPr>
        <p:txBody>
          <a:bodyPr/>
          <a:lstStyle/>
          <a:p>
            <a:r>
              <a:rPr lang="tr-TR" dirty="0" err="1" smtClean="0"/>
              <a:t>Tükrük</a:t>
            </a:r>
            <a:r>
              <a:rPr lang="tr-TR" dirty="0" smtClean="0"/>
              <a:t> ve gözyaşı bezlerindeki fonksiyonel ve yapısal bozulmaya bağlı kalıcı ağız ve göz kuruluğu, hastalığın en önemli işaretidir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Şiddetine bağlı olarak burun,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trake, bronşlar, vajina ve 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deride de kuruma var</a:t>
            </a:r>
          </a:p>
          <a:p>
            <a:r>
              <a:rPr lang="tr-TR" dirty="0" smtClean="0"/>
              <a:t>Ağız kuruluğu hastalığın </a:t>
            </a:r>
          </a:p>
          <a:p>
            <a:pPr>
              <a:buNone/>
            </a:pPr>
            <a:r>
              <a:rPr lang="tr-TR" dirty="0" smtClean="0"/>
              <a:t>	</a:t>
            </a:r>
            <a:r>
              <a:rPr lang="tr-TR" dirty="0" smtClean="0"/>
              <a:t>tanısında ön bulgudur.  </a:t>
            </a:r>
            <a:endParaRPr lang="tr-TR" dirty="0"/>
          </a:p>
        </p:txBody>
      </p:sp>
      <p:pic>
        <p:nvPicPr>
          <p:cNvPr id="4" name="3 Resim" descr="indir (5).jpg"/>
          <p:cNvPicPr>
            <a:picLocks noChangeAspect="1"/>
          </p:cNvPicPr>
          <p:nvPr/>
        </p:nvPicPr>
        <p:blipFill>
          <a:blip r:embed="rId2" cstate="print"/>
          <a:srcRect r="4044" b="14897"/>
          <a:stretch>
            <a:fillRect/>
          </a:stretch>
        </p:blipFill>
        <p:spPr>
          <a:xfrm>
            <a:off x="4860032" y="3140968"/>
            <a:ext cx="4283968" cy="3384376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Tükrüğün</a:t>
            </a:r>
            <a:r>
              <a:rPr lang="tr-TR" dirty="0" smtClean="0"/>
              <a:t> yıkayıcı etkisinin olmaması dişte plak birikimi ve çürüklerde artışa neden olur.</a:t>
            </a:r>
          </a:p>
          <a:p>
            <a:r>
              <a:rPr lang="tr-TR" dirty="0" smtClean="0"/>
              <a:t>Ağız ve göz için suni nemlendiriciler enfeksiyonu önlemede yardımcı</a:t>
            </a:r>
          </a:p>
          <a:p>
            <a:r>
              <a:rPr lang="tr-TR" dirty="0" smtClean="0"/>
              <a:t>Ağız hijyeni motivasyonu çok iyi yapılmalı, detaylı şekilde olası problemler açıklanmalıdır. 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Sjögren</a:t>
            </a:r>
            <a:r>
              <a:rPr lang="tr-TR" dirty="0" smtClean="0"/>
              <a:t> Sendromu</a:t>
            </a:r>
            <a:endParaRPr lang="tr-T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Sjögren</a:t>
            </a:r>
            <a:r>
              <a:rPr lang="tr-TR" dirty="0" smtClean="0"/>
              <a:t> Sendromu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Her yaşta görülebilirse de 40 yaşından büyüklerde daha sıktır.</a:t>
            </a:r>
          </a:p>
          <a:p>
            <a:r>
              <a:rPr lang="tr-TR" dirty="0" smtClean="0"/>
              <a:t>Kadınlarda erkeklere göre 9-10 kat daha fazladır.</a:t>
            </a:r>
          </a:p>
          <a:p>
            <a:r>
              <a:rPr lang="tr-TR" dirty="0" err="1" smtClean="0"/>
              <a:t>Romatoid</a:t>
            </a:r>
            <a:r>
              <a:rPr lang="tr-TR" dirty="0" smtClean="0"/>
              <a:t> </a:t>
            </a:r>
            <a:r>
              <a:rPr lang="tr-TR" dirty="0" err="1" smtClean="0"/>
              <a:t>artrit</a:t>
            </a:r>
            <a:r>
              <a:rPr lang="tr-TR" dirty="0" smtClean="0"/>
              <a:t>, </a:t>
            </a:r>
            <a:r>
              <a:rPr lang="tr-TR" dirty="0" err="1" smtClean="0"/>
              <a:t>lupus</a:t>
            </a:r>
            <a:r>
              <a:rPr lang="tr-TR" dirty="0" smtClean="0"/>
              <a:t>, </a:t>
            </a:r>
            <a:r>
              <a:rPr lang="tr-TR" dirty="0" err="1" smtClean="0"/>
              <a:t>Haşimoto</a:t>
            </a:r>
            <a:r>
              <a:rPr lang="tr-TR" dirty="0" smtClean="0"/>
              <a:t> </a:t>
            </a:r>
            <a:r>
              <a:rPr lang="tr-TR" dirty="0" err="1" smtClean="0"/>
              <a:t>tiroiditi</a:t>
            </a:r>
            <a:r>
              <a:rPr lang="tr-TR" dirty="0" smtClean="0"/>
              <a:t>, </a:t>
            </a:r>
            <a:r>
              <a:rPr lang="tr-TR" dirty="0" err="1" smtClean="0"/>
              <a:t>primer</a:t>
            </a:r>
            <a:r>
              <a:rPr lang="tr-TR" dirty="0" smtClean="0"/>
              <a:t> </a:t>
            </a:r>
            <a:r>
              <a:rPr lang="tr-TR" dirty="0" err="1" smtClean="0"/>
              <a:t>biliyer</a:t>
            </a:r>
            <a:r>
              <a:rPr lang="tr-TR" dirty="0" smtClean="0"/>
              <a:t> siroz</a:t>
            </a:r>
            <a:endParaRPr lang="tr-TR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Allerjik</a:t>
            </a:r>
            <a:r>
              <a:rPr lang="tr-TR" dirty="0" smtClean="0"/>
              <a:t> reaksiyonlar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Anamnezde</a:t>
            </a:r>
            <a:r>
              <a:rPr lang="tr-TR" dirty="0" smtClean="0"/>
              <a:t> tüm hastalara bir madde veya besine karşı </a:t>
            </a:r>
            <a:r>
              <a:rPr lang="tr-TR" dirty="0" err="1" smtClean="0"/>
              <a:t>allerji</a:t>
            </a:r>
            <a:r>
              <a:rPr lang="tr-TR" dirty="0" smtClean="0"/>
              <a:t> varlığı sorulmalı</a:t>
            </a:r>
          </a:p>
          <a:p>
            <a:r>
              <a:rPr lang="tr-TR" dirty="0" smtClean="0"/>
              <a:t>Diş hekimliğinde kullanılan lokal </a:t>
            </a:r>
            <a:r>
              <a:rPr lang="tr-TR" dirty="0" err="1" smtClean="0"/>
              <a:t>anestezikler</a:t>
            </a:r>
            <a:r>
              <a:rPr lang="tr-TR" dirty="0" smtClean="0"/>
              <a:t> ve bir çok kimyasal madde risklidir. </a:t>
            </a:r>
          </a:p>
          <a:p>
            <a:r>
              <a:rPr lang="tr-TR" dirty="0" smtClean="0"/>
              <a:t>Lokal olarak ağızda temas eden çeşitli maddelere karşı olabileceği gibi sistemik olarak kullanılan ilaçlara veya maruz kalınan başka kimyasallara karşı da görülebilir.</a:t>
            </a:r>
          </a:p>
          <a:p>
            <a:r>
              <a:rPr lang="tr-TR" dirty="0" smtClean="0"/>
              <a:t>Ağızda görülen şüpheli </a:t>
            </a:r>
            <a:r>
              <a:rPr lang="tr-TR" dirty="0" err="1" smtClean="0"/>
              <a:t>allerji</a:t>
            </a:r>
            <a:r>
              <a:rPr lang="tr-TR" dirty="0" smtClean="0"/>
              <a:t> bulgularında sistemik etkenler de göz önünde bulundurulmalı </a:t>
            </a:r>
            <a:endParaRPr lang="tr-TR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Klinikte kullanılan lateks eldiven, protez kaide materyalleri veya </a:t>
            </a:r>
            <a:r>
              <a:rPr lang="tr-TR" dirty="0" err="1" smtClean="0"/>
              <a:t>ortodontik</a:t>
            </a:r>
            <a:r>
              <a:rPr lang="tr-TR" dirty="0" smtClean="0"/>
              <a:t> tellere kadar </a:t>
            </a:r>
            <a:r>
              <a:rPr lang="tr-TR" dirty="0" err="1" smtClean="0"/>
              <a:t>pekçok</a:t>
            </a:r>
            <a:r>
              <a:rPr lang="tr-TR" dirty="0" smtClean="0"/>
              <a:t> materyale karşı gelişebilir. </a:t>
            </a:r>
          </a:p>
          <a:p>
            <a:r>
              <a:rPr lang="tr-TR" dirty="0" smtClean="0"/>
              <a:t>Deri döküntüleri (ürtiker), ağız içinde lezyonlar (</a:t>
            </a:r>
            <a:r>
              <a:rPr lang="tr-TR" dirty="0" err="1" smtClean="0"/>
              <a:t>likenoid</a:t>
            </a:r>
            <a:r>
              <a:rPr lang="tr-TR" dirty="0" smtClean="0"/>
              <a:t> reaksiyonlar), yumuşak dokularda oluşan </a:t>
            </a:r>
            <a:r>
              <a:rPr lang="tr-TR" dirty="0" err="1" smtClean="0"/>
              <a:t>ödematöz</a:t>
            </a:r>
            <a:r>
              <a:rPr lang="tr-TR" dirty="0" smtClean="0"/>
              <a:t> şişlik (</a:t>
            </a:r>
            <a:r>
              <a:rPr lang="tr-TR" dirty="0" err="1" smtClean="0"/>
              <a:t>anjiyoödem</a:t>
            </a:r>
            <a:r>
              <a:rPr lang="tr-TR" dirty="0" smtClean="0"/>
              <a:t>) veya hayati tehlikeye yol açan </a:t>
            </a:r>
            <a:r>
              <a:rPr lang="tr-TR" dirty="0" err="1" smtClean="0"/>
              <a:t>anaflaktik</a:t>
            </a:r>
            <a:r>
              <a:rPr lang="tr-TR" dirty="0" smtClean="0"/>
              <a:t> şoka kadar çok çeşitli </a:t>
            </a:r>
            <a:r>
              <a:rPr lang="tr-TR" dirty="0" err="1" smtClean="0"/>
              <a:t>hipersensitivite</a:t>
            </a:r>
            <a:r>
              <a:rPr lang="tr-TR" dirty="0" smtClean="0"/>
              <a:t> tablolarına yol açabilir. 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Allerjik</a:t>
            </a:r>
            <a:r>
              <a:rPr lang="tr-TR" dirty="0" smtClean="0"/>
              <a:t> reaksiyonlar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tr-TR" b="1" dirty="0" smtClean="0"/>
              <a:t>Bağışıklık</a:t>
            </a:r>
            <a:r>
              <a:rPr lang="tr-TR" dirty="0" smtClean="0"/>
              <a:t>; İnsan ya da hayvan bedenine giren mikroorganizmalara (virüs, bakteri) ve yabancı maddelere karşı doğal ya da sonradan kazanılan koruma yeteneğidir. </a:t>
            </a:r>
            <a:endParaRPr lang="tr-TR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Endokrin Sistem Hastalıkları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Endokrin sistem iç salgı bezlerinin oluşturduğu bir sistemdir.</a:t>
            </a:r>
          </a:p>
          <a:p>
            <a:r>
              <a:rPr lang="tr-TR" dirty="0" smtClean="0"/>
              <a:t>İç Salgı bezleri hormon sentez ve salgısı yapan organlardır. Hormonlar vücudumuzdaki değişik aktiviteleri kontrol eder.  Hormonların farklı tipleri, üreme, metabolizma, büyüme ve gelişmeyi kontrol eder.</a:t>
            </a:r>
            <a:endParaRPr lang="tr-TR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Endokrin Sistem Hastalıkları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107504" y="1628800"/>
            <a:ext cx="3682752" cy="4565104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Endokrin sistemi oluşturan salgı bezleri, </a:t>
            </a:r>
            <a:r>
              <a:rPr lang="tr-TR" dirty="0" err="1" smtClean="0"/>
              <a:t>hipotalamus</a:t>
            </a:r>
            <a:r>
              <a:rPr lang="tr-TR" dirty="0" smtClean="0"/>
              <a:t>,hipofiz,</a:t>
            </a:r>
            <a:r>
              <a:rPr lang="tr-TR" dirty="0" err="1" smtClean="0"/>
              <a:t>tiroid</a:t>
            </a:r>
            <a:r>
              <a:rPr lang="tr-TR" dirty="0" smtClean="0"/>
              <a:t>, </a:t>
            </a:r>
            <a:r>
              <a:rPr lang="tr-TR" dirty="0" err="1" smtClean="0"/>
              <a:t>paratiroid</a:t>
            </a:r>
            <a:r>
              <a:rPr lang="tr-TR" dirty="0" smtClean="0"/>
              <a:t>, pankreas, yumurtalıklar (kadında </a:t>
            </a:r>
            <a:r>
              <a:rPr lang="tr-TR" dirty="0" err="1" smtClean="0"/>
              <a:t>overler</a:t>
            </a:r>
            <a:r>
              <a:rPr lang="tr-TR" dirty="0" smtClean="0"/>
              <a:t>, erkekte testisler), böbreküstü bezi (yağ dokusu, </a:t>
            </a:r>
            <a:r>
              <a:rPr lang="tr-TR" dirty="0" err="1" smtClean="0"/>
              <a:t>endotel</a:t>
            </a:r>
            <a:r>
              <a:rPr lang="tr-TR" dirty="0" smtClean="0"/>
              <a:t> (damar iç duvarını döşeyen hücreler)</a:t>
            </a:r>
            <a:r>
              <a:rPr lang="tr-TR" dirty="0" err="1" smtClean="0"/>
              <a:t>dir</a:t>
            </a:r>
            <a:r>
              <a:rPr lang="tr-TR" dirty="0" smtClean="0"/>
              <a:t>.</a:t>
            </a:r>
            <a:endParaRPr lang="tr-TR" dirty="0"/>
          </a:p>
        </p:txBody>
      </p:sp>
      <p:pic>
        <p:nvPicPr>
          <p:cNvPr id="4" name="3 Resim" descr="endocrin-system-gr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89048" y="1628800"/>
            <a:ext cx="5354952" cy="52292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Hipofiz bezi: </a:t>
            </a:r>
          </a:p>
          <a:p>
            <a:r>
              <a:rPr lang="tr-TR" dirty="0" smtClean="0"/>
              <a:t>K</a:t>
            </a:r>
            <a:r>
              <a:rPr lang="tr-TR" dirty="0" smtClean="0"/>
              <a:t>afatasında </a:t>
            </a:r>
            <a:r>
              <a:rPr lang="tr-TR" dirty="0" err="1" smtClean="0"/>
              <a:t>sella</a:t>
            </a:r>
            <a:r>
              <a:rPr lang="tr-TR" dirty="0" smtClean="0"/>
              <a:t> </a:t>
            </a:r>
            <a:r>
              <a:rPr lang="tr-TR" dirty="0" err="1" smtClean="0"/>
              <a:t>tursika</a:t>
            </a:r>
            <a:r>
              <a:rPr lang="tr-TR" dirty="0" smtClean="0"/>
              <a:t> denilen kafa tabanındaki eğer şeklindeki çöküntü üstünde bulunur. Ön ve arka lobu vardır. </a:t>
            </a:r>
          </a:p>
          <a:p>
            <a:r>
              <a:rPr lang="tr-TR" dirty="0" err="1" smtClean="0"/>
              <a:t>Hormanları</a:t>
            </a:r>
            <a:r>
              <a:rPr lang="tr-TR" dirty="0" smtClean="0"/>
              <a:t> </a:t>
            </a:r>
            <a:r>
              <a:rPr lang="tr-TR" dirty="0" err="1" smtClean="0"/>
              <a:t>gonadlar</a:t>
            </a:r>
            <a:r>
              <a:rPr lang="tr-TR" dirty="0" smtClean="0"/>
              <a:t>, meme, böbrekler ve böbreküstü bezleri, büyüme merkezleri, cilt ve </a:t>
            </a:r>
            <a:r>
              <a:rPr lang="tr-TR" dirty="0" err="1" smtClean="0"/>
              <a:t>tiroid</a:t>
            </a:r>
            <a:r>
              <a:rPr lang="tr-TR" dirty="0" smtClean="0"/>
              <a:t> bezinin salgıları üzerine etkilidir.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/>
              <a:t>Tiroid</a:t>
            </a:r>
            <a:r>
              <a:rPr lang="tr-TR" dirty="0" smtClean="0"/>
              <a:t> bezi:</a:t>
            </a:r>
          </a:p>
          <a:p>
            <a:r>
              <a:rPr lang="tr-TR" dirty="0" smtClean="0"/>
              <a:t>Boyun ön kısmında birbirine bağlı iki bezden oluşur. Vücut metabolizmasını düzenler. Guatr bezin şişmesidir. </a:t>
            </a:r>
            <a:endParaRPr lang="tr-TR" dirty="0" smtClean="0"/>
          </a:p>
          <a:p>
            <a:r>
              <a:rPr lang="tr-TR" dirty="0" smtClean="0"/>
              <a:t>Aşırı </a:t>
            </a:r>
            <a:r>
              <a:rPr lang="tr-TR" dirty="0" smtClean="0"/>
              <a:t>salgı yapması </a:t>
            </a:r>
            <a:r>
              <a:rPr lang="tr-TR" dirty="0" err="1" smtClean="0"/>
              <a:t>hipertiroidi</a:t>
            </a:r>
            <a:r>
              <a:rPr lang="tr-TR" dirty="0" smtClean="0"/>
              <a:t> ve </a:t>
            </a:r>
            <a:r>
              <a:rPr lang="tr-TR" dirty="0" err="1" smtClean="0"/>
              <a:t>tirotoksikoz</a:t>
            </a:r>
            <a:r>
              <a:rPr lang="tr-TR" dirty="0" smtClean="0"/>
              <a:t>, diş sürmesini hızlandırır. </a:t>
            </a:r>
          </a:p>
          <a:p>
            <a:r>
              <a:rPr lang="tr-TR" dirty="0" err="1" smtClean="0"/>
              <a:t>Dental</a:t>
            </a:r>
            <a:r>
              <a:rPr lang="tr-TR" dirty="0" smtClean="0"/>
              <a:t> tedavilerden önce konsültasyon gerekir. Adrenalinli lokal </a:t>
            </a:r>
            <a:r>
              <a:rPr lang="tr-TR" dirty="0" err="1" smtClean="0"/>
              <a:t>anestezik</a:t>
            </a:r>
            <a:r>
              <a:rPr lang="tr-TR" dirty="0" smtClean="0"/>
              <a:t> kullanılmamalıdır. Stres ve ağrı </a:t>
            </a:r>
            <a:r>
              <a:rPr lang="tr-TR" dirty="0" err="1" smtClean="0"/>
              <a:t>tiroid</a:t>
            </a:r>
            <a:r>
              <a:rPr lang="tr-TR" dirty="0" smtClean="0"/>
              <a:t> krizine yol açabilir.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Yetersiz salgılanması çocukluk döneminde kretenizm yetişkinlerde </a:t>
            </a:r>
            <a:r>
              <a:rPr lang="tr-TR" dirty="0" err="1" smtClean="0"/>
              <a:t>miksödem</a:t>
            </a:r>
            <a:endParaRPr lang="tr-TR" dirty="0" smtClean="0"/>
          </a:p>
          <a:p>
            <a:r>
              <a:rPr lang="tr-TR" dirty="0" smtClean="0"/>
              <a:t>Dilin büyümesi, ağızda fırsatçı enfeksiyonlar, diş sürmesinde gecikme görülebilir. </a:t>
            </a:r>
          </a:p>
          <a:p>
            <a:r>
              <a:rPr lang="tr-TR" dirty="0" smtClean="0"/>
              <a:t>Hormon </a:t>
            </a:r>
            <a:r>
              <a:rPr lang="tr-TR" dirty="0" err="1" smtClean="0"/>
              <a:t>replasmanı</a:t>
            </a:r>
            <a:r>
              <a:rPr lang="tr-TR" dirty="0" smtClean="0"/>
              <a:t> yapılmamış ve hekim kontrolünde olmayan hastalara </a:t>
            </a:r>
            <a:r>
              <a:rPr lang="tr-TR" dirty="0" err="1" smtClean="0"/>
              <a:t>dental</a:t>
            </a:r>
            <a:r>
              <a:rPr lang="tr-TR" dirty="0" smtClean="0"/>
              <a:t> tedaviler uygulanmamalıdır. </a:t>
            </a:r>
            <a:endParaRPr lang="tr-TR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 err="1" smtClean="0"/>
              <a:t>Paratiroid</a:t>
            </a:r>
            <a:r>
              <a:rPr lang="tr-TR" dirty="0" smtClean="0"/>
              <a:t> bez:</a:t>
            </a:r>
          </a:p>
          <a:p>
            <a:r>
              <a:rPr lang="tr-TR" dirty="0" err="1" smtClean="0"/>
              <a:t>Tiroid</a:t>
            </a:r>
            <a:r>
              <a:rPr lang="tr-TR" dirty="0" smtClean="0"/>
              <a:t> bezinin arka kısmında yer alır. Plazmada kalsiyum konsantrasyonunu düzenler. </a:t>
            </a:r>
            <a:r>
              <a:rPr lang="tr-TR" dirty="0" err="1" smtClean="0"/>
              <a:t>Hiperparatiroidizm</a:t>
            </a:r>
            <a:r>
              <a:rPr lang="tr-TR" dirty="0" smtClean="0"/>
              <a:t> aşırı salgılanmasıdır. </a:t>
            </a:r>
            <a:r>
              <a:rPr lang="tr-TR" dirty="0" err="1" smtClean="0"/>
              <a:t>Primer</a:t>
            </a:r>
            <a:r>
              <a:rPr lang="tr-TR" dirty="0" smtClean="0"/>
              <a:t> veya </a:t>
            </a:r>
            <a:r>
              <a:rPr lang="tr-TR" dirty="0" err="1" smtClean="0"/>
              <a:t>sekonder</a:t>
            </a:r>
            <a:r>
              <a:rPr lang="tr-TR" dirty="0" smtClean="0"/>
              <a:t> olabilir. Bu hastalarda </a:t>
            </a:r>
            <a:r>
              <a:rPr lang="tr-TR" dirty="0" err="1" smtClean="0"/>
              <a:t>dental</a:t>
            </a:r>
            <a:r>
              <a:rPr lang="tr-TR" dirty="0" smtClean="0"/>
              <a:t> </a:t>
            </a:r>
            <a:r>
              <a:rPr lang="tr-TR" dirty="0" err="1" smtClean="0"/>
              <a:t>radyograflarda</a:t>
            </a:r>
            <a:r>
              <a:rPr lang="tr-TR" dirty="0" smtClean="0"/>
              <a:t> </a:t>
            </a:r>
            <a:r>
              <a:rPr lang="tr-TR" dirty="0" err="1" smtClean="0"/>
              <a:t>lamina</a:t>
            </a:r>
            <a:r>
              <a:rPr lang="tr-TR" dirty="0" smtClean="0"/>
              <a:t> dura kaybı izlenir. Çenelerde </a:t>
            </a:r>
            <a:r>
              <a:rPr lang="tr-TR" dirty="0" err="1" smtClean="0"/>
              <a:t>brown</a:t>
            </a:r>
            <a:r>
              <a:rPr lang="tr-TR" dirty="0" smtClean="0"/>
              <a:t> tümörü gelişebilir. </a:t>
            </a:r>
            <a:endParaRPr lang="tr-TR" dirty="0" smtClean="0"/>
          </a:p>
          <a:p>
            <a:r>
              <a:rPr lang="tr-TR" dirty="0" smtClean="0"/>
              <a:t>Bezin alınmasına bağlı </a:t>
            </a:r>
            <a:r>
              <a:rPr lang="tr-TR" dirty="0" err="1" smtClean="0"/>
              <a:t>hipoparatirodizm</a:t>
            </a:r>
            <a:r>
              <a:rPr lang="tr-TR" dirty="0" smtClean="0"/>
              <a:t> gelişir. Diş sürme gecikmeleri görülebilir.   </a:t>
            </a:r>
            <a:endParaRPr lang="tr-TR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Adrenal bezler:</a:t>
            </a:r>
          </a:p>
          <a:p>
            <a:r>
              <a:rPr lang="tr-TR" dirty="0" smtClean="0"/>
              <a:t>Böbrek üstünde yerleşir. </a:t>
            </a:r>
            <a:r>
              <a:rPr lang="tr-TR" dirty="0" err="1" smtClean="0"/>
              <a:t>Steroid</a:t>
            </a:r>
            <a:r>
              <a:rPr lang="tr-TR" dirty="0" smtClean="0"/>
              <a:t> hormonlar, </a:t>
            </a:r>
            <a:r>
              <a:rPr lang="tr-TR" dirty="0" err="1" smtClean="0"/>
              <a:t>katekolaminler</a:t>
            </a:r>
            <a:r>
              <a:rPr lang="tr-TR" dirty="0" smtClean="0"/>
              <a:t> ve bazı cinsiyet hormonlarını salgılar.</a:t>
            </a:r>
          </a:p>
          <a:p>
            <a:r>
              <a:rPr lang="tr-TR" dirty="0" smtClean="0"/>
              <a:t>Aşırı çalışırsa su </a:t>
            </a:r>
            <a:r>
              <a:rPr lang="tr-TR" dirty="0" err="1" smtClean="0"/>
              <a:t>tutulşumu</a:t>
            </a:r>
            <a:r>
              <a:rPr lang="tr-TR" dirty="0" smtClean="0"/>
              <a:t> sonucu ay yüzü, ensede şişkinlik, </a:t>
            </a:r>
            <a:r>
              <a:rPr lang="tr-TR" dirty="0" err="1" smtClean="0"/>
              <a:t>trunkal</a:t>
            </a:r>
            <a:r>
              <a:rPr lang="tr-TR" dirty="0" smtClean="0"/>
              <a:t> </a:t>
            </a:r>
            <a:r>
              <a:rPr lang="tr-TR" dirty="0" err="1" smtClean="0"/>
              <a:t>obezite</a:t>
            </a:r>
            <a:r>
              <a:rPr lang="tr-TR" dirty="0" smtClean="0"/>
              <a:t> denen karın bölgesinde şişkinlik görülür. </a:t>
            </a:r>
          </a:p>
          <a:p>
            <a:r>
              <a:rPr lang="tr-TR" dirty="0" err="1" smtClean="0"/>
              <a:t>Dental</a:t>
            </a:r>
            <a:r>
              <a:rPr lang="tr-TR" dirty="0" smtClean="0"/>
              <a:t> tedavilerden önce kan </a:t>
            </a:r>
            <a:r>
              <a:rPr lang="tr-TR" dirty="0" err="1" smtClean="0"/>
              <a:t>steroid</a:t>
            </a:r>
            <a:r>
              <a:rPr lang="tr-TR" dirty="0" smtClean="0"/>
              <a:t> seviyesi kontrol altına alınmalı ve konsültasyona gidilmelidir. </a:t>
            </a:r>
            <a:endParaRPr lang="tr-TR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Az salgı yaparsa </a:t>
            </a:r>
            <a:r>
              <a:rPr lang="tr-TR" dirty="0" err="1" smtClean="0"/>
              <a:t>addison</a:t>
            </a:r>
            <a:r>
              <a:rPr lang="tr-TR" dirty="0" smtClean="0"/>
              <a:t> hastalığı ortaya çıkar. </a:t>
            </a:r>
          </a:p>
          <a:p>
            <a:r>
              <a:rPr lang="tr-TR" dirty="0" smtClean="0"/>
              <a:t>Dudak ve yanak mukozasında </a:t>
            </a:r>
            <a:r>
              <a:rPr lang="tr-TR" dirty="0" err="1" smtClean="0"/>
              <a:t>melanin</a:t>
            </a:r>
            <a:r>
              <a:rPr lang="tr-TR" dirty="0" smtClean="0"/>
              <a:t> birikimine bağlı kahverengi lekeler vardır. Enfeksiyona yatkınlık artmıştır. </a:t>
            </a:r>
          </a:p>
          <a:p>
            <a:r>
              <a:rPr lang="tr-TR" dirty="0" smtClean="0"/>
              <a:t>Akut adrenal yetmezlik gelişmemesi için tedavi öncesi konsültasyon şarttır ve hasta stresten uzak tutulmalıdır. </a:t>
            </a:r>
            <a:endParaRPr lang="tr-TR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Endokrin Sistem Hastalıkları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Diabet</a:t>
            </a:r>
            <a:endParaRPr lang="tr-TR" dirty="0" smtClean="0"/>
          </a:p>
          <a:p>
            <a:r>
              <a:rPr lang="tr-TR" dirty="0" smtClean="0"/>
              <a:t>Akromegali</a:t>
            </a:r>
          </a:p>
          <a:p>
            <a:r>
              <a:rPr lang="tr-TR" dirty="0" err="1" smtClean="0"/>
              <a:t>Gigantizm</a:t>
            </a:r>
            <a:endParaRPr lang="tr-TR" dirty="0" smtClean="0"/>
          </a:p>
          <a:p>
            <a:r>
              <a:rPr lang="tr-TR" dirty="0" err="1" smtClean="0"/>
              <a:t>Dwarfizm</a:t>
            </a:r>
            <a:endParaRPr lang="tr-TR" dirty="0" smtClean="0"/>
          </a:p>
          <a:p>
            <a:r>
              <a:rPr lang="tr-TR" dirty="0" err="1" smtClean="0"/>
              <a:t>Hipertiroidi</a:t>
            </a:r>
            <a:endParaRPr lang="tr-TR" dirty="0" smtClean="0"/>
          </a:p>
          <a:p>
            <a:r>
              <a:rPr lang="tr-TR" dirty="0" err="1" smtClean="0"/>
              <a:t>Hipotiroidi</a:t>
            </a:r>
            <a:endParaRPr lang="tr-TR" dirty="0" smtClean="0"/>
          </a:p>
          <a:p>
            <a:r>
              <a:rPr lang="tr-TR" dirty="0" err="1" smtClean="0"/>
              <a:t>Hiperparatiroidi</a:t>
            </a:r>
            <a:endParaRPr lang="tr-TR" dirty="0" smtClean="0"/>
          </a:p>
          <a:p>
            <a:r>
              <a:rPr lang="tr-TR" dirty="0" err="1" smtClean="0"/>
              <a:t>Hipoparatiroidi</a:t>
            </a: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Akromegali-</a:t>
            </a:r>
            <a:r>
              <a:rPr lang="tr-TR" dirty="0" err="1" smtClean="0"/>
              <a:t>Gigantizm</a:t>
            </a:r>
            <a:endParaRPr lang="tr-TR" dirty="0"/>
          </a:p>
        </p:txBody>
      </p:sp>
      <p:pic>
        <p:nvPicPr>
          <p:cNvPr id="5" name="4 İçerik Yer Tutucusu" descr="indir (6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688970" y="1628120"/>
            <a:ext cx="3522990" cy="4537184"/>
          </a:xfrm>
        </p:spPr>
      </p:pic>
      <p:pic>
        <p:nvPicPr>
          <p:cNvPr id="6" name="5 İçerik Yer Tutucusu" descr="1346423001_gipofizarnyy-gigantizm.png"/>
          <p:cNvPicPr>
            <a:picLocks noGrp="1" noChangeAspect="1"/>
          </p:cNvPicPr>
          <p:nvPr>
            <p:ph sz="quarter" idx="2"/>
          </p:nvPr>
        </p:nvPicPr>
        <p:blipFill>
          <a:blip r:embed="rId3" cstate="print"/>
          <a:stretch>
            <a:fillRect/>
          </a:stretch>
        </p:blipFill>
        <p:spPr>
          <a:xfrm>
            <a:off x="4356263" y="1628800"/>
            <a:ext cx="4536218" cy="455436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smtClean="0"/>
              <a:t>Gözyaşı Bezi:</a:t>
            </a:r>
            <a:r>
              <a:rPr lang="tr-TR" dirty="0" smtClean="0"/>
              <a:t> Gözyaşı salgılayarak toz, kir ve yabancı maddeler karşı gözü yıkar.</a:t>
            </a:r>
          </a:p>
          <a:p>
            <a:r>
              <a:rPr lang="tr-TR" b="1" dirty="0" smtClean="0"/>
              <a:t>Tükürük Bezleri: </a:t>
            </a:r>
            <a:r>
              <a:rPr lang="tr-TR" dirty="0" smtClean="0"/>
              <a:t>Tükürük üreterek mikroplara karşı direnir ve onları uzaklaştırır.</a:t>
            </a:r>
          </a:p>
          <a:p>
            <a:r>
              <a:rPr lang="tr-TR" b="1" dirty="0" smtClean="0"/>
              <a:t>Burun – Boğaz: </a:t>
            </a:r>
            <a:r>
              <a:rPr lang="tr-TR" dirty="0" smtClean="0"/>
              <a:t>Yapışkan mukus sıvısı üreterek yabancı maddeleri tutar.</a:t>
            </a:r>
          </a:p>
          <a:p>
            <a:r>
              <a:rPr lang="tr-TR" b="1" dirty="0" smtClean="0"/>
              <a:t>Mide:</a:t>
            </a:r>
            <a:r>
              <a:rPr lang="tr-TR" dirty="0" smtClean="0"/>
              <a:t> Asit üreterek besinlerle giren birçok mikrobu bağırsaklara ulaşmadan yok eder.</a:t>
            </a:r>
          </a:p>
          <a:p>
            <a:r>
              <a:rPr lang="tr-TR" b="1" dirty="0" smtClean="0"/>
              <a:t>Deri:</a:t>
            </a:r>
            <a:r>
              <a:rPr lang="tr-TR" dirty="0" smtClean="0"/>
              <a:t> Birçok hastalık mikrobunun vücuda girişini engeller.</a:t>
            </a:r>
          </a:p>
          <a:p>
            <a:r>
              <a:rPr lang="tr-TR" b="1" dirty="0" smtClean="0"/>
              <a:t>Lenf Düğümleri: </a:t>
            </a:r>
            <a:r>
              <a:rPr lang="tr-TR" dirty="0" smtClean="0"/>
              <a:t>Yabancı maddeleri süzer ve içindeki akyuvarlar sayesinde onları yok eder.</a:t>
            </a:r>
          </a:p>
          <a:p>
            <a:pPr>
              <a:buNone/>
            </a:pP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Hipertiroidi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363272" cy="4781128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 smtClean="0"/>
              <a:t>Hipertiroidi</a:t>
            </a:r>
            <a:r>
              <a:rPr lang="tr-TR" dirty="0" smtClean="0"/>
              <a:t>, </a:t>
            </a:r>
            <a:r>
              <a:rPr lang="tr-TR" dirty="0" err="1" smtClean="0"/>
              <a:t>tiroid</a:t>
            </a:r>
            <a:r>
              <a:rPr lang="tr-TR" dirty="0" smtClean="0"/>
              <a:t> bezinden aşırı derecede </a:t>
            </a:r>
            <a:r>
              <a:rPr lang="tr-TR" dirty="0" err="1" smtClean="0"/>
              <a:t>tiroid</a:t>
            </a:r>
            <a:r>
              <a:rPr lang="tr-TR" dirty="0" smtClean="0"/>
              <a:t> hormonu (T4 ve T3) salgılanmasıyla meydana gelen bir hastalıktır.</a:t>
            </a:r>
          </a:p>
          <a:p>
            <a:r>
              <a:rPr lang="tr-TR" dirty="0" smtClean="0"/>
              <a:t>Guatr (</a:t>
            </a:r>
            <a:r>
              <a:rPr lang="tr-TR" dirty="0" err="1" smtClean="0"/>
              <a:t>tiroid</a:t>
            </a:r>
            <a:r>
              <a:rPr lang="tr-TR" dirty="0" smtClean="0"/>
              <a:t> bezinde büyüme)</a:t>
            </a:r>
          </a:p>
          <a:p>
            <a:r>
              <a:rPr lang="tr-TR" dirty="0" smtClean="0"/>
              <a:t>Kilo kaybı</a:t>
            </a:r>
          </a:p>
          <a:p>
            <a:r>
              <a:rPr lang="tr-TR" dirty="0" smtClean="0"/>
              <a:t>Saçlarda cansızlaşma ve dökülme</a:t>
            </a:r>
          </a:p>
          <a:p>
            <a:r>
              <a:rPr lang="tr-TR" dirty="0" smtClean="0"/>
              <a:t>Ellerde titreme</a:t>
            </a:r>
          </a:p>
          <a:p>
            <a:r>
              <a:rPr lang="tr-TR" dirty="0" smtClean="0"/>
              <a:t>Uyku bozukluğu</a:t>
            </a:r>
          </a:p>
          <a:p>
            <a:r>
              <a:rPr lang="tr-TR" dirty="0" smtClean="0"/>
              <a:t>Bağırsak problemleri</a:t>
            </a:r>
          </a:p>
          <a:p>
            <a:r>
              <a:rPr lang="tr-TR" dirty="0" smtClean="0"/>
              <a:t>Sinirlilik</a:t>
            </a:r>
          </a:p>
          <a:p>
            <a:r>
              <a:rPr lang="tr-TR" dirty="0" smtClean="0"/>
              <a:t>Çarpıntı</a:t>
            </a:r>
          </a:p>
          <a:p>
            <a:r>
              <a:rPr lang="tr-TR" dirty="0" smtClean="0"/>
              <a:t>Adet düzensizliği</a:t>
            </a:r>
          </a:p>
          <a:p>
            <a:r>
              <a:rPr lang="tr-TR" dirty="0" smtClean="0"/>
              <a:t>Gözlerde çıkıntılık</a:t>
            </a:r>
          </a:p>
          <a:p>
            <a:r>
              <a:rPr lang="tr-TR" dirty="0" smtClean="0"/>
              <a:t>Kemik erimesi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Diabet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Diyabet, </a:t>
            </a:r>
            <a:r>
              <a:rPr lang="tr-TR" dirty="0" err="1" smtClean="0"/>
              <a:t>vücudunuzunda</a:t>
            </a:r>
            <a:r>
              <a:rPr lang="tr-TR" dirty="0" smtClean="0"/>
              <a:t> pankreas adlı salgı bezinin yeterli miktarda </a:t>
            </a:r>
            <a:r>
              <a:rPr lang="tr-TR" dirty="0" err="1" smtClean="0"/>
              <a:t>insülin</a:t>
            </a:r>
            <a:r>
              <a:rPr lang="tr-TR" dirty="0" smtClean="0"/>
              <a:t> hormonu üretmemesi ya da ürettiği </a:t>
            </a:r>
            <a:r>
              <a:rPr lang="tr-TR" dirty="0" err="1" smtClean="0"/>
              <a:t>insulin</a:t>
            </a:r>
            <a:r>
              <a:rPr lang="tr-TR" dirty="0" smtClean="0"/>
              <a:t> hormonunun etkili bir şekilde kullanılamaması durumun da gelişen ve ömür boyu süren bir hastalıktır.</a:t>
            </a:r>
          </a:p>
          <a:p>
            <a:r>
              <a:rPr lang="tr-TR" dirty="0" smtClean="0"/>
              <a:t>Tip 1 ve Tip 2 olmak üzere 2 ye ayrılır.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Diabet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Bir kişinin diyabetli olup olmadığı Açlık Kan Şekeri (AKŞ) ölçümü veya Oral Glikoz Tolerans Testi (OGTT) yapılarak saptanır. AKŞ ölçümü 100-125 mg/</a:t>
            </a:r>
            <a:r>
              <a:rPr lang="tr-TR" dirty="0" err="1" smtClean="0"/>
              <a:t>dl</a:t>
            </a:r>
            <a:r>
              <a:rPr lang="tr-TR" dirty="0" smtClean="0"/>
              <a:t> olması </a:t>
            </a:r>
            <a:r>
              <a:rPr lang="tr-TR" b="1" u="sng" dirty="0" smtClean="0"/>
              <a:t>gizli şeker </a:t>
            </a:r>
            <a:r>
              <a:rPr lang="tr-TR" dirty="0" smtClean="0"/>
              <a:t>(</a:t>
            </a:r>
            <a:r>
              <a:rPr lang="tr-TR" dirty="0" err="1" smtClean="0"/>
              <a:t>pre</a:t>
            </a:r>
            <a:r>
              <a:rPr lang="tr-TR" dirty="0" smtClean="0"/>
              <a:t>-diyabet) sinyalidir. AKŞ ölçüm sonucunun 126 mg/</a:t>
            </a:r>
            <a:r>
              <a:rPr lang="tr-TR" dirty="0" err="1" smtClean="0"/>
              <a:t>dl</a:t>
            </a:r>
            <a:r>
              <a:rPr lang="tr-TR" dirty="0" smtClean="0"/>
              <a:t> veya daha fazla olması diyabetin varlığını gösterir.</a:t>
            </a:r>
            <a:endParaRPr lang="tr-TR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Diabet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>
          <a:xfrm>
            <a:off x="467544" y="1268760"/>
            <a:ext cx="8229600" cy="4525963"/>
          </a:xfrm>
        </p:spPr>
        <p:txBody>
          <a:bodyPr/>
          <a:lstStyle/>
          <a:p>
            <a:r>
              <a:rPr lang="tr-TR" b="1" i="1" dirty="0" err="1" smtClean="0"/>
              <a:t>Poliüri</a:t>
            </a:r>
            <a:r>
              <a:rPr lang="tr-TR" b="1" i="1" dirty="0" smtClean="0"/>
              <a:t>:</a:t>
            </a:r>
            <a:r>
              <a:rPr lang="tr-TR" dirty="0" smtClean="0"/>
              <a:t> Çok idrar çıkarma.</a:t>
            </a:r>
          </a:p>
          <a:p>
            <a:endParaRPr lang="tr-TR" b="1" i="1" dirty="0" smtClean="0"/>
          </a:p>
          <a:p>
            <a:r>
              <a:rPr lang="tr-TR" b="1" i="1" dirty="0" err="1" smtClean="0"/>
              <a:t>Polidipsi</a:t>
            </a:r>
            <a:r>
              <a:rPr lang="tr-TR" b="1" i="1" dirty="0" smtClean="0"/>
              <a:t>:</a:t>
            </a:r>
            <a:r>
              <a:rPr lang="tr-TR" dirty="0" smtClean="0"/>
              <a:t> Aşırı susuzluk.</a:t>
            </a:r>
          </a:p>
          <a:p>
            <a:pPr>
              <a:buNone/>
            </a:pPr>
            <a:endParaRPr lang="tr-TR" dirty="0" smtClean="0"/>
          </a:p>
          <a:p>
            <a:r>
              <a:rPr lang="tr-TR" b="1" i="1" dirty="0" err="1" smtClean="0"/>
              <a:t>Polifaji</a:t>
            </a:r>
            <a:r>
              <a:rPr lang="tr-TR" b="1" i="1" dirty="0" smtClean="0"/>
              <a:t>:</a:t>
            </a:r>
            <a:r>
              <a:rPr lang="tr-TR" i="1" dirty="0" smtClean="0"/>
              <a:t> </a:t>
            </a:r>
            <a:r>
              <a:rPr lang="tr-TR" dirty="0" smtClean="0"/>
              <a:t>Aşırı yemek yeme.</a:t>
            </a:r>
          </a:p>
          <a:p>
            <a:endParaRPr lang="tr-TR" dirty="0" smtClean="0"/>
          </a:p>
          <a:p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Görmede bulanıklık.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  <p:pic>
        <p:nvPicPr>
          <p:cNvPr id="4" name="3 Resim" descr="damacanasu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975648" y="1124744"/>
            <a:ext cx="3168352" cy="2371521"/>
          </a:xfrm>
          <a:prstGeom prst="rect">
            <a:avLst/>
          </a:prstGeom>
        </p:spPr>
      </p:pic>
      <p:pic>
        <p:nvPicPr>
          <p:cNvPr id="5" name="4 Resim" descr="yeme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8803" y="4802882"/>
            <a:ext cx="3425197" cy="2055118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Diabet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Yara ve enfeksiyonların beklenenden daha geç iyileşmesi.</a:t>
            </a:r>
          </a:p>
          <a:p>
            <a:r>
              <a:rPr lang="tr-TR" b="1" i="1" dirty="0" smtClean="0"/>
              <a:t>Uykuya meyil</a:t>
            </a:r>
            <a:r>
              <a:rPr lang="tr-TR" dirty="0" smtClean="0"/>
              <a:t>de artış olması.</a:t>
            </a:r>
          </a:p>
          <a:p>
            <a:endParaRPr lang="tr-TR" dirty="0"/>
          </a:p>
        </p:txBody>
      </p:sp>
      <p:pic>
        <p:nvPicPr>
          <p:cNvPr id="4" name="3 Resim" descr="sleep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796136" y="3285635"/>
            <a:ext cx="3163440" cy="357236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Romatoid</a:t>
            </a:r>
            <a:r>
              <a:rPr lang="tr-TR" dirty="0" smtClean="0"/>
              <a:t> </a:t>
            </a:r>
            <a:r>
              <a:rPr lang="tr-TR" dirty="0" err="1" smtClean="0"/>
              <a:t>Artrit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Sebebi bilinmeyen</a:t>
            </a:r>
          </a:p>
          <a:p>
            <a:r>
              <a:rPr lang="tr-TR" dirty="0" err="1" smtClean="0"/>
              <a:t>Periferik</a:t>
            </a:r>
            <a:r>
              <a:rPr lang="tr-TR" dirty="0" smtClean="0"/>
              <a:t> eklemleri simetrik tutar</a:t>
            </a:r>
          </a:p>
          <a:p>
            <a:r>
              <a:rPr lang="tr-TR" dirty="0" smtClean="0"/>
              <a:t>Kronik, tekrarlayıcı ve iltihabi bir hastalık</a:t>
            </a:r>
            <a:endParaRPr lang="tr-TR" dirty="0" smtClean="0"/>
          </a:p>
          <a:p>
            <a:r>
              <a:rPr lang="tr-TR" dirty="0" err="1" smtClean="0"/>
              <a:t>Artralji</a:t>
            </a:r>
            <a:endParaRPr lang="tr-TR" dirty="0" smtClean="0"/>
          </a:p>
          <a:p>
            <a:r>
              <a:rPr lang="tr-TR" dirty="0" smtClean="0"/>
              <a:t>Kilo kaybı</a:t>
            </a:r>
          </a:p>
          <a:p>
            <a:r>
              <a:rPr lang="tr-TR" dirty="0" smtClean="0"/>
              <a:t>Ödem</a:t>
            </a:r>
          </a:p>
          <a:p>
            <a:r>
              <a:rPr lang="tr-TR" dirty="0" err="1" smtClean="0"/>
              <a:t>Lenfadenopati</a:t>
            </a:r>
            <a:endParaRPr lang="tr-TR" dirty="0" smtClean="0"/>
          </a:p>
          <a:p>
            <a:r>
              <a:rPr lang="tr-TR" dirty="0" smtClean="0"/>
              <a:t>Eklem ve çevre dokularında ilerleyerek </a:t>
            </a:r>
            <a:r>
              <a:rPr lang="tr-TR" dirty="0" err="1" smtClean="0"/>
              <a:t>harabiyete</a:t>
            </a:r>
            <a:r>
              <a:rPr lang="tr-TR" dirty="0" smtClean="0"/>
              <a:t> yol açar.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Romatoid</a:t>
            </a:r>
            <a:r>
              <a:rPr lang="tr-TR" dirty="0" smtClean="0"/>
              <a:t> </a:t>
            </a:r>
            <a:r>
              <a:rPr lang="tr-TR" dirty="0" err="1" smtClean="0"/>
              <a:t>Artrit</a:t>
            </a:r>
            <a:endParaRPr lang="tr-TR" dirty="0"/>
          </a:p>
        </p:txBody>
      </p:sp>
      <p:pic>
        <p:nvPicPr>
          <p:cNvPr id="4" name="3 İçerik Yer Tutucusu" descr="indir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07504" y="2420888"/>
            <a:ext cx="4164595" cy="2736304"/>
          </a:xfrm>
        </p:spPr>
      </p:pic>
      <p:pic>
        <p:nvPicPr>
          <p:cNvPr id="5" name="4 Resim" descr="romatoidartri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0" y="2422180"/>
            <a:ext cx="3960440" cy="2735012"/>
          </a:xfrm>
          <a:prstGeom prst="rect">
            <a:avLst/>
          </a:prstGeom>
        </p:spPr>
      </p:pic>
      <p:sp>
        <p:nvSpPr>
          <p:cNvPr id="6" name="5 Metin kutusu"/>
          <p:cNvSpPr txBox="1"/>
          <p:nvPr/>
        </p:nvSpPr>
        <p:spPr>
          <a:xfrm>
            <a:off x="428596" y="1643050"/>
            <a:ext cx="606287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 smtClean="0"/>
              <a:t>Daha çok kadınlarda ve 30-40 yaşlarında ortaya çıkar. </a:t>
            </a:r>
          </a:p>
          <a:p>
            <a:r>
              <a:rPr lang="tr-TR" dirty="0" smtClean="0"/>
              <a:t>Eklem dışı organ ve sistemleri de tutabilir.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Sistemik </a:t>
            </a:r>
            <a:r>
              <a:rPr lang="tr-TR" dirty="0" err="1" smtClean="0"/>
              <a:t>Lupus</a:t>
            </a:r>
            <a:r>
              <a:rPr lang="tr-TR" dirty="0" smtClean="0"/>
              <a:t> </a:t>
            </a:r>
            <a:r>
              <a:rPr lang="tr-TR" dirty="0" err="1" smtClean="0"/>
              <a:t>Eritematozus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Sistemik </a:t>
            </a:r>
            <a:r>
              <a:rPr lang="tr-TR" dirty="0" err="1" smtClean="0"/>
              <a:t>lupus</a:t>
            </a:r>
            <a:r>
              <a:rPr lang="tr-TR" dirty="0" smtClean="0"/>
              <a:t> </a:t>
            </a:r>
            <a:r>
              <a:rPr lang="tr-TR" dirty="0" err="1" smtClean="0"/>
              <a:t>eritamatozus</a:t>
            </a:r>
            <a:r>
              <a:rPr lang="tr-TR" dirty="0" smtClean="0"/>
              <a:t> (SLE) özellikle deri, eklemler, kan, böbrekler ve merkezi sinir sistemi olmak üzere vücudun farklı organlarını etkileyebilen kronik, </a:t>
            </a:r>
            <a:r>
              <a:rPr lang="tr-TR" dirty="0" err="1" smtClean="0"/>
              <a:t>otoimmün</a:t>
            </a:r>
            <a:r>
              <a:rPr lang="tr-TR" dirty="0" smtClean="0"/>
              <a:t> bir hastalıktır.</a:t>
            </a:r>
          </a:p>
          <a:p>
            <a:r>
              <a:rPr lang="tr-TR" dirty="0" smtClean="0"/>
              <a:t>B lenfositlerin </a:t>
            </a:r>
            <a:r>
              <a:rPr lang="tr-TR" dirty="0" err="1" smtClean="0"/>
              <a:t>hiperaktivitesi</a:t>
            </a:r>
            <a:r>
              <a:rPr lang="tr-TR" dirty="0" smtClean="0"/>
              <a:t> ile daha çok kadın hastalarda görülen bir hastalıktır.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Sistemik </a:t>
            </a:r>
            <a:r>
              <a:rPr lang="tr-TR" dirty="0" err="1" smtClean="0"/>
              <a:t>Lupus</a:t>
            </a:r>
            <a:r>
              <a:rPr lang="tr-TR" dirty="0" smtClean="0"/>
              <a:t> </a:t>
            </a:r>
            <a:r>
              <a:rPr lang="tr-TR" dirty="0" err="1" smtClean="0"/>
              <a:t>Eritematozus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smtClean="0"/>
              <a:t>Yüzde kelebek tarzında </a:t>
            </a:r>
            <a:r>
              <a:rPr lang="tr-TR" dirty="0" err="1" smtClean="0"/>
              <a:t>eritem</a:t>
            </a:r>
            <a:endParaRPr lang="tr-TR" dirty="0" smtClean="0"/>
          </a:p>
          <a:p>
            <a:r>
              <a:rPr lang="tr-TR" dirty="0" err="1" smtClean="0"/>
              <a:t>Fotosensitivite</a:t>
            </a:r>
            <a:endParaRPr lang="tr-TR" dirty="0" smtClean="0"/>
          </a:p>
          <a:p>
            <a:r>
              <a:rPr lang="tr-TR" dirty="0" smtClean="0"/>
              <a:t>Saç dökülmesi</a:t>
            </a:r>
          </a:p>
          <a:p>
            <a:r>
              <a:rPr lang="tr-TR" dirty="0" smtClean="0"/>
              <a:t>Oral ve </a:t>
            </a:r>
            <a:r>
              <a:rPr lang="tr-TR" dirty="0" err="1" smtClean="0"/>
              <a:t>nazofarengeal</a:t>
            </a:r>
            <a:r>
              <a:rPr lang="tr-TR" dirty="0" smtClean="0"/>
              <a:t> </a:t>
            </a:r>
            <a:r>
              <a:rPr lang="tr-TR" dirty="0" err="1" smtClean="0"/>
              <a:t>ülserasyonlar</a:t>
            </a:r>
            <a:endParaRPr lang="tr-TR" dirty="0" smtClean="0"/>
          </a:p>
          <a:p>
            <a:r>
              <a:rPr lang="tr-TR" dirty="0" smtClean="0"/>
              <a:t>Anemi</a:t>
            </a:r>
          </a:p>
          <a:p>
            <a:r>
              <a:rPr lang="tr-TR" dirty="0" err="1" smtClean="0"/>
              <a:t>Lokopeni</a:t>
            </a:r>
            <a:endParaRPr lang="tr-TR" dirty="0" smtClean="0"/>
          </a:p>
          <a:p>
            <a:r>
              <a:rPr lang="tr-TR" dirty="0" err="1" smtClean="0"/>
              <a:t>Trombositopeni</a:t>
            </a:r>
            <a:r>
              <a:rPr lang="tr-TR" dirty="0" smtClean="0"/>
              <a:t> 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Sistemik </a:t>
            </a:r>
            <a:r>
              <a:rPr lang="tr-TR" dirty="0" err="1" smtClean="0"/>
              <a:t>Lupus</a:t>
            </a:r>
            <a:r>
              <a:rPr lang="tr-TR" dirty="0" smtClean="0"/>
              <a:t> </a:t>
            </a:r>
            <a:r>
              <a:rPr lang="tr-TR" dirty="0" err="1" smtClean="0"/>
              <a:t>Eritematozus</a:t>
            </a:r>
            <a:endParaRPr lang="tr-TR" dirty="0"/>
          </a:p>
        </p:txBody>
      </p:sp>
      <p:pic>
        <p:nvPicPr>
          <p:cNvPr id="4" name="3 İçerik Yer Tutucusu" descr="images (1)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51520" y="4416492"/>
            <a:ext cx="4211960" cy="2441508"/>
          </a:xfrm>
        </p:spPr>
      </p:pic>
      <p:pic>
        <p:nvPicPr>
          <p:cNvPr id="5" name="4 Resim" descr="indir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932040" y="1628800"/>
            <a:ext cx="4211960" cy="2683063"/>
          </a:xfrm>
          <a:prstGeom prst="rect">
            <a:avLst/>
          </a:prstGeom>
        </p:spPr>
      </p:pic>
      <p:pic>
        <p:nvPicPr>
          <p:cNvPr id="6" name="5 Resim" descr="imag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3528" y="1628800"/>
            <a:ext cx="4050064" cy="2636912"/>
          </a:xfrm>
          <a:prstGeom prst="rect">
            <a:avLst/>
          </a:prstGeom>
        </p:spPr>
      </p:pic>
      <p:pic>
        <p:nvPicPr>
          <p:cNvPr id="7" name="6 Resim" descr="indir (2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012160" y="4327501"/>
            <a:ext cx="1905202" cy="2530499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Sistemik </a:t>
            </a:r>
            <a:r>
              <a:rPr lang="tr-TR" dirty="0" err="1" smtClean="0"/>
              <a:t>Lupus</a:t>
            </a:r>
            <a:r>
              <a:rPr lang="tr-TR" dirty="0" smtClean="0"/>
              <a:t> </a:t>
            </a:r>
            <a:r>
              <a:rPr lang="tr-TR" dirty="0" err="1" smtClean="0"/>
              <a:t>Eritematozus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tr-TR" dirty="0" err="1" smtClean="0"/>
              <a:t>Dental</a:t>
            </a:r>
            <a:r>
              <a:rPr lang="tr-TR" dirty="0" smtClean="0"/>
              <a:t> uygulamalarda antibiyotik </a:t>
            </a:r>
            <a:r>
              <a:rPr lang="tr-TR" dirty="0" err="1" smtClean="0"/>
              <a:t>proflaksisi</a:t>
            </a:r>
            <a:r>
              <a:rPr lang="tr-TR" dirty="0" smtClean="0"/>
              <a:t> yapılmalı ve kanama ihtimaline karşı tedbirler alınmalıdır.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mba">
  <a:themeElements>
    <a:clrScheme name="Cumba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umb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umba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409</TotalTime>
  <Words>1061</Words>
  <Application>Microsoft Office PowerPoint</Application>
  <PresentationFormat>Ekran Gösterisi (4:3)</PresentationFormat>
  <Paragraphs>137</Paragraphs>
  <Slides>34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34</vt:i4>
      </vt:variant>
    </vt:vector>
  </HeadingPairs>
  <TitlesOfParts>
    <vt:vector size="35" baseType="lpstr">
      <vt:lpstr>Cumba</vt:lpstr>
      <vt:lpstr>BAĞIŞIKLIK SİSTEMİ HASTALIKLARI</vt:lpstr>
      <vt:lpstr>Slayt 2</vt:lpstr>
      <vt:lpstr>Slayt 3</vt:lpstr>
      <vt:lpstr>Romatoid Artrit</vt:lpstr>
      <vt:lpstr>Romatoid Artrit</vt:lpstr>
      <vt:lpstr>Sistemik Lupus Eritematozus</vt:lpstr>
      <vt:lpstr>Sistemik Lupus Eritematozus</vt:lpstr>
      <vt:lpstr>Sistemik Lupus Eritematozus</vt:lpstr>
      <vt:lpstr>Sistemik Lupus Eritematozus</vt:lpstr>
      <vt:lpstr>Skleroderma (sistemik skleroz)</vt:lpstr>
      <vt:lpstr>Skleroderma (sistemik skleroz)</vt:lpstr>
      <vt:lpstr>Skleroderma (sistemik skleroz)</vt:lpstr>
      <vt:lpstr>Skleroderma (sistemik skleroz)</vt:lpstr>
      <vt:lpstr>Sjögren Sendromu</vt:lpstr>
      <vt:lpstr>Sjögren Sendromu</vt:lpstr>
      <vt:lpstr>Sjögren Sendromu</vt:lpstr>
      <vt:lpstr>Sjögren Sendromu</vt:lpstr>
      <vt:lpstr>Allerjik reaksiyonlar</vt:lpstr>
      <vt:lpstr>Allerjik reaksiyonlar</vt:lpstr>
      <vt:lpstr>Endokrin Sistem Hastalıkları</vt:lpstr>
      <vt:lpstr>Endokrin Sistem Hastalıkları</vt:lpstr>
      <vt:lpstr>Slayt 22</vt:lpstr>
      <vt:lpstr>Slayt 23</vt:lpstr>
      <vt:lpstr>Slayt 24</vt:lpstr>
      <vt:lpstr>Slayt 25</vt:lpstr>
      <vt:lpstr>Slayt 26</vt:lpstr>
      <vt:lpstr>Slayt 27</vt:lpstr>
      <vt:lpstr>Endokrin Sistem Hastalıkları</vt:lpstr>
      <vt:lpstr>Akromegali-Gigantizm</vt:lpstr>
      <vt:lpstr>Hipertiroidi</vt:lpstr>
      <vt:lpstr>Diabet</vt:lpstr>
      <vt:lpstr>Diabet</vt:lpstr>
      <vt:lpstr>Diabet</vt:lpstr>
      <vt:lpstr>Diabet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BAĞIŞIKLIK SİSTEMİ HASTALIKLARI</dc:title>
  <dc:creator>acer</dc:creator>
  <cp:lastModifiedBy>hakan eren</cp:lastModifiedBy>
  <cp:revision>38</cp:revision>
  <dcterms:created xsi:type="dcterms:W3CDTF">2017-10-25T08:47:31Z</dcterms:created>
  <dcterms:modified xsi:type="dcterms:W3CDTF">2018-10-22T06:50:29Z</dcterms:modified>
</cp:coreProperties>
</file>