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1" r:id="rId3"/>
    <p:sldId id="257" r:id="rId4"/>
    <p:sldId id="259" r:id="rId5"/>
    <p:sldId id="260" r:id="rId6"/>
    <p:sldId id="261" r:id="rId7"/>
    <p:sldId id="262" r:id="rId8"/>
    <p:sldId id="267" r:id="rId9"/>
    <p:sldId id="269" r:id="rId10"/>
    <p:sldId id="272" r:id="rId11"/>
    <p:sldId id="29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0B0BA62-AB8C-4FCB-8166-F36FB6CFCB82}"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3543177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B0BA62-AB8C-4FCB-8166-F36FB6CFCB82}"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3217711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B0BA62-AB8C-4FCB-8166-F36FB6CFCB82}"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208787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B0BA62-AB8C-4FCB-8166-F36FB6CFCB82}"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28583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0B0BA62-AB8C-4FCB-8166-F36FB6CFCB82}"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3031159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0B0BA62-AB8C-4FCB-8166-F36FB6CFCB82}"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47770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0B0BA62-AB8C-4FCB-8166-F36FB6CFCB82}"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1005437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0B0BA62-AB8C-4FCB-8166-F36FB6CFCB82}"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1879415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B0BA62-AB8C-4FCB-8166-F36FB6CFCB82}"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270557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B0BA62-AB8C-4FCB-8166-F36FB6CFCB82}"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1993096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B0BA62-AB8C-4FCB-8166-F36FB6CFCB82}"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46AAFA-6E92-4FF1-9A3C-A345306FB8EB}" type="slidenum">
              <a:rPr lang="tr-TR" smtClean="0"/>
              <a:t>‹#›</a:t>
            </a:fld>
            <a:endParaRPr lang="tr-TR"/>
          </a:p>
        </p:txBody>
      </p:sp>
    </p:spTree>
    <p:extLst>
      <p:ext uri="{BB962C8B-B14F-4D97-AF65-F5344CB8AC3E}">
        <p14:creationId xmlns:p14="http://schemas.microsoft.com/office/powerpoint/2010/main" val="802149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0BA62-AB8C-4FCB-8166-F36FB6CFCB82}" type="datetimeFigureOut">
              <a:rPr lang="tr-TR" smtClean="0"/>
              <a:t>8.3.2018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46AAFA-6E92-4FF1-9A3C-A345306FB8EB}" type="slidenum">
              <a:rPr lang="tr-TR" smtClean="0"/>
              <a:t>‹#›</a:t>
            </a:fld>
            <a:endParaRPr lang="tr-TR"/>
          </a:p>
        </p:txBody>
      </p:sp>
    </p:spTree>
    <p:extLst>
      <p:ext uri="{BB962C8B-B14F-4D97-AF65-F5344CB8AC3E}">
        <p14:creationId xmlns:p14="http://schemas.microsoft.com/office/powerpoint/2010/main" val="2424204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SESBİRİM</a:t>
            </a:r>
            <a:endParaRPr lang="tr-TR" b="1" dirty="0"/>
          </a:p>
        </p:txBody>
      </p:sp>
      <p:sp>
        <p:nvSpPr>
          <p:cNvPr id="3" name="İçerik Yer Tutucusu 2"/>
          <p:cNvSpPr>
            <a:spLocks noGrp="1"/>
          </p:cNvSpPr>
          <p:nvPr>
            <p:ph idx="1"/>
          </p:nvPr>
        </p:nvSpPr>
        <p:spPr/>
        <p:txBody>
          <a:bodyPr>
            <a:normAutofit lnSpcReduction="10000"/>
          </a:bodyPr>
          <a:lstStyle/>
          <a:p>
            <a:pPr>
              <a:defRPr/>
            </a:pPr>
            <a:r>
              <a:rPr lang="tr-TR" dirty="0" smtClean="0"/>
              <a:t>Asıl ve yardımcı biçimbirimde bulunup anlam veya işlev ayırıcı özelliğe sahip olan sesler, sesbirim sayılır.  Her sesbirimin anlam veya işlev ayırıcı olmayan değişkeleri bulunabilir. Bir sesbirimin böylesi değişkelerine alt sesbirim adı verilir. </a:t>
            </a:r>
            <a:r>
              <a:rPr lang="tr-TR" dirty="0"/>
              <a:t>Anlam ayırıcı veya işlev farklılaştırıcı olmayan dil birimi değişkelerinin birbiri yerine kullanımı, </a:t>
            </a:r>
            <a:r>
              <a:rPr lang="tr-TR" dirty="0" smtClean="0"/>
              <a:t>nöbetleşme terimiyle </a:t>
            </a:r>
            <a:r>
              <a:rPr lang="tr-TR" dirty="0" err="1" smtClean="0"/>
              <a:t>adlandırılır.Örnek</a:t>
            </a:r>
            <a:r>
              <a:rPr lang="tr-TR" dirty="0"/>
              <a:t>: </a:t>
            </a:r>
            <a:r>
              <a:rPr lang="tr-TR" dirty="0" err="1"/>
              <a:t>ağaçı</a:t>
            </a:r>
            <a:r>
              <a:rPr lang="tr-TR" dirty="0"/>
              <a:t>/ağacı, </a:t>
            </a:r>
            <a:r>
              <a:rPr lang="tr-TR" dirty="0" err="1"/>
              <a:t>kurtu</a:t>
            </a:r>
            <a:r>
              <a:rPr lang="tr-TR" dirty="0"/>
              <a:t>/kurdu, birader/bilader, çağır-</a:t>
            </a:r>
            <a:r>
              <a:rPr lang="tr-TR"/>
              <a:t>/</a:t>
            </a:r>
            <a:r>
              <a:rPr lang="tr-TR" smtClean="0"/>
              <a:t>çığır-</a:t>
            </a:r>
            <a:endParaRPr lang="tr-TR" dirty="0"/>
          </a:p>
          <a:p>
            <a:r>
              <a:rPr lang="tr-TR" smtClean="0"/>
              <a:t>Ses </a:t>
            </a:r>
            <a:r>
              <a:rPr lang="tr-TR" dirty="0" smtClean="0"/>
              <a:t>birimler, parçalı sesbirimler ve </a:t>
            </a:r>
            <a:r>
              <a:rPr lang="tr-TR" dirty="0" err="1" smtClean="0"/>
              <a:t>parçalarüstü</a:t>
            </a:r>
            <a:r>
              <a:rPr lang="tr-TR" dirty="0" smtClean="0"/>
              <a:t> sesbirimler olarak ikiye ayrılır. Parçalı sesbirimler özel, </a:t>
            </a:r>
            <a:r>
              <a:rPr lang="tr-TR" dirty="0" err="1" smtClean="0"/>
              <a:t>parçalarüstü</a:t>
            </a:r>
            <a:r>
              <a:rPr lang="tr-TR" dirty="0" smtClean="0"/>
              <a:t> sesbirimler ise geneldir. Parçalı sesbirimler işitilir, genel olarak yazıya yansıtılır. </a:t>
            </a:r>
            <a:r>
              <a:rPr lang="tr-TR" dirty="0" err="1" smtClean="0"/>
              <a:t>Parçalarüstü</a:t>
            </a:r>
            <a:r>
              <a:rPr lang="tr-TR" dirty="0" smtClean="0"/>
              <a:t> ses birimler ise işitilir ama genel olarak yazıya yansıtılmaz.</a:t>
            </a:r>
            <a:endParaRPr lang="tr-TR" dirty="0"/>
          </a:p>
        </p:txBody>
      </p:sp>
    </p:spTree>
    <p:extLst>
      <p:ext uri="{BB962C8B-B14F-4D97-AF65-F5344CB8AC3E}">
        <p14:creationId xmlns:p14="http://schemas.microsoft.com/office/powerpoint/2010/main" val="1239707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Rot="1" noChangeArrowheads="1"/>
          </p:cNvSpPr>
          <p:nvPr>
            <p:ph type="body" idx="1"/>
          </p:nvPr>
        </p:nvSpPr>
        <p:spPr>
          <a:xfrm>
            <a:off x="609600" y="1197656"/>
            <a:ext cx="10896600" cy="4422775"/>
          </a:xfrm>
        </p:spPr>
        <p:txBody>
          <a:bodyPr/>
          <a:lstStyle/>
          <a:p>
            <a:pPr eaLnBrk="1" hangingPunct="1">
              <a:defRPr/>
            </a:pPr>
            <a:r>
              <a:rPr lang="tr-TR" b="1" dirty="0" smtClean="0"/>
              <a:t>Dudakların Durumuna Göre</a:t>
            </a:r>
            <a:r>
              <a:rPr lang="tr-TR" dirty="0" smtClean="0"/>
              <a:t>: Ünlüler </a:t>
            </a:r>
            <a:r>
              <a:rPr lang="tr-TR" dirty="0" err="1" smtClean="0"/>
              <a:t>boğumlanırken</a:t>
            </a:r>
            <a:r>
              <a:rPr lang="tr-TR" dirty="0" smtClean="0"/>
              <a:t> dudaklar düz veya yuvarlak şekil alır.</a:t>
            </a:r>
          </a:p>
          <a:p>
            <a:pPr eaLnBrk="1" hangingPunct="1">
              <a:defRPr/>
            </a:pPr>
            <a:r>
              <a:rPr lang="tr-TR" dirty="0" smtClean="0"/>
              <a:t>Dudaklar düz iken </a:t>
            </a:r>
            <a:r>
              <a:rPr lang="tr-TR" dirty="0" err="1" smtClean="0"/>
              <a:t>boğumlanan</a:t>
            </a:r>
            <a:r>
              <a:rPr lang="tr-TR" dirty="0" smtClean="0"/>
              <a:t> ünlülere </a:t>
            </a:r>
            <a:r>
              <a:rPr lang="tr-TR" i="1" dirty="0" smtClean="0"/>
              <a:t>düz ünlüler </a:t>
            </a:r>
            <a:r>
              <a:rPr lang="tr-TR" dirty="0" smtClean="0"/>
              <a:t>denir.</a:t>
            </a:r>
          </a:p>
          <a:p>
            <a:pPr eaLnBrk="1" hangingPunct="1">
              <a:defRPr/>
            </a:pPr>
            <a:r>
              <a:rPr lang="tr-TR" dirty="0" smtClean="0"/>
              <a:t>Bunlar “</a:t>
            </a:r>
            <a:r>
              <a:rPr lang="tr-TR" dirty="0" err="1" smtClean="0"/>
              <a:t>a,e,ı,i”dir</a:t>
            </a:r>
            <a:r>
              <a:rPr lang="tr-TR" dirty="0" smtClean="0"/>
              <a:t>.</a:t>
            </a:r>
          </a:p>
          <a:p>
            <a:pPr>
              <a:defRPr/>
            </a:pPr>
            <a:r>
              <a:rPr lang="tr-TR" dirty="0"/>
              <a:t>Dudakların yuvarlak bir şekil almasıyla oluşan ünlülere ise yuvarlak ünlüler denir.</a:t>
            </a:r>
          </a:p>
          <a:p>
            <a:pPr>
              <a:defRPr/>
            </a:pPr>
            <a:r>
              <a:rPr lang="tr-TR" dirty="0"/>
              <a:t>Bunlar “</a:t>
            </a:r>
            <a:r>
              <a:rPr lang="tr-TR" dirty="0" err="1"/>
              <a:t>o,ö,u,ü”dür</a:t>
            </a:r>
            <a:r>
              <a:rPr lang="tr-TR" dirty="0"/>
              <a:t>.</a:t>
            </a:r>
          </a:p>
          <a:p>
            <a:pPr marL="0" indent="0" eaLnBrk="1" hangingPunct="1">
              <a:buNone/>
              <a:defRPr/>
            </a:pPr>
            <a:endParaRPr lang="tr-TR" dirty="0" smtClean="0"/>
          </a:p>
          <a:p>
            <a:pPr eaLnBrk="1" hangingPunct="1">
              <a:defRPr/>
            </a:pPr>
            <a:endParaRPr lang="tr-TR" dirty="0" smtClean="0"/>
          </a:p>
        </p:txBody>
      </p:sp>
    </p:spTree>
    <p:extLst>
      <p:ext uri="{BB962C8B-B14F-4D97-AF65-F5344CB8AC3E}">
        <p14:creationId xmlns:p14="http://schemas.microsoft.com/office/powerpoint/2010/main" val="563666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1735507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PARÇALI SESBİRİMLER</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Parçalı sesbirimler, ses aygıtında bir hamlede </a:t>
            </a:r>
            <a:r>
              <a:rPr lang="tr-TR" dirty="0" err="1" smtClean="0"/>
              <a:t>boğumlanan</a:t>
            </a:r>
            <a:r>
              <a:rPr lang="tr-TR" dirty="0" smtClean="0"/>
              <a:t> sesbirimlerdir. Bir hamlede </a:t>
            </a:r>
            <a:r>
              <a:rPr lang="tr-TR" dirty="0" err="1" smtClean="0"/>
              <a:t>boğumlanan</a:t>
            </a:r>
            <a:r>
              <a:rPr lang="tr-TR" dirty="0" smtClean="0"/>
              <a:t> sesbirimlerin çeşitli özellikleri dikkate alınarak ünlüler ve ünsüzler biçiminde sınıflandırma yoluna gidilir.</a:t>
            </a:r>
          </a:p>
          <a:p>
            <a:pPr algn="just">
              <a:defRPr/>
            </a:pPr>
            <a:r>
              <a:rPr lang="tr-TR" dirty="0"/>
              <a:t>Dillerdeki sesleri ünlüler ve ünsüzler olmak üzere iki gruba ayırmak eskiden beri süre gelen bir alışkanlıktır. </a:t>
            </a:r>
          </a:p>
          <a:p>
            <a:pPr algn="just">
              <a:defRPr/>
            </a:pPr>
            <a:r>
              <a:rPr lang="tr-TR" dirty="0"/>
              <a:t>Ancak niçin bu şekilde sınıflandırıldığı yeterince açıklanmamıştır. Bu konuda genel tarafından kabul edilmiş bir görüşün olmaması da bundan dolayıdır</a:t>
            </a:r>
            <a:r>
              <a:rPr lang="tr-TR" dirty="0" smtClean="0"/>
              <a:t>.</a:t>
            </a:r>
          </a:p>
          <a:p>
            <a:pPr algn="just">
              <a:defRPr/>
            </a:pPr>
            <a:r>
              <a:rPr lang="tr-TR" dirty="0"/>
              <a:t>Hece kurmadaki işlevleri; boğumlanma sırasında hava akımı karşısına bir engelin çıkıp çıkmaması; hava basıncın  bütünüyle ses aygıtı veya ses aygıtının bir üyesi üzerinde olması gibi etkenler böyle bir sınıflandırmaya gidilmiş olmada en dikkate değer sebepler olsa gerek.</a:t>
            </a:r>
          </a:p>
          <a:p>
            <a:endParaRPr lang="tr-TR" dirty="0"/>
          </a:p>
        </p:txBody>
      </p:sp>
    </p:spTree>
    <p:extLst>
      <p:ext uri="{BB962C8B-B14F-4D97-AF65-F5344CB8AC3E}">
        <p14:creationId xmlns:p14="http://schemas.microsoft.com/office/powerpoint/2010/main" val="249934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Rot="1" noChangeArrowheads="1"/>
          </p:cNvSpPr>
          <p:nvPr>
            <p:ph type="title"/>
          </p:nvPr>
        </p:nvSpPr>
        <p:spPr/>
        <p:txBody>
          <a:bodyPr/>
          <a:lstStyle/>
          <a:p>
            <a:pPr algn="ctr" eaLnBrk="1" hangingPunct="1">
              <a:defRPr/>
            </a:pPr>
            <a:r>
              <a:rPr lang="tr-TR" b="1" dirty="0" smtClean="0">
                <a:solidFill>
                  <a:schemeClr val="tx1"/>
                </a:solidFill>
              </a:rPr>
              <a:t>ÜNLÜLER</a:t>
            </a:r>
          </a:p>
        </p:txBody>
      </p:sp>
      <p:sp>
        <p:nvSpPr>
          <p:cNvPr id="2" name="İçerik Yer Tutucusu 1"/>
          <p:cNvSpPr>
            <a:spLocks noGrp="1"/>
          </p:cNvSpPr>
          <p:nvPr>
            <p:ph sz="half" idx="1"/>
          </p:nvPr>
        </p:nvSpPr>
        <p:spPr/>
        <p:txBody>
          <a:bodyPr/>
          <a:lstStyle/>
          <a:p>
            <a:pPr>
              <a:lnSpc>
                <a:spcPct val="80000"/>
              </a:lnSpc>
              <a:defRPr/>
            </a:pPr>
            <a:r>
              <a:rPr lang="tr-TR" dirty="0"/>
              <a:t>Boğumlanmaları sırasında hava akımının ses geçidinde belirgin bir takıntıya uğramadığı, belirgin bir engelle karşılaşmadan oluştuğu seslere “ünlü” denir.</a:t>
            </a:r>
          </a:p>
          <a:p>
            <a:pPr>
              <a:lnSpc>
                <a:spcPct val="80000"/>
              </a:lnSpc>
              <a:defRPr/>
            </a:pPr>
            <a:r>
              <a:rPr lang="tr-TR" dirty="0"/>
              <a:t>Ünlüler </a:t>
            </a:r>
            <a:r>
              <a:rPr lang="tr-TR" dirty="0" err="1"/>
              <a:t>boğumlanırken</a:t>
            </a:r>
            <a:r>
              <a:rPr lang="tr-TR" dirty="0"/>
              <a:t> ses yolu tamamıyla açık bulunur. Gelen hava akımı rahatlıkla dışarı çıkar. Yalnız yolun açıklık derecesi ünlülerin çeşitlerine göre değişir.</a:t>
            </a:r>
          </a:p>
          <a:p>
            <a:endParaRPr lang="tr-TR" dirty="0"/>
          </a:p>
        </p:txBody>
      </p:sp>
      <p:pic>
        <p:nvPicPr>
          <p:cNvPr id="5" name="Picture 3" descr="tara000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554724" y="1893602"/>
            <a:ext cx="4416552" cy="4215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120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Rot="1" noChangeArrowheads="1"/>
          </p:cNvSpPr>
          <p:nvPr>
            <p:ph type="body" idx="1"/>
          </p:nvPr>
        </p:nvSpPr>
        <p:spPr>
          <a:xfrm>
            <a:off x="1825625" y="765175"/>
            <a:ext cx="3549650" cy="5334000"/>
          </a:xfrm>
        </p:spPr>
        <p:txBody>
          <a:bodyPr/>
          <a:lstStyle/>
          <a:p>
            <a:pPr eaLnBrk="1" hangingPunct="1">
              <a:lnSpc>
                <a:spcPct val="80000"/>
              </a:lnSpc>
              <a:defRPr/>
            </a:pPr>
            <a:r>
              <a:rPr lang="tr-TR" sz="2400"/>
              <a:t>Bu değişiklik çenenin az veya çok açılması, dilin kabarıp alçalması ve dudakların yuvarlaklaşıp düzleşmesiyle elde edilir.</a:t>
            </a:r>
          </a:p>
          <a:p>
            <a:pPr eaLnBrk="1" hangingPunct="1">
              <a:lnSpc>
                <a:spcPct val="80000"/>
              </a:lnSpc>
              <a:defRPr/>
            </a:pPr>
            <a:r>
              <a:rPr lang="tr-TR" sz="2400"/>
              <a:t>Ünlülerin boğumlanmasında boğumlanma noktalarına göre dilin arkası, ortası veya ucu kabarır. Fakat bu kabarma hiçbir zaman geçidi kapatacak ölçüde değildir.</a:t>
            </a:r>
          </a:p>
          <a:p>
            <a:pPr eaLnBrk="1" hangingPunct="1">
              <a:lnSpc>
                <a:spcPct val="80000"/>
              </a:lnSpc>
              <a:defRPr/>
            </a:pPr>
            <a:endParaRPr lang="tr-TR" sz="2400"/>
          </a:p>
        </p:txBody>
      </p:sp>
      <p:pic>
        <p:nvPicPr>
          <p:cNvPr id="45059" name="Picture 3" descr="tara0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9738" y="668338"/>
            <a:ext cx="5148262"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036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Rot="1" noChangeArrowheads="1"/>
          </p:cNvSpPr>
          <p:nvPr>
            <p:ph type="body" idx="1"/>
          </p:nvPr>
        </p:nvSpPr>
        <p:spPr>
          <a:xfrm>
            <a:off x="1847850" y="620714"/>
            <a:ext cx="3600450" cy="4422775"/>
          </a:xfrm>
        </p:spPr>
        <p:txBody>
          <a:bodyPr/>
          <a:lstStyle/>
          <a:p>
            <a:pPr eaLnBrk="1" hangingPunct="1">
              <a:lnSpc>
                <a:spcPct val="90000"/>
              </a:lnSpc>
              <a:defRPr/>
            </a:pPr>
            <a:r>
              <a:rPr lang="tr-TR"/>
              <a:t>Ünlüler dışındaki seslerde  boğumlanmayı temin etmek üzere boğumlanma noktalarında dil, damak, dişler, dudaklar zayıf veya kuvvetli olarak birbirleriyle temasa girerler.</a:t>
            </a:r>
          </a:p>
          <a:p>
            <a:pPr eaLnBrk="1" hangingPunct="1">
              <a:lnSpc>
                <a:spcPct val="90000"/>
              </a:lnSpc>
              <a:defRPr/>
            </a:pPr>
            <a:endParaRPr lang="tr-TR"/>
          </a:p>
        </p:txBody>
      </p:sp>
      <p:pic>
        <p:nvPicPr>
          <p:cNvPr id="46083" name="Picture 3" descr="tara0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9738" y="668338"/>
            <a:ext cx="5148262"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03384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Rot="1" noChangeArrowheads="1"/>
          </p:cNvSpPr>
          <p:nvPr>
            <p:ph type="body" idx="1"/>
          </p:nvPr>
        </p:nvSpPr>
        <p:spPr>
          <a:xfrm>
            <a:off x="1825625" y="620713"/>
            <a:ext cx="3549650" cy="5478462"/>
          </a:xfrm>
        </p:spPr>
        <p:txBody>
          <a:bodyPr/>
          <a:lstStyle/>
          <a:p>
            <a:pPr eaLnBrk="1" hangingPunct="1">
              <a:lnSpc>
                <a:spcPct val="90000"/>
              </a:lnSpc>
              <a:defRPr/>
            </a:pPr>
            <a:r>
              <a:rPr lang="tr-TR" sz="2400"/>
              <a:t>Ünlülerin boğumlanmasında ise organların teması yoktur. Boğumlanma dilin çeşitli yerlerinin kabarması ile temin edilir.</a:t>
            </a:r>
          </a:p>
          <a:p>
            <a:pPr eaLnBrk="1" hangingPunct="1">
              <a:lnSpc>
                <a:spcPct val="90000"/>
              </a:lnSpc>
              <a:defRPr/>
            </a:pPr>
            <a:r>
              <a:rPr lang="tr-TR" sz="2400"/>
              <a:t>Ünlülerin boğumlanmasında geçit sadece ses tellerinde kapalıdır. Ondan sonra artık dışarı çıkıncaya kadar ses yolunda hiçbir kapanma olmaz.</a:t>
            </a:r>
          </a:p>
        </p:txBody>
      </p:sp>
      <p:pic>
        <p:nvPicPr>
          <p:cNvPr id="47107" name="Picture 3" descr="tara0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9738" y="668338"/>
            <a:ext cx="5148262"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7864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Rot="1" noChangeArrowheads="1"/>
          </p:cNvSpPr>
          <p:nvPr>
            <p:ph type="title"/>
          </p:nvPr>
        </p:nvSpPr>
        <p:spPr/>
        <p:txBody>
          <a:bodyPr/>
          <a:lstStyle/>
          <a:p>
            <a:pPr algn="ctr" eaLnBrk="1" hangingPunct="1">
              <a:defRPr/>
            </a:pPr>
            <a:r>
              <a:rPr lang="tr-TR" sz="3200" b="1" dirty="0"/>
              <a:t>ÜNLÜLERİN YAPISI VE YETENEĞİ</a:t>
            </a:r>
          </a:p>
        </p:txBody>
      </p:sp>
      <p:sp>
        <p:nvSpPr>
          <p:cNvPr id="226307" name="Rectangle 3"/>
          <p:cNvSpPr>
            <a:spLocks noGrp="1" noRot="1" noChangeArrowheads="1"/>
          </p:cNvSpPr>
          <p:nvPr>
            <p:ph type="body" idx="1"/>
          </p:nvPr>
        </p:nvSpPr>
        <p:spPr>
          <a:xfrm>
            <a:off x="729343" y="1773238"/>
            <a:ext cx="10461171" cy="4114800"/>
          </a:xfrm>
        </p:spPr>
        <p:txBody>
          <a:bodyPr>
            <a:normAutofit fontScale="77500" lnSpcReduction="20000"/>
          </a:bodyPr>
          <a:lstStyle/>
          <a:p>
            <a:pPr eaLnBrk="1" hangingPunct="1">
              <a:defRPr/>
            </a:pPr>
            <a:r>
              <a:rPr lang="tr-TR" dirty="0" smtClean="0"/>
              <a:t>Ünlüler tek başlarına hece, kelime ve ek olabilirler. Böylece bir ünlü bazen bir taraftan ses, diğer taraftan anlamı veya görevi olan  bir dil birimi olarak çifte kimliğe sahip olur. </a:t>
            </a:r>
          </a:p>
          <a:p>
            <a:pPr>
              <a:defRPr/>
            </a:pPr>
            <a:r>
              <a:rPr lang="tr-TR" dirty="0"/>
              <a:t>Ünsüzlerde bu kabiliyet yoktur.</a:t>
            </a:r>
            <a:br>
              <a:rPr lang="tr-TR" dirty="0"/>
            </a:br>
            <a:r>
              <a:rPr lang="tr-TR" dirty="0"/>
              <a:t>Onlar tek başlarına sadece ek olabiliriler. Tek başlarına söz olamadıkları gibi hece de olamazlar</a:t>
            </a:r>
            <a:r>
              <a:rPr lang="tr-TR" dirty="0" smtClean="0"/>
              <a:t>.</a:t>
            </a:r>
          </a:p>
          <a:p>
            <a:pPr>
              <a:defRPr/>
            </a:pPr>
            <a:r>
              <a:rPr lang="tr-TR" dirty="0"/>
              <a:t>Ünlüler boğumlanmalarındaki rahatlık yüzünden ünsüzlerden uzunluk kısalık bakımından da ayrılırlar. </a:t>
            </a:r>
          </a:p>
          <a:p>
            <a:pPr>
              <a:defRPr/>
            </a:pPr>
            <a:r>
              <a:rPr lang="tr-TR" dirty="0"/>
              <a:t>Ünlüler açık bir geçitte rahat bir şekilde </a:t>
            </a:r>
            <a:r>
              <a:rPr lang="tr-TR" dirty="0" err="1"/>
              <a:t>boğumlandıkları</a:t>
            </a:r>
            <a:r>
              <a:rPr lang="tr-TR" dirty="0"/>
              <a:t> için istenilen uzunlukta söylenebilir. </a:t>
            </a:r>
            <a:endParaRPr lang="tr-TR" dirty="0" smtClean="0"/>
          </a:p>
          <a:p>
            <a:pPr>
              <a:defRPr/>
            </a:pPr>
            <a:r>
              <a:rPr lang="tr-TR" dirty="0"/>
              <a:t>Bu sebeple bazı dillerde bir ünlünün uzunluk kısalık bakımından birden fazla şekli vardır</a:t>
            </a:r>
            <a:r>
              <a:rPr lang="tr-TR" dirty="0" smtClean="0"/>
              <a:t>.</a:t>
            </a:r>
          </a:p>
          <a:p>
            <a:pPr>
              <a:defRPr/>
            </a:pPr>
            <a:r>
              <a:rPr lang="tr-TR" dirty="0"/>
              <a:t>Ünsüzlerin telaffuzunda mutlaka bir ünlüden faydalanılır.</a:t>
            </a:r>
          </a:p>
          <a:p>
            <a:pPr>
              <a:defRPr/>
            </a:pPr>
            <a:r>
              <a:rPr lang="tr-TR" dirty="0"/>
              <a:t>Ünlüler ise kendi başlarına telaffuz edilebilir</a:t>
            </a:r>
            <a:r>
              <a:rPr lang="tr-TR" dirty="0" smtClean="0"/>
              <a:t>.</a:t>
            </a:r>
            <a:endParaRPr lang="tr-TR" dirty="0"/>
          </a:p>
          <a:p>
            <a:pPr>
              <a:defRPr/>
            </a:pPr>
            <a:endParaRPr lang="tr-TR" dirty="0"/>
          </a:p>
          <a:p>
            <a:pPr eaLnBrk="1" hangingPunct="1">
              <a:defRPr/>
            </a:pPr>
            <a:endParaRPr lang="tr-TR" dirty="0" smtClean="0"/>
          </a:p>
          <a:p>
            <a:pPr eaLnBrk="1" hangingPunct="1">
              <a:defRPr/>
            </a:pPr>
            <a:endParaRPr lang="tr-TR" dirty="0" smtClean="0"/>
          </a:p>
        </p:txBody>
      </p:sp>
    </p:spTree>
    <p:extLst>
      <p:ext uri="{BB962C8B-B14F-4D97-AF65-F5344CB8AC3E}">
        <p14:creationId xmlns:p14="http://schemas.microsoft.com/office/powerpoint/2010/main" val="1257426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Rot="1" noChangeArrowheads="1"/>
          </p:cNvSpPr>
          <p:nvPr>
            <p:ph type="body" idx="1"/>
          </p:nvPr>
        </p:nvSpPr>
        <p:spPr>
          <a:xfrm>
            <a:off x="1774825" y="333376"/>
            <a:ext cx="8540750" cy="4422775"/>
          </a:xfrm>
        </p:spPr>
        <p:txBody>
          <a:bodyPr/>
          <a:lstStyle/>
          <a:p>
            <a:pPr algn="ctr" eaLnBrk="1" hangingPunct="1">
              <a:defRPr/>
            </a:pPr>
            <a:r>
              <a:rPr lang="tr-TR" b="1" dirty="0" smtClean="0"/>
              <a:t>Ünlülerin Sınıflandırılması</a:t>
            </a:r>
          </a:p>
          <a:p>
            <a:pPr eaLnBrk="1" hangingPunct="1">
              <a:defRPr/>
            </a:pPr>
            <a:r>
              <a:rPr lang="tr-TR" b="1" dirty="0" smtClean="0"/>
              <a:t>Boğumlanma Bölgelerine Göre: </a:t>
            </a:r>
            <a:r>
              <a:rPr lang="tr-TR" dirty="0" smtClean="0"/>
              <a:t>  Dilin art bölümünde dil üzerinde meydana gelen kabarmalarda </a:t>
            </a:r>
            <a:r>
              <a:rPr lang="tr-TR" dirty="0" err="1" smtClean="0"/>
              <a:t>boğumlanan</a:t>
            </a:r>
            <a:r>
              <a:rPr lang="tr-TR" dirty="0" smtClean="0"/>
              <a:t> ünlüler </a:t>
            </a:r>
            <a:r>
              <a:rPr lang="tr-TR" i="1" dirty="0" smtClean="0"/>
              <a:t>art ünlüler</a:t>
            </a:r>
            <a:r>
              <a:rPr lang="tr-TR" dirty="0" smtClean="0"/>
              <a:t> veya </a:t>
            </a:r>
            <a:r>
              <a:rPr lang="tr-TR" i="1" dirty="0" smtClean="0"/>
              <a:t>kalın ünlüler</a:t>
            </a:r>
            <a:r>
              <a:rPr lang="tr-TR" dirty="0" smtClean="0"/>
              <a:t> diye adlandırılır. </a:t>
            </a:r>
          </a:p>
          <a:p>
            <a:pPr eaLnBrk="1" hangingPunct="1">
              <a:defRPr/>
            </a:pPr>
            <a:r>
              <a:rPr lang="tr-TR" dirty="0" smtClean="0"/>
              <a:t>Dilin art bölgesinde </a:t>
            </a:r>
            <a:r>
              <a:rPr lang="tr-TR" dirty="0" err="1" smtClean="0"/>
              <a:t>boğumlanan</a:t>
            </a:r>
            <a:r>
              <a:rPr lang="tr-TR" dirty="0" smtClean="0"/>
              <a:t> ünlüler “</a:t>
            </a:r>
            <a:r>
              <a:rPr lang="tr-TR" dirty="0" err="1" smtClean="0"/>
              <a:t>a,ı,o,u”dur</a:t>
            </a:r>
            <a:r>
              <a:rPr lang="tr-TR" dirty="0" smtClean="0"/>
              <a:t>.</a:t>
            </a:r>
          </a:p>
          <a:p>
            <a:pPr>
              <a:defRPr/>
            </a:pPr>
            <a:r>
              <a:rPr lang="tr-TR" dirty="0"/>
              <a:t>Dilin ön yarısında oluşan kabarmalarda </a:t>
            </a:r>
            <a:r>
              <a:rPr lang="tr-TR" dirty="0" err="1"/>
              <a:t>boğumlanan</a:t>
            </a:r>
            <a:r>
              <a:rPr lang="tr-TR" dirty="0"/>
              <a:t> ünlülere ise ön ünlüler veya ince ünlüler denir.</a:t>
            </a:r>
          </a:p>
          <a:p>
            <a:pPr>
              <a:defRPr/>
            </a:pPr>
            <a:r>
              <a:rPr lang="tr-TR" dirty="0"/>
              <a:t>Ön ünlüler “</a:t>
            </a:r>
            <a:r>
              <a:rPr lang="tr-TR" dirty="0" err="1"/>
              <a:t>e,i,ö,ü</a:t>
            </a:r>
            <a:r>
              <a:rPr lang="tr-TR" dirty="0"/>
              <a:t>” şunlardır</a:t>
            </a:r>
          </a:p>
          <a:p>
            <a:pPr eaLnBrk="1" hangingPunct="1">
              <a:defRPr/>
            </a:pPr>
            <a:endParaRPr lang="tr-TR" dirty="0" smtClean="0"/>
          </a:p>
        </p:txBody>
      </p:sp>
    </p:spTree>
    <p:extLst>
      <p:ext uri="{BB962C8B-B14F-4D97-AF65-F5344CB8AC3E}">
        <p14:creationId xmlns:p14="http://schemas.microsoft.com/office/powerpoint/2010/main" val="3019499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Rot="1" noChangeArrowheads="1"/>
          </p:cNvSpPr>
          <p:nvPr>
            <p:ph type="body" idx="1"/>
          </p:nvPr>
        </p:nvSpPr>
        <p:spPr>
          <a:xfrm>
            <a:off x="674914" y="1172937"/>
            <a:ext cx="10526486" cy="4422775"/>
          </a:xfrm>
        </p:spPr>
        <p:txBody>
          <a:bodyPr/>
          <a:lstStyle/>
          <a:p>
            <a:pPr eaLnBrk="1" hangingPunct="1">
              <a:defRPr/>
            </a:pPr>
            <a:r>
              <a:rPr lang="tr-TR" b="1" dirty="0" smtClean="0"/>
              <a:t>Açıklık Kapalılık Derecelerine Göre: </a:t>
            </a:r>
            <a:r>
              <a:rPr lang="tr-TR" dirty="0" smtClean="0"/>
              <a:t>Ünlülerin boğumlanması sırasında çenenin açıklığı her zaman aynı değildir.</a:t>
            </a:r>
          </a:p>
          <a:p>
            <a:pPr>
              <a:defRPr/>
            </a:pPr>
            <a:r>
              <a:rPr lang="tr-TR" dirty="0" smtClean="0"/>
              <a:t>Bir kısmının boğumlanmasında çenenin açıklığı fazla, bir kısmının boğumlanmasında ise azdır. </a:t>
            </a:r>
            <a:r>
              <a:rPr lang="tr-TR" dirty="0"/>
              <a:t>Çene açıklığı fazlayken oluşan ünlülere </a:t>
            </a:r>
            <a:r>
              <a:rPr lang="tr-TR" i="1" dirty="0"/>
              <a:t>geniş ünlüler</a:t>
            </a:r>
            <a:r>
              <a:rPr lang="tr-TR" dirty="0"/>
              <a:t> denir.</a:t>
            </a:r>
          </a:p>
          <a:p>
            <a:pPr>
              <a:defRPr/>
            </a:pPr>
            <a:r>
              <a:rPr lang="tr-TR" dirty="0"/>
              <a:t>Bunlar “</a:t>
            </a:r>
            <a:r>
              <a:rPr lang="tr-TR" dirty="0" err="1"/>
              <a:t>a,e,o,ö”dür</a:t>
            </a:r>
            <a:r>
              <a:rPr lang="tr-TR" dirty="0" smtClean="0"/>
              <a:t>.</a:t>
            </a:r>
          </a:p>
          <a:p>
            <a:pPr>
              <a:defRPr/>
            </a:pPr>
            <a:r>
              <a:rPr lang="tr-TR" dirty="0"/>
              <a:t>Açıklık az iken </a:t>
            </a:r>
            <a:r>
              <a:rPr lang="tr-TR" dirty="0" err="1"/>
              <a:t>boğumlanan</a:t>
            </a:r>
            <a:r>
              <a:rPr lang="tr-TR" dirty="0"/>
              <a:t> ünlülere dar ünlüler denir.</a:t>
            </a:r>
          </a:p>
          <a:p>
            <a:pPr>
              <a:defRPr/>
            </a:pPr>
            <a:r>
              <a:rPr lang="tr-TR" dirty="0"/>
              <a:t>Bunlar “</a:t>
            </a:r>
            <a:r>
              <a:rPr lang="tr-TR" dirty="0" err="1"/>
              <a:t>ı,i,u,ü”dür</a:t>
            </a:r>
            <a:r>
              <a:rPr lang="tr-TR" dirty="0" smtClean="0"/>
              <a:t>.</a:t>
            </a:r>
            <a:endParaRPr lang="tr-TR" dirty="0"/>
          </a:p>
          <a:p>
            <a:pPr eaLnBrk="1" hangingPunct="1">
              <a:defRPr/>
            </a:pPr>
            <a:endParaRPr lang="tr-TR" dirty="0" smtClean="0"/>
          </a:p>
        </p:txBody>
      </p:sp>
    </p:spTree>
    <p:extLst>
      <p:ext uri="{BB962C8B-B14F-4D97-AF65-F5344CB8AC3E}">
        <p14:creationId xmlns:p14="http://schemas.microsoft.com/office/powerpoint/2010/main" val="2687734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686</Words>
  <Application>Microsoft Office PowerPoint</Application>
  <PresentationFormat>Geniş ekran</PresentationFormat>
  <Paragraphs>51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SESBİRİM</vt:lpstr>
      <vt:lpstr>PARÇALI SESBİRİMLER</vt:lpstr>
      <vt:lpstr>ÜNLÜLER</vt:lpstr>
      <vt:lpstr>PowerPoint Sunusu</vt:lpstr>
      <vt:lpstr>PowerPoint Sunusu</vt:lpstr>
      <vt:lpstr>PowerPoint Sunusu</vt:lpstr>
      <vt:lpstr>ÜNLÜLERİN YAPISI VE YETENEĞİ</vt:lpstr>
      <vt:lpstr>PowerPoint Sunusu</vt:lpstr>
      <vt:lpstr>PowerPoint Sunusu</vt:lpstr>
      <vt:lpstr>PowerPoint Sunusu</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kutbilge</dc:creator>
  <cp:lastModifiedBy>kutbilge</cp:lastModifiedBy>
  <cp:revision>13</cp:revision>
  <dcterms:created xsi:type="dcterms:W3CDTF">2018-02-23T07:18:45Z</dcterms:created>
  <dcterms:modified xsi:type="dcterms:W3CDTF">2018-03-08T10:39:28Z</dcterms:modified>
</cp:coreProperties>
</file>