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55AB-64E5-42C4-9096-51BA1D8CAA7D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5006-9FCC-48DD-83B2-4660509238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25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55AB-64E5-42C4-9096-51BA1D8CAA7D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5006-9FCC-48DD-83B2-4660509238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999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55AB-64E5-42C4-9096-51BA1D8CAA7D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5006-9FCC-48DD-83B2-4660509238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742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711200" y="473076"/>
            <a:ext cx="10871200" cy="53943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711200" y="6248400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4318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FA5BB2E-3396-466B-AEB6-6E717376966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5646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55AB-64E5-42C4-9096-51BA1D8CAA7D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5006-9FCC-48DD-83B2-4660509238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874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55AB-64E5-42C4-9096-51BA1D8CAA7D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5006-9FCC-48DD-83B2-4660509238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97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55AB-64E5-42C4-9096-51BA1D8CAA7D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5006-9FCC-48DD-83B2-4660509238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35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55AB-64E5-42C4-9096-51BA1D8CAA7D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5006-9FCC-48DD-83B2-4660509238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467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55AB-64E5-42C4-9096-51BA1D8CAA7D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5006-9FCC-48DD-83B2-4660509238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423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55AB-64E5-42C4-9096-51BA1D8CAA7D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5006-9FCC-48DD-83B2-4660509238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2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55AB-64E5-42C4-9096-51BA1D8CAA7D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5006-9FCC-48DD-83B2-4660509238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1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55AB-64E5-42C4-9096-51BA1D8CAA7D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85006-9FCC-48DD-83B2-4660509238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790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E55AB-64E5-42C4-9096-51BA1D8CAA7D}" type="datetimeFigureOut">
              <a:rPr lang="tr-TR" smtClean="0"/>
              <a:t>27.05.2019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85006-9FCC-48DD-83B2-4660509238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35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Peynir Teknolojisi- </a:t>
            </a:r>
            <a:r>
              <a:rPr lang="tr-TR" sz="2800" dirty="0" smtClean="0"/>
              <a:t>Pıhtılaşma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732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err="1"/>
              <a:t>Lipoliz</a:t>
            </a:r>
            <a:endParaRPr lang="tr-TR" altLang="tr-TR" b="1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8077200" cy="4114800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b="1" dirty="0"/>
              <a:t>	Ester yapısındaki </a:t>
            </a:r>
            <a:r>
              <a:rPr lang="tr-TR" altLang="tr-TR" b="1" dirty="0" err="1"/>
              <a:t>lipidleri</a:t>
            </a:r>
            <a:r>
              <a:rPr lang="tr-TR" altLang="tr-TR" b="1" dirty="0"/>
              <a:t> hidrolize eden </a:t>
            </a:r>
            <a:r>
              <a:rPr lang="tr-TR" altLang="tr-TR" b="1" dirty="0" err="1"/>
              <a:t>lipazlar</a:t>
            </a:r>
            <a:r>
              <a:rPr lang="tr-TR" altLang="tr-TR" b="1" dirty="0"/>
              <a:t>, karboksil-</a:t>
            </a:r>
            <a:r>
              <a:rPr lang="tr-TR" altLang="tr-TR" b="1" dirty="0" err="1"/>
              <a:t>hidrolazlar</a:t>
            </a:r>
            <a:r>
              <a:rPr lang="tr-TR" altLang="tr-TR" b="1" dirty="0"/>
              <a:t> grubuna aittir.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b="1" dirty="0"/>
              <a:t>	                 </a:t>
            </a:r>
            <a:r>
              <a:rPr lang="tr-TR" altLang="tr-TR" b="1" dirty="0" err="1"/>
              <a:t>lipaz</a:t>
            </a:r>
            <a:endParaRPr lang="tr-TR" altLang="tr-TR" b="1" dirty="0"/>
          </a:p>
          <a:p>
            <a:pPr>
              <a:buFont typeface="Wingdings" panose="05000000000000000000" pitchFamily="2" charset="2"/>
              <a:buNone/>
            </a:pPr>
            <a:r>
              <a:rPr lang="tr-TR" altLang="tr-TR" b="1" dirty="0"/>
              <a:t>	</a:t>
            </a:r>
            <a:r>
              <a:rPr lang="tr-TR" altLang="tr-TR" sz="2700" b="1" dirty="0"/>
              <a:t>R-OCO-R1     </a:t>
            </a:r>
            <a:r>
              <a:rPr lang="tr-TR" altLang="tr-TR" sz="2700" b="1" dirty="0"/>
              <a:t>	        </a:t>
            </a:r>
            <a:r>
              <a:rPr lang="tr-TR" altLang="tr-TR" sz="2700" b="1" dirty="0"/>
              <a:t>R-COOH  + R1-OH + H</a:t>
            </a:r>
            <a:r>
              <a:rPr lang="tr-TR" altLang="tr-TR" sz="2700" b="1" baseline="-25000" dirty="0"/>
              <a:t>2</a:t>
            </a:r>
            <a:r>
              <a:rPr lang="tr-TR" altLang="tr-TR" sz="2700" b="1" dirty="0"/>
              <a:t>O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b="1" dirty="0"/>
              <a:t>	                          </a:t>
            </a:r>
            <a:r>
              <a:rPr lang="tr-TR" altLang="tr-TR" b="1" dirty="0" smtClean="0"/>
              <a:t>		Y</a:t>
            </a:r>
            <a:r>
              <a:rPr lang="tr-TR" altLang="tr-TR" sz="2300" b="1" dirty="0"/>
              <a:t>ağ </a:t>
            </a:r>
            <a:r>
              <a:rPr lang="tr-TR" altLang="tr-TR" sz="2300" b="1" dirty="0"/>
              <a:t>asidi       Alkol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3935760" y="4005064"/>
            <a:ext cx="11430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239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6" name="Object 4"/>
          <p:cNvGraphicFramePr>
            <a:graphicFrameLocks noGrp="1" noChangeAspect="1"/>
          </p:cNvGraphicFramePr>
          <p:nvPr>
            <p:ph/>
          </p:nvPr>
        </p:nvGraphicFramePr>
        <p:xfrm>
          <a:off x="1847850" y="314325"/>
          <a:ext cx="8496300" cy="576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 Eşlem Resmi" r:id="rId3" imgW="6095238" imgH="4982270" progId="Paint.Picture">
                  <p:embed/>
                </p:oleObj>
              </mc:Choice>
              <mc:Fallback>
                <p:oleObj name="Bit Eşlem Resmi" r:id="rId3" imgW="6095238" imgH="4982270" progId="Paint.Picture">
                  <p:embed/>
                  <p:pic>
                    <p:nvPicPr>
                      <p:cNvPr id="49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314325"/>
                        <a:ext cx="8496300" cy="576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7342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4" name="Object 4"/>
          <p:cNvGraphicFramePr>
            <a:graphicFrameLocks noGrp="1" noChangeAspect="1"/>
          </p:cNvGraphicFramePr>
          <p:nvPr>
            <p:ph/>
          </p:nvPr>
        </p:nvGraphicFramePr>
        <p:xfrm>
          <a:off x="2711450" y="260350"/>
          <a:ext cx="6192838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 Eşlem Resmi" r:id="rId3" imgW="4447619" imgH="5982535" progId="Paint.Picture">
                  <p:embed/>
                </p:oleObj>
              </mc:Choice>
              <mc:Fallback>
                <p:oleObj name="Bit Eşlem Resmi" r:id="rId3" imgW="4447619" imgH="5982535" progId="Paint.Picture">
                  <p:embed/>
                  <p:pic>
                    <p:nvPicPr>
                      <p:cNvPr id="512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60350"/>
                        <a:ext cx="6192838" cy="590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400800" y="685801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  <a:latin typeface="Times New Roman" panose="02020603050405020304" pitchFamily="18" charset="0"/>
              </a:rPr>
              <a:t>Lipoliz yok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400800" y="30480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  <a:latin typeface="Times New Roman" panose="02020603050405020304" pitchFamily="18" charset="0"/>
              </a:rPr>
              <a:t>Lipolizin başlangıç evresi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248400" y="5445125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  <a:latin typeface="Times New Roman" panose="02020603050405020304" pitchFamily="18" charset="0"/>
              </a:rPr>
              <a:t>Lipolizin olgunluk evresi</a:t>
            </a:r>
          </a:p>
        </p:txBody>
      </p:sp>
    </p:spTree>
    <p:extLst>
      <p:ext uri="{BB962C8B-B14F-4D97-AF65-F5344CB8AC3E}">
        <p14:creationId xmlns:p14="http://schemas.microsoft.com/office/powerpoint/2010/main" val="168273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u="sng"/>
              <a:t>Pıhtılaşma mekanizması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6951" y="1960563"/>
            <a:ext cx="7656513" cy="3808412"/>
          </a:xfrm>
          <a:noFill/>
          <a:ln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08214" y="1628776"/>
            <a:ext cx="748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Holt modeli			   Horne modeli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792538" y="6381751"/>
            <a:ext cx="511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/>
              <a:t>KAZEİN MİSELİ</a:t>
            </a:r>
          </a:p>
        </p:txBody>
      </p:sp>
    </p:spTree>
    <p:extLst>
      <p:ext uri="{BB962C8B-B14F-4D97-AF65-F5344CB8AC3E}">
        <p14:creationId xmlns:p14="http://schemas.microsoft.com/office/powerpoint/2010/main" val="257589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u="sng"/>
              <a:t>Pıhtılaşma mekanizması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557338"/>
            <a:ext cx="6480175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2711450" y="4437064"/>
            <a:ext cx="86360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 flipV="1">
            <a:off x="8328025" y="4437063"/>
            <a:ext cx="8636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351088" y="5589588"/>
            <a:ext cx="784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Ham peyniri oluşturan kısım                     Peyniraltı suyu ile atılan sıvı kısım</a:t>
            </a:r>
          </a:p>
        </p:txBody>
      </p:sp>
    </p:spTree>
    <p:extLst>
      <p:ext uri="{BB962C8B-B14F-4D97-AF65-F5344CB8AC3E}">
        <p14:creationId xmlns:p14="http://schemas.microsoft.com/office/powerpoint/2010/main" val="421178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u="sng"/>
              <a:t>Protein matriksinin gelişimi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382713"/>
            <a:ext cx="8569325" cy="46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970089" y="3190876"/>
            <a:ext cx="19446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Miseller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957889" y="3130551"/>
            <a:ext cx="280193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Misel zinciri oluşumu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816725" y="3573463"/>
            <a:ext cx="19446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                 İşleme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383338" y="5256213"/>
            <a:ext cx="417671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      Olgunlaşmamış protein matriksi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847851" y="5583238"/>
            <a:ext cx="8424863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847850" y="5300663"/>
            <a:ext cx="19446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6 hafta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727575" y="5300663"/>
            <a:ext cx="19446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0 hafta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503614" y="4292601"/>
            <a:ext cx="129698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   5 </a:t>
            </a:r>
            <a:r>
              <a:rPr lang="tr-TR" altLang="tr-TR">
                <a:sym typeface="Symbol" panose="05050102010706020507" pitchFamily="18" charset="2"/>
              </a:rPr>
              <a:t></a:t>
            </a:r>
            <a:r>
              <a:rPr lang="tr-TR" altLang="tr-TR"/>
              <a:t>C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 rot="5400000">
            <a:off x="5163345" y="1620045"/>
            <a:ext cx="93662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Rennet</a:t>
            </a: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5281613" y="2316163"/>
            <a:ext cx="742950" cy="111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8877300" y="3163889"/>
            <a:ext cx="0" cy="9350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6445251" y="4686300"/>
            <a:ext cx="14398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>
            <a:off x="3432176" y="4686300"/>
            <a:ext cx="14398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2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77814"/>
            <a:ext cx="8748712" cy="1139825"/>
          </a:xfrm>
        </p:spPr>
        <p:txBody>
          <a:bodyPr/>
          <a:lstStyle/>
          <a:p>
            <a:r>
              <a:rPr lang="tr-TR" altLang="tr-TR" b="1" u="sng"/>
              <a:t>Pıhtılaşma mekanizması </a:t>
            </a:r>
            <a:r>
              <a:rPr lang="tr-TR" altLang="tr-TR" sz="3000" b="1" u="sng"/>
              <a:t>(ısı etkisi)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527176"/>
            <a:ext cx="7561262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235450" y="1773238"/>
            <a:ext cx="2376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Serum proteinleri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824789" y="1700213"/>
            <a:ext cx="2376487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Kazeinler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351089" y="2997201"/>
            <a:ext cx="475297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   (A)                                             (B)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495551" y="5445126"/>
            <a:ext cx="7921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   (C)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519738" y="5445126"/>
            <a:ext cx="7921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   (D)</a:t>
            </a:r>
          </a:p>
        </p:txBody>
      </p:sp>
    </p:spTree>
    <p:extLst>
      <p:ext uri="{BB962C8B-B14F-4D97-AF65-F5344CB8AC3E}">
        <p14:creationId xmlns:p14="http://schemas.microsoft.com/office/powerpoint/2010/main" val="292331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5520" y="2924944"/>
            <a:ext cx="8229600" cy="1143000"/>
          </a:xfrm>
        </p:spPr>
        <p:txBody>
          <a:bodyPr/>
          <a:lstStyle/>
          <a:p>
            <a:r>
              <a:rPr lang="tr-TR" dirty="0" smtClean="0"/>
              <a:t>Olgunlaşma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560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8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-100013"/>
            <a:ext cx="8153400" cy="1143001"/>
          </a:xfrm>
        </p:spPr>
        <p:txBody>
          <a:bodyPr/>
          <a:lstStyle/>
          <a:p>
            <a:r>
              <a:rPr lang="tr-TR" altLang="tr-TR" b="1" dirty="0" err="1">
                <a:solidFill>
                  <a:srgbClr val="FF0000"/>
                </a:solidFill>
              </a:rPr>
              <a:t>Laktokoklarda</a:t>
            </a:r>
            <a:r>
              <a:rPr lang="tr-TR" altLang="tr-TR" b="1" dirty="0">
                <a:solidFill>
                  <a:srgbClr val="FF0000"/>
                </a:solidFill>
              </a:rPr>
              <a:t> </a:t>
            </a:r>
            <a:r>
              <a:rPr lang="tr-TR" altLang="tr-TR" b="1" dirty="0" err="1">
                <a:solidFill>
                  <a:srgbClr val="FF0000"/>
                </a:solidFill>
              </a:rPr>
              <a:t>proteolitik</a:t>
            </a:r>
            <a:r>
              <a:rPr lang="tr-TR" altLang="tr-TR" b="1" dirty="0">
                <a:solidFill>
                  <a:srgbClr val="FF0000"/>
                </a:solidFill>
              </a:rPr>
              <a:t> sistem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125538"/>
            <a:ext cx="8117163" cy="52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75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800" b="1" dirty="0" err="1">
                <a:solidFill>
                  <a:srgbClr val="FF0000"/>
                </a:solidFill>
              </a:rPr>
              <a:t>Proteolize</a:t>
            </a:r>
            <a:r>
              <a:rPr lang="tr-TR" altLang="tr-TR" sz="4800" b="1" dirty="0">
                <a:solidFill>
                  <a:srgbClr val="FF0000"/>
                </a:solidFill>
              </a:rPr>
              <a:t> etkili faktörler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z="2700" b="1" dirty="0"/>
              <a:t>Enzim tipi ve aktivitesi</a:t>
            </a:r>
          </a:p>
          <a:p>
            <a:r>
              <a:rPr lang="tr-TR" altLang="tr-TR" sz="2700" b="1" dirty="0"/>
              <a:t>Olgunlaştırma sıcaklığı </a:t>
            </a:r>
          </a:p>
          <a:p>
            <a:r>
              <a:rPr lang="tr-TR" altLang="tr-TR" sz="2700" b="1" dirty="0" err="1"/>
              <a:t>Nisbi</a:t>
            </a:r>
            <a:r>
              <a:rPr lang="tr-TR" altLang="tr-TR" sz="2700" b="1" dirty="0"/>
              <a:t> nem</a:t>
            </a:r>
          </a:p>
          <a:p>
            <a:r>
              <a:rPr lang="tr-TR" altLang="tr-TR" sz="2700" b="1" dirty="0"/>
              <a:t>İkincil flora varlığı</a:t>
            </a:r>
          </a:p>
          <a:p>
            <a:r>
              <a:rPr lang="tr-TR" altLang="tr-TR" sz="2700" b="1" dirty="0" err="1"/>
              <a:t>Kontaminantlar</a:t>
            </a:r>
            <a:endParaRPr lang="tr-TR" altLang="tr-TR" sz="2700" b="1" dirty="0"/>
          </a:p>
          <a:p>
            <a:r>
              <a:rPr lang="tr-TR" altLang="tr-TR" sz="2700" b="1" dirty="0"/>
              <a:t>Mikroorganizma dengesi</a:t>
            </a:r>
          </a:p>
          <a:p>
            <a:r>
              <a:rPr lang="tr-TR" altLang="tr-TR" sz="2700" b="1" dirty="0"/>
              <a:t>Peynirin kimyasal kompozisyonu</a:t>
            </a:r>
          </a:p>
          <a:p>
            <a:r>
              <a:rPr lang="tr-TR" altLang="tr-TR" sz="2700" b="1" dirty="0"/>
              <a:t>Olgunlaşma modeli</a:t>
            </a:r>
          </a:p>
          <a:p>
            <a:endParaRPr lang="tr-TR" altLang="tr-TR" sz="2700" b="1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32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Geniş ekran</PresentationFormat>
  <Paragraphs>40</Paragraphs>
  <Slides>12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Wingdings</vt:lpstr>
      <vt:lpstr>Office Teması</vt:lpstr>
      <vt:lpstr>Bit Eşlem Resmi</vt:lpstr>
      <vt:lpstr>Peynir Teknolojisi- Pıhtılaşma</vt:lpstr>
      <vt:lpstr>Pıhtılaşma mekanizması</vt:lpstr>
      <vt:lpstr>Pıhtılaşma mekanizması</vt:lpstr>
      <vt:lpstr>Protein matriksinin gelişimi</vt:lpstr>
      <vt:lpstr>Pıhtılaşma mekanizması (ısı etkisi)</vt:lpstr>
      <vt:lpstr>Olgunlaşma</vt:lpstr>
      <vt:lpstr>PowerPoint Sunusu</vt:lpstr>
      <vt:lpstr>Laktokoklarda proteolitik sistem</vt:lpstr>
      <vt:lpstr>Proteolize etkili faktörler</vt:lpstr>
      <vt:lpstr>Lipoliz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Peynir Teknolojisi- Pıhtılaşma</dc:title>
  <dc:creator>Barbaros</dc:creator>
  <cp:lastModifiedBy>Barbaros</cp:lastModifiedBy>
  <cp:revision>1</cp:revision>
  <dcterms:created xsi:type="dcterms:W3CDTF">2019-05-27T12:05:59Z</dcterms:created>
  <dcterms:modified xsi:type="dcterms:W3CDTF">2019-05-27T12:06:12Z</dcterms:modified>
</cp:coreProperties>
</file>