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7"/>
  </p:notesMasterIdLst>
  <p:sldIdLst>
    <p:sldId id="706" r:id="rId2"/>
    <p:sldId id="707" r:id="rId3"/>
    <p:sldId id="708" r:id="rId4"/>
    <p:sldId id="709" r:id="rId5"/>
    <p:sldId id="710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CB09"/>
    <a:srgbClr val="D6A418"/>
    <a:srgbClr val="C4982A"/>
    <a:srgbClr val="B584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296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3" d="100"/>
        <a:sy n="33" d="100"/>
      </p:scale>
      <p:origin x="0" y="716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77555-F900-492F-989D-CDEC03A6849E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A5A0B5-9944-4599-A698-F8229697947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6703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ransition spd="slow">
    <p:randomBar dir="vert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İçerik Yer Tutucusu"/>
          <p:cNvSpPr>
            <a:spLocks noGrp="1"/>
          </p:cNvSpPr>
          <p:nvPr>
            <p:ph idx="1"/>
          </p:nvPr>
        </p:nvSpPr>
        <p:spPr>
          <a:xfrm>
            <a:off x="457200" y="736016"/>
            <a:ext cx="8229600" cy="5861336"/>
          </a:xfrm>
        </p:spPr>
        <p:txBody>
          <a:bodyPr>
            <a:normAutofit/>
          </a:bodyPr>
          <a:lstStyle/>
          <a:p>
            <a:pPr>
              <a:buNone/>
            </a:pPr>
            <a:endParaRPr lang="tr-TR" sz="2000" b="1" spc="-80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tr-TR" sz="2000" b="1" spc="-8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Örn. 2009 Karadeniz’de Deniz Alanı Sınırlandırma Davası (Romanya v. Ukrayna)</a:t>
            </a:r>
          </a:p>
        </p:txBody>
      </p:sp>
      <p:sp>
        <p:nvSpPr>
          <p:cNvPr id="7" name="1 Başlık"/>
          <p:cNvSpPr>
            <a:spLocks noGrp="1"/>
          </p:cNvSpPr>
          <p:nvPr>
            <p:ph type="title"/>
          </p:nvPr>
        </p:nvSpPr>
        <p:spPr>
          <a:xfrm>
            <a:off x="457200" y="-171400"/>
            <a:ext cx="8229600" cy="1143000"/>
          </a:xfrm>
        </p:spPr>
        <p:txBody>
          <a:bodyPr>
            <a:normAutofit/>
          </a:bodyPr>
          <a:lstStyle/>
          <a:p>
            <a:r>
              <a:rPr lang="tr-TR" sz="3400" b="1" dirty="0" smtClean="0">
                <a:solidFill>
                  <a:schemeClr val="bg1"/>
                </a:solidFill>
              </a:rPr>
              <a:t>12. HAFTA </a:t>
            </a:r>
            <a:br>
              <a:rPr lang="tr-TR" sz="3400" b="1" dirty="0" smtClean="0">
                <a:solidFill>
                  <a:schemeClr val="bg1"/>
                </a:solidFill>
              </a:rPr>
            </a:br>
            <a:r>
              <a:rPr lang="tr-TR" sz="3400" b="1" dirty="0" smtClean="0">
                <a:solidFill>
                  <a:schemeClr val="bg1"/>
                </a:solidFill>
              </a:rPr>
              <a:t>DENİZ ALANLARININ SINIRLANDIRILMASI</a:t>
            </a:r>
            <a:endParaRPr lang="tr-TR" sz="3400" b="1" dirty="0">
              <a:solidFill>
                <a:schemeClr val="bg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556792"/>
            <a:ext cx="4133259" cy="5112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7 Metin kutusu"/>
          <p:cNvSpPr txBox="1"/>
          <p:nvPr/>
        </p:nvSpPr>
        <p:spPr>
          <a:xfrm>
            <a:off x="4788024" y="2708920"/>
            <a:ext cx="396044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600" dirty="0" smtClean="0">
                <a:solidFill>
                  <a:schemeClr val="bg1"/>
                </a:solidFill>
              </a:rPr>
              <a:t>1) UAD öncelikle sınırlandırılacak deniz alanında devletlerin esas hatlarını tespit eder.</a:t>
            </a:r>
            <a:endParaRPr lang="tr-TR" sz="2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426130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İçerik Yer Tutucusu"/>
          <p:cNvSpPr>
            <a:spLocks noGrp="1"/>
          </p:cNvSpPr>
          <p:nvPr>
            <p:ph idx="1"/>
          </p:nvPr>
        </p:nvSpPr>
        <p:spPr>
          <a:xfrm>
            <a:off x="457200" y="736016"/>
            <a:ext cx="8229600" cy="5861336"/>
          </a:xfrm>
        </p:spPr>
        <p:txBody>
          <a:bodyPr>
            <a:normAutofit/>
          </a:bodyPr>
          <a:lstStyle/>
          <a:p>
            <a:r>
              <a:rPr lang="tr-TR" sz="2000" b="1" spc="-8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Örn. 2009 Karadeniz’de Deniz Alanı Sınırlandırma Davası (Romanya v. Ukrayna)</a:t>
            </a:r>
          </a:p>
        </p:txBody>
      </p:sp>
      <p:sp>
        <p:nvSpPr>
          <p:cNvPr id="8" name="7 Metin kutusu"/>
          <p:cNvSpPr txBox="1"/>
          <p:nvPr/>
        </p:nvSpPr>
        <p:spPr>
          <a:xfrm>
            <a:off x="4788024" y="2708920"/>
            <a:ext cx="396044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600" dirty="0" smtClean="0">
                <a:solidFill>
                  <a:schemeClr val="bg1"/>
                </a:solidFill>
              </a:rPr>
              <a:t>2) UAD ardından tarafların iddia ettikleri deniz alanlarını ve sınırlamaya konu deniz alanını belirler.</a:t>
            </a:r>
            <a:endParaRPr lang="tr-TR" sz="2600" dirty="0">
              <a:solidFill>
                <a:schemeClr val="bg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505082"/>
            <a:ext cx="4032448" cy="502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1 Başlık"/>
          <p:cNvSpPr>
            <a:spLocks noGrp="1"/>
          </p:cNvSpPr>
          <p:nvPr>
            <p:ph type="title"/>
          </p:nvPr>
        </p:nvSpPr>
        <p:spPr>
          <a:xfrm>
            <a:off x="457200" y="-171400"/>
            <a:ext cx="8229600" cy="1143000"/>
          </a:xfrm>
        </p:spPr>
        <p:txBody>
          <a:bodyPr>
            <a:normAutofit/>
          </a:bodyPr>
          <a:lstStyle/>
          <a:p>
            <a:r>
              <a:rPr lang="tr-TR" sz="3400" b="1" dirty="0" smtClean="0">
                <a:solidFill>
                  <a:schemeClr val="bg1"/>
                </a:solidFill>
              </a:rPr>
              <a:t>DENİZ ALANLARININ SINIRLANDIRILMASI</a:t>
            </a:r>
            <a:endParaRPr lang="tr-TR" sz="3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51958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İçerik Yer Tutucusu"/>
          <p:cNvSpPr>
            <a:spLocks noGrp="1"/>
          </p:cNvSpPr>
          <p:nvPr>
            <p:ph idx="1"/>
          </p:nvPr>
        </p:nvSpPr>
        <p:spPr>
          <a:xfrm>
            <a:off x="457200" y="736016"/>
            <a:ext cx="8229600" cy="5861336"/>
          </a:xfrm>
        </p:spPr>
        <p:txBody>
          <a:bodyPr>
            <a:normAutofit/>
          </a:bodyPr>
          <a:lstStyle/>
          <a:p>
            <a:r>
              <a:rPr lang="tr-TR" sz="2000" b="1" spc="-8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Örn. 2009 Karadeniz’de Deniz Alanı Sınırlandırma Davası (Romanya v. Ukrayna)</a:t>
            </a:r>
          </a:p>
        </p:txBody>
      </p:sp>
      <p:sp>
        <p:nvSpPr>
          <p:cNvPr id="8" name="7 Metin kutusu"/>
          <p:cNvSpPr txBox="1"/>
          <p:nvPr/>
        </p:nvSpPr>
        <p:spPr>
          <a:xfrm>
            <a:off x="4788024" y="2708920"/>
            <a:ext cx="396044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600" dirty="0" smtClean="0">
                <a:solidFill>
                  <a:schemeClr val="bg1"/>
                </a:solidFill>
              </a:rPr>
              <a:t>3) UAD daha sonra nihai olmayan bir orta hat belirler.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484784"/>
            <a:ext cx="4104456" cy="4975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1 Başlık"/>
          <p:cNvSpPr>
            <a:spLocks noGrp="1"/>
          </p:cNvSpPr>
          <p:nvPr>
            <p:ph type="title"/>
          </p:nvPr>
        </p:nvSpPr>
        <p:spPr>
          <a:xfrm>
            <a:off x="457200" y="-171400"/>
            <a:ext cx="8229600" cy="1143000"/>
          </a:xfrm>
        </p:spPr>
        <p:txBody>
          <a:bodyPr>
            <a:normAutofit/>
          </a:bodyPr>
          <a:lstStyle/>
          <a:p>
            <a:r>
              <a:rPr lang="tr-TR" sz="3400" b="1" dirty="0" smtClean="0">
                <a:solidFill>
                  <a:schemeClr val="bg1"/>
                </a:solidFill>
              </a:rPr>
              <a:t>DENİZ ALANLARININ SINIRLANDIRILMASI</a:t>
            </a:r>
            <a:endParaRPr lang="tr-TR" sz="3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394790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İçerik Yer Tutucusu"/>
          <p:cNvSpPr>
            <a:spLocks noGrp="1"/>
          </p:cNvSpPr>
          <p:nvPr>
            <p:ph idx="1"/>
          </p:nvPr>
        </p:nvSpPr>
        <p:spPr>
          <a:xfrm>
            <a:off x="457200" y="736016"/>
            <a:ext cx="8229600" cy="5861336"/>
          </a:xfrm>
        </p:spPr>
        <p:txBody>
          <a:bodyPr>
            <a:normAutofit/>
          </a:bodyPr>
          <a:lstStyle/>
          <a:p>
            <a:r>
              <a:rPr lang="tr-TR" sz="2000" b="1" spc="-8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Örn. 2009 Karadeniz’de Deniz Alanı Sınırlandırma Davası (Romanya v. Ukrayna)</a:t>
            </a:r>
          </a:p>
        </p:txBody>
      </p:sp>
      <p:sp>
        <p:nvSpPr>
          <p:cNvPr id="8" name="7 Metin kutusu"/>
          <p:cNvSpPr txBox="1"/>
          <p:nvPr/>
        </p:nvSpPr>
        <p:spPr>
          <a:xfrm>
            <a:off x="251520" y="4437112"/>
            <a:ext cx="396044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600" dirty="0" smtClean="0">
                <a:solidFill>
                  <a:schemeClr val="bg1"/>
                </a:solidFill>
              </a:rPr>
              <a:t>4) UAD orta hattan ayrılmayı gerektiren durumlar var ise bunları dikkate alarak orta hattı değiştirir.</a:t>
            </a:r>
          </a:p>
        </p:txBody>
      </p:sp>
      <p:sp>
        <p:nvSpPr>
          <p:cNvPr id="6" name="5 Metin kutusu"/>
          <p:cNvSpPr txBox="1"/>
          <p:nvPr/>
        </p:nvSpPr>
        <p:spPr>
          <a:xfrm>
            <a:off x="4716016" y="4440594"/>
            <a:ext cx="396044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600" dirty="0" smtClean="0">
                <a:solidFill>
                  <a:schemeClr val="tx2">
                    <a:lumMod val="75000"/>
                  </a:schemeClr>
                </a:solidFill>
              </a:rPr>
              <a:t>Örneğimizde, </a:t>
            </a:r>
            <a:r>
              <a:rPr lang="tr-TR" sz="2600" dirty="0" err="1" smtClean="0">
                <a:solidFill>
                  <a:schemeClr val="tx2">
                    <a:lumMod val="75000"/>
                  </a:schemeClr>
                </a:solidFill>
              </a:rPr>
              <a:t>UAD’ye</a:t>
            </a:r>
            <a:r>
              <a:rPr lang="tr-TR" sz="2600" dirty="0" smtClean="0">
                <a:solidFill>
                  <a:schemeClr val="tx2">
                    <a:lumMod val="75000"/>
                  </a:schemeClr>
                </a:solidFill>
              </a:rPr>
              <a:t> göre, Romanya açıklarında Ukrayna’ya ait Yılan Adası’nın </a:t>
            </a:r>
            <a:r>
              <a:rPr lang="tr-TR" sz="2600" b="1" dirty="0" smtClean="0">
                <a:solidFill>
                  <a:schemeClr val="tx2">
                    <a:lumMod val="75000"/>
                  </a:schemeClr>
                </a:solidFill>
              </a:rPr>
              <a:t>karasuları </a:t>
            </a:r>
            <a:r>
              <a:rPr lang="tr-TR" sz="2600" dirty="0" smtClean="0">
                <a:solidFill>
                  <a:schemeClr val="tx2">
                    <a:lumMod val="75000"/>
                  </a:schemeClr>
                </a:solidFill>
              </a:rPr>
              <a:t>vardır.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016" y="1268761"/>
            <a:ext cx="4238761" cy="3096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1" y="1268760"/>
            <a:ext cx="4320480" cy="31180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1 Başlık"/>
          <p:cNvSpPr>
            <a:spLocks noGrp="1"/>
          </p:cNvSpPr>
          <p:nvPr>
            <p:ph type="title"/>
          </p:nvPr>
        </p:nvSpPr>
        <p:spPr>
          <a:xfrm>
            <a:off x="457200" y="-171400"/>
            <a:ext cx="8229600" cy="1143000"/>
          </a:xfrm>
        </p:spPr>
        <p:txBody>
          <a:bodyPr>
            <a:normAutofit/>
          </a:bodyPr>
          <a:lstStyle/>
          <a:p>
            <a:r>
              <a:rPr lang="tr-TR" sz="3400" b="1" dirty="0" smtClean="0">
                <a:solidFill>
                  <a:schemeClr val="bg1"/>
                </a:solidFill>
              </a:rPr>
              <a:t>DENİZ ALANLARININ SINIRLANDIRILMASI</a:t>
            </a:r>
            <a:endParaRPr lang="tr-TR" sz="3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414184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8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İçerik Yer Tutucusu"/>
          <p:cNvSpPr>
            <a:spLocks noGrp="1"/>
          </p:cNvSpPr>
          <p:nvPr>
            <p:ph idx="1"/>
          </p:nvPr>
        </p:nvSpPr>
        <p:spPr>
          <a:xfrm>
            <a:off x="457200" y="736016"/>
            <a:ext cx="8229600" cy="5861336"/>
          </a:xfrm>
        </p:spPr>
        <p:txBody>
          <a:bodyPr>
            <a:normAutofit/>
          </a:bodyPr>
          <a:lstStyle/>
          <a:p>
            <a:r>
              <a:rPr lang="tr-TR" sz="2000" b="1" spc="-8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Örn. 2009 Karadeniz’de Deniz Alanı Sınırlandırma Davası (Romanya v. Ukrayna)</a:t>
            </a:r>
          </a:p>
        </p:txBody>
      </p:sp>
      <p:sp>
        <p:nvSpPr>
          <p:cNvPr id="8" name="7 Metin kutusu"/>
          <p:cNvSpPr txBox="1"/>
          <p:nvPr/>
        </p:nvSpPr>
        <p:spPr>
          <a:xfrm>
            <a:off x="4788024" y="2708920"/>
            <a:ext cx="396044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600" dirty="0" smtClean="0">
                <a:solidFill>
                  <a:schemeClr val="bg1"/>
                </a:solidFill>
              </a:rPr>
              <a:t>5) Sonuç: </a:t>
            </a:r>
            <a:r>
              <a:rPr lang="tr-TR" sz="2600" dirty="0" err="1" smtClean="0">
                <a:solidFill>
                  <a:schemeClr val="bg1"/>
                </a:solidFill>
              </a:rPr>
              <a:t>UAD’nin</a:t>
            </a:r>
            <a:r>
              <a:rPr lang="tr-TR" sz="2600" dirty="0" smtClean="0">
                <a:solidFill>
                  <a:schemeClr val="bg1"/>
                </a:solidFill>
              </a:rPr>
              <a:t> belirlediği sınırlama çizgisi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412776"/>
            <a:ext cx="4032448" cy="50441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1 Başlık"/>
          <p:cNvSpPr>
            <a:spLocks noGrp="1"/>
          </p:cNvSpPr>
          <p:nvPr>
            <p:ph type="title"/>
          </p:nvPr>
        </p:nvSpPr>
        <p:spPr>
          <a:xfrm>
            <a:off x="457200" y="-171400"/>
            <a:ext cx="8229600" cy="1143000"/>
          </a:xfrm>
        </p:spPr>
        <p:txBody>
          <a:bodyPr>
            <a:normAutofit/>
          </a:bodyPr>
          <a:lstStyle/>
          <a:p>
            <a:r>
              <a:rPr lang="tr-TR" sz="3400" b="1" dirty="0" smtClean="0">
                <a:solidFill>
                  <a:schemeClr val="bg1"/>
                </a:solidFill>
              </a:rPr>
              <a:t>DENİZ ALANLARININ SINIRLANDIRILMASI</a:t>
            </a:r>
            <a:endParaRPr lang="tr-TR" sz="3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308586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8" grpId="0"/>
    </p:bld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3779</TotalTime>
  <Words>169</Words>
  <Application>Microsoft Office PowerPoint</Application>
  <PresentationFormat>Ekran Gösterisi (4:3)</PresentationFormat>
  <Paragraphs>17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8" baseType="lpstr">
      <vt:lpstr>Arial</vt:lpstr>
      <vt:lpstr>Calibri</vt:lpstr>
      <vt:lpstr>Ofis Teması</vt:lpstr>
      <vt:lpstr>12. HAFTA  DENİZ ALANLARININ SINIRLANDIRILMASI</vt:lpstr>
      <vt:lpstr>DENİZ ALANLARININ SINIRLANDIRILMASI</vt:lpstr>
      <vt:lpstr>DENİZ ALANLARININ SINIRLANDIRILMASI</vt:lpstr>
      <vt:lpstr>DENİZ ALANLARININ SINIRLANDIRILMASI</vt:lpstr>
      <vt:lpstr>DENİZ ALANLARININ SINIRLANDIRILMASI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milletlerarası kamu hukuku</dc:title>
  <dc:creator>Erkan AKDOĞAN</dc:creator>
  <cp:lastModifiedBy>Hakem</cp:lastModifiedBy>
  <cp:revision>438</cp:revision>
  <dcterms:modified xsi:type="dcterms:W3CDTF">2020-01-30T10:57:11Z</dcterms:modified>
</cp:coreProperties>
</file>