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4" r:id="rId7"/>
    <p:sldId id="266" r:id="rId8"/>
    <p:sldId id="267" r:id="rId9"/>
    <p:sldId id="268" r:id="rId10"/>
    <p:sldId id="269" r:id="rId11"/>
    <p:sldId id="271" r:id="rId12"/>
    <p:sldId id="273" r:id="rId13"/>
    <p:sldId id="274" r:id="rId14"/>
    <p:sldId id="278" r:id="rId15"/>
    <p:sldId id="280" r:id="rId16"/>
    <p:sldId id="28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yönetimi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4516438"/>
            <a:ext cx="12192000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 </a:t>
            </a:r>
            <a:r>
              <a:rPr lang="tr-TR" sz="2800" b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Gelişme Nedenleri Ve Etkileri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018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Diğer taraftan kongre katılımcısının harcamaları farklı faktörlere bağımlılık gösterir. Bunlar;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 merkezinin fiyat seviyesi,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 çalışma süresi ve yoğunluğu,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Katılımcının kongre konusunda yakınlık derecesidir.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 olarak kongre turizmi ve harcama kalemleri ile ilgili 1996 yılında yapılan bir çalışmada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katılımcıların gider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portföyü aşağıdaki gibi belirtilmiştir;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Otel Harcamaları % 34.6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Restoranlar % 26.0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Alışveriş Harcamaları % 12.0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Şehir içi Turlar % 6.0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Alkollü ve Alkolsüz İçecekler % 6.0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Diğer Harcamalar % 54</a:t>
            </a:r>
          </a:p>
        </p:txBody>
      </p:sp>
    </p:spTree>
    <p:extLst>
      <p:ext uri="{BB962C8B-B14F-4D97-AF65-F5344CB8AC3E}">
        <p14:creationId xmlns:p14="http://schemas.microsoft.com/office/powerpoint/2010/main" val="3511683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2.2.3. Yeni İstihdam Olanakları Yaratması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olarak turizm sektörünün emek verilen yoğun bir sektör olduğu düşünülürse kongrelerin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istihdam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arttırıcı rolü olduğunu söylemek doğru olur.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sayesinde oluşan toplam istihdam önemli derecede artar. Ayrıca bölgedeki halkın satın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 gücü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fazlalaşır. Delegeler kongre bölgesini tekrar ziyaret eder, yakınlarının da ziyaret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etmesinde etkili olur.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organizasyonu sırasında kongre merkezinin faaliyetlerini sürdürebilmesi için gerekli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personel, doğrudan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istihdam sağlama türüdür. Delegenin ülkeye veya şehre ulaşımını sağlayan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seyahat şirketlerinde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delegenin konaklamasını sağlayan otellerde, yeme içme ihtiyacını karşıladığı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restoranlarda eğlence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merkezlerinde ve hediyelik eşya dükkanlarında çalışan kişiler de kongrelerin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dolaylı istihdam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türüdür.</a:t>
            </a:r>
          </a:p>
        </p:txBody>
      </p:sp>
    </p:spTree>
    <p:extLst>
      <p:ext uri="{BB962C8B-B14F-4D97-AF65-F5344CB8AC3E}">
        <p14:creationId xmlns:p14="http://schemas.microsoft.com/office/powerpoint/2010/main" val="2626844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686"/>
            <a:ext cx="12192000" cy="684831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2.2.4. Diğer Sektörleri Sürükleme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Etkisi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 görsel sanayi, simültane çeviri,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(yarı zamanlı) çalışma olanakları, büyük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yatırımlar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birçok yan sektörü de hareketlendirir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 tek taraflı bir ürün değildir. Yani kongre amaçlı ziyaretçiler sadece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merkezinin hizmetlerinden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faydalanmazlar. Bunu yanında seyahat, konaklama, yeme içme, eğlence,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alışveriş gibi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ihtiyaçlarının da karşılanmasını istemektedirler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 yanında bir kongre merkezinin gelişimi oteller, restoranlar ve eğlence gibi ağırlama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endüstrisi yatırımlarını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destekler. Çevresindeki fiziksel canlanmayı desteklemesi beklenen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konvansiyon merkezlerine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çok sayıda örnek vardır. New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York'ta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belediye meclisi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Jacob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Center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inşası nedeniyle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azından 20 projenin doğduğunu bildirmiştir.</a:t>
            </a:r>
          </a:p>
        </p:txBody>
      </p:sp>
    </p:spTree>
    <p:extLst>
      <p:ext uri="{BB962C8B-B14F-4D97-AF65-F5344CB8AC3E}">
        <p14:creationId xmlns:p14="http://schemas.microsoft.com/office/powerpoint/2010/main" val="3887768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2.2.5. Turizmde </a:t>
            </a:r>
            <a:r>
              <a:rPr lang="tr-TR" sz="2800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Mevsimliliğin</a:t>
            </a: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Ortadan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Kaldırılması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Kongrelerin turizm mevsimini uzatıcı özelliği nedeniyle şehir merkezindeki pek çok otel ‘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season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sırasında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düşürmeyebilir. Ayrıca kongrelerin zaman içindeki dağılımı daha tutarlı ve sınırlıdır.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Dünyada birçok ekonomik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etkililiğin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temelinde mevsim faktörünün küçümsenemeyecek bir rolü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Bu rolü turizm hareketlerinde de görmek mümkündür. Tur operatörleri, hava, deniz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hava taşımacılığı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oteller gibi turistik işletmelerin işlevleri ile turizm hareketleri aydan aya belirli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dalgalanma göstermektedir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Mevsim faktörü ve önceden belirlenen diğer faktörler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dalgalanmaları, donanımın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personelin yetersiz ve verimsiz kullanımını ortaya koymaktadır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 faaliyetlerinin bir sezon üzerinde yoğunlaşması hizmetlerin kalitesinde düşüşe yol açarken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ulaştırma ve çevre koruma alanlarında sıkıntılara yol açmaktadır. Bu aynı zamanda yılın geri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kalan bölümlerinde var olan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kapasitenin yeterli derecede değerlendirilememesi 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2733548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-1" y="0"/>
            <a:ext cx="12192001" cy="68579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2.2.6. Şehirleşme Sürecine Olumlu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Katkıları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 kabul görülüp geliştirilmesindeki en önemli etkenlerden biri de şehrin geri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kalmış bölgelerinin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geliştirilmesidir. Kongre merkezlerinin inşası ve kongrelerin düzenlenmesi şehrin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yönüyle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kalkınmasına katkıda bulunur. Kongre merkezlerinin kurulması sırasında verimsiz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alanların kullanılmasıyla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faydalar sağlanır.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Tatil beldesi olmayan bölgelerde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merkezlerinde kongre merkezlerinin inşası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bahsedilen faydalar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dışında, bir de o yerin geri kalmışlığının da bir bakıma ilacıdır. Örneğin, 1996 yılında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yapılan Habitat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II’nin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İstanbul’da yarattığı fiziksel etkiler şöyledir: İstanbul’da parklar, cadde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kaldırımlar yenilendi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cadde ve yollar asfaltlandı, yeşillenme ve aydınlatma yapıldı, yollar trafik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kurallarına uygun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 boyanıp, yön ve işaret levhaları konuldu, tarihi yapılar onarımdan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geçirildi, yapıların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alışveriş merkezlerinin dış cepheleri sahipleriyle ortak bir çalışma ile ışıklandırılıp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boyandı. Taksim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Meydanı metro çalışmaları nedeniyle oluşan olumsuz görüntüsünden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kurtarılarak düzenlendi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Nişantaşı parkı yeniden düzenlenerek Habitat Parkı yapıldı, Şişli Nikah Dairesinin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yanına helikopter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pisti inşa edildi.</a:t>
            </a:r>
          </a:p>
        </p:txBody>
      </p:sp>
    </p:spTree>
    <p:extLst>
      <p:ext uri="{BB962C8B-B14F-4D97-AF65-F5344CB8AC3E}">
        <p14:creationId xmlns:p14="http://schemas.microsoft.com/office/powerpoint/2010/main" val="796895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2.2.7. Yerli Halkın ve Yerel Yönetimlerin Gelir Artırıcı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Etkisi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Şehirlerde kongre delegelerinin harcamalarının etkisiyle işletme sayılarının arttığı daha önce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belirtmişti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şehrin ekonomik yönden gelişmesine de katkıda bulunur. Bu gelişmenin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 boyutlarından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 de yerel halkın iş olanağına kavuşması, gelirlerinin ve satın alma güçlerinin artmasıdır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diğer boyutu ise daha makro anlamdadır . İşletme sayısının artışı, satış, gelir, emlak,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vergilerinin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kullanma ücretleri ile izinlerden alınan doğrudan gelir yolu tahsiline neden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olur.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3527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096064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Kongre ve Fuar Yönetimi, Fasikül.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90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84597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TURİZMİNİN </a:t>
            </a:r>
            <a:r>
              <a:rPr lang="tr-T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GELİŞME NEDENLERİ </a:t>
            </a: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ETKİLERİ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674255"/>
            <a:ext cx="12192000" cy="51837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 Kongre Turizminin Gelişme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Nedenleri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 gelişimini sağlayan sebeplerin çoğu turizmin gelişmesini sağlayan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sebeplerle aynıdır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Genelde turizmin gelişmesini sağlayan sebepler, kişilerin boş zamanlarının artması,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kişilerin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ülkelerin gelirlerinin artması, ulaşım alanındaki gelişmeler seyahat formalitelerinin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basitleştirilmesi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hatları ile özetlenebilir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401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86675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2.1.1. Talep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Açısından</a:t>
            </a:r>
          </a:p>
          <a:p>
            <a:pPr marL="0" indent="0" algn="just">
              <a:buNone/>
            </a:pP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Turizminin gelişmesini sağlayan faktörler talep açısından incelendiğinde aşağıdaki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etkenler ortaya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Ulusal ve uluslararası kurum ve kuruluşların sayılarında meydana gelen artış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küreselleşen dünyada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sürekli artan toplantı ihtiyacı,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Bilimsel ve teknolojik alanda meydana gelen gelişmeler ve bu gelişmeler paralelinde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artan uzmanlaşma alanlarında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bilgi alışverişi gereğinin doğması,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Yeni ürünlerin pazarlanması ve tanıtılması amacıyla yapılan sergi ve fuar etkinlikleri ile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birlikte, işletmenin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yerlerde toplantılar düzenlemesi.</a:t>
            </a:r>
          </a:p>
        </p:txBody>
      </p:sp>
    </p:spTree>
    <p:extLst>
      <p:ext uri="{BB962C8B-B14F-4D97-AF65-F5344CB8AC3E}">
        <p14:creationId xmlns:p14="http://schemas.microsoft.com/office/powerpoint/2010/main" val="3999840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2.1.2. Arz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Açısından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 sarayları ve toplantı salonlarına yönelik yatırımların artması,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Ülkelerin, kongre büroları kurmaları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Toplantı salonlarına sahip kongre otellerinin bu konuda verdikleri hizmetleri geliştirmeleri,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 organizatörlerinin hizmete hazır olmaları,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Hava alanlarında toplantı salonları ve konaklama tesisleri gibi hizmetlere yer verilmesi,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Kongrelerin, turistik atraksiyon merkezlerinde düzenlenmeleri, turlarla birleştirilerek turistik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olgu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durumuna getirilmesi.</a:t>
            </a:r>
          </a:p>
        </p:txBody>
      </p:sp>
    </p:spTree>
    <p:extLst>
      <p:ext uri="{BB962C8B-B14F-4D97-AF65-F5344CB8AC3E}">
        <p14:creationId xmlns:p14="http://schemas.microsoft.com/office/powerpoint/2010/main" val="3666121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33081"/>
            <a:ext cx="12191999" cy="1326321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KONGRE TURİZMİNİN EKONOMİK ETKİSİ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459403"/>
            <a:ext cx="12191999" cy="539859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açısından bir kongre merkezinin ev sahibi toplum ve olumlu ekonomik etkileri o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merkezin karşılaştığı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finansal risklerden daha ağır basmaktadır. Bir kongre merkezinin portresi, onun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oteller, restoranlar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eğlence sektörü gibi destekleyici sektörler için ve merkezin bulunduğu toplum için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gelir yaratma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ziyaretçi etkinlikleri düzenleme kabiliyeti ile tamamlanmalıdır. Zaten bir kongre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merkezinin kurulmasında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etken olan da bu faktörlerdir. Bu ziyaretçi harcamaları bölgede istihdam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olanakları yaratır, vergi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geliri sağlar ve bölge ekonomisini dinamik hale getirir. Bütün bu faydalar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merkezinin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zararını dengeler ve bölge için genel net fayda sağlar. Devlet açısından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maruz kalan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işletme zararı bölgenin kazandığı yeni iş olanakları, yeni vergiler ve daha sağlıklı ekonomi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ödemeye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 bir maliyettir. Gerek büyüklükleri, gerekse yarattıkları ziyaretçi etkinlikleri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nedeniyle, kongreler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genellikle kamu faydası olan etkinlikler olarak algılanır.</a:t>
            </a:r>
          </a:p>
        </p:txBody>
      </p:sp>
    </p:spTree>
    <p:extLst>
      <p:ext uri="{BB962C8B-B14F-4D97-AF65-F5344CB8AC3E}">
        <p14:creationId xmlns:p14="http://schemas.microsoft.com/office/powerpoint/2010/main" val="1101266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158840"/>
            <a:ext cx="12191999" cy="781318"/>
          </a:xfrm>
        </p:spPr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2.2.1. Döviz Kazandırıcı Etkisi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197736"/>
            <a:ext cx="12192000" cy="56602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kenti ya da kongre ülkelerinin, özellikle gelişmekte olan ekonomilerinin, önemle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 durdukları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beklentilerinden biri de döviz kazançlarıdır. Gerçekte uluslararası turizm, gelişmekte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 ekonomilerin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döviz açıklarının kapatılması için ideal bir çözüm olabilir. Bunun için ülke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parasının aşırı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değerlendirilmemiş ve konvertibl olması gerekir. Aşırı değerlendirme olması halinde döviz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karaborsası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dövizin ulusal ekonomi sirkülasyonu dışında saklanması eğilimi büyük olur. Döviz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karaborsasının büyük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tehlikesi sağlam paraların banka sisteminden kaçması, toprak altına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saklanması ya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yabancı hesaplara yatırılması şeklinde kendini gösterir. Bu tür döviz, ülkenin ekonomik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gelişmesi yönünden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kaybolmuş ve uluslararası turizmden beklenenlerle de sıfırla sonuçlanmış demektir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 parasının aşırı değerlendirilmesi turizmde bir takım olumsuz etkilere neden olur.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Örneğin, Turizm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fiyatları yüksek seviyede oluşacağı için ülkeye turist gelmez. Bu durumlarda her ne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kadar bazı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ülkeler özel turist kurları uyguluyorlarsa da bu yöntem pek çok bürokratik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ayarlamaları gerektirdiği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kontrol genellikle güç olmaktadır.</a:t>
            </a:r>
          </a:p>
        </p:txBody>
      </p:sp>
    </p:spTree>
    <p:extLst>
      <p:ext uri="{BB962C8B-B14F-4D97-AF65-F5344CB8AC3E}">
        <p14:creationId xmlns:p14="http://schemas.microsoft.com/office/powerpoint/2010/main" val="1935452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1996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yılında Türkiye’ye gelen 8.5 milyon kişi yaklaşık 6 milyar dolarlık harcama yapmıştır.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Bununla birlikte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 yılında yapılmış olan Habitat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II’ye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25.000 kişi katılmıştır ve bu kongrede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50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milyon dolar kazandığı tahmin edilmektedir. Tek bir büyük kongrenin doğrudan yarattığı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getirisinin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büyüklüğünün, toplam turizm gelirleri içindeki payı açısından iyi bir örnektir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bunlara karşılık Türkiye, 175 milyar dolarlık uluslararası kongre turizmi pazarından hak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ettiği payı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alamamaktadır. 2003 yılında çok sayıda uluslararası kongre düzenlenmesine rağmen,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175 milyar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dolarlık kongre turizmi pazarından Türkiye’nin sağladığı gelir sadece 200 milyon dolardır.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yüzde bir gibi bir orana karşılık gelmektedir. Turizm çevreleri, dünya turizm pastasının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yüzde 30’unu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oluşturan kongre turizminden gelecek 5 yılda, 1 buçuk milyar dolar kazanç sağlamak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çalışmalarına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 destekleri de yanına alarak devam etmek zorundadır.</a:t>
            </a:r>
          </a:p>
        </p:txBody>
      </p:sp>
    </p:spTree>
    <p:extLst>
      <p:ext uri="{BB962C8B-B14F-4D97-AF65-F5344CB8AC3E}">
        <p14:creationId xmlns:p14="http://schemas.microsoft.com/office/powerpoint/2010/main" val="3953756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2.2.2. Delegelerin Yüksek Miktardaki Harcamaları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turizminin ekonomik boyutunu ayrıntılı bir şekilde irdelediğimiz zaman özellikle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kongre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harcamalarının uluslararası turizm için yapılan ortalama harcamalardan en az iki kat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olduğunu söyleyebiliriz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turistin yaptığı harcamaların da ekonomiye aynı şekilde etki ettiği düşünülebilir. Ancak kongre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turizmini önemli kılan başlıca etken delege harcamalarının diğer turist harcamalarından fazla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oluşudur. Yapılan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hesaplamalar kongre turizminin ekonomik açıdan ne kadar avantajlı olduğunu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göstermektedir. Öyle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 lüks tatil turizminde kişi başı 600-700 dolar harcanırken, bir delegenin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harcaması 1675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dolara kadar ulaşabiliyor. Bu da bize uluslararası kongrelere katılan bir delegenin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harcadığı para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ortalama 2-4 turistin harcadığı paraya eşit olduğunu gösteriyor.</a:t>
            </a:r>
          </a:p>
        </p:txBody>
      </p:sp>
    </p:spTree>
    <p:extLst>
      <p:ext uri="{BB962C8B-B14F-4D97-AF65-F5344CB8AC3E}">
        <p14:creationId xmlns:p14="http://schemas.microsoft.com/office/powerpoint/2010/main" val="2936630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Kongre sırasında yapılan harcamaları 2’ye ayırabiliriz: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Kongre organizatörlerince yapılan harcamalar,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Katılımcıların yaptıkları harcamalar.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Kongre organizatörlerince yapılan harcama alanları olarak da;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Yönetim Harcamaları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Dokümantasyon (Promosyon materyalleri, konferansla ilgili açıklamalar, tebliğlerin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kopyaları vb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Kira Harcamaları (Konfor ve Teknik Düzenlemeler 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Çevirmenler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İkramlar (Öğle yemekleri, ziyafetler, kokteyller, konferans arası ikramlar )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Uzmanlar için yapılan harcamalar (Ücretler, ulaşım, transfer ve konaklama masrafları,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şehir turları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gibi) sayılabilir.</a:t>
            </a:r>
          </a:p>
        </p:txBody>
      </p:sp>
    </p:spTree>
    <p:extLst>
      <p:ext uri="{BB962C8B-B14F-4D97-AF65-F5344CB8AC3E}">
        <p14:creationId xmlns:p14="http://schemas.microsoft.com/office/powerpoint/2010/main" val="608724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39</TotalTime>
  <Words>1552</Words>
  <Application>Microsoft Office PowerPoint</Application>
  <PresentationFormat>Özel</PresentationFormat>
  <Paragraphs>81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Damask</vt:lpstr>
      <vt:lpstr>Kongre ve fuar yönetimi</vt:lpstr>
      <vt:lpstr>KONGRE TURİZMİNİN GELİŞME NEDENLERİ VE ETKİLERİ</vt:lpstr>
      <vt:lpstr>PowerPoint Sunusu</vt:lpstr>
      <vt:lpstr>PowerPoint Sunusu</vt:lpstr>
      <vt:lpstr>2.2. KONGRE TURİZMİNİN EKONOMİK ETKİSİ</vt:lpstr>
      <vt:lpstr>2.2.1. Döviz Kazandırıcı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yönetimi</dc:title>
  <dc:creator>kemal</dc:creator>
  <cp:lastModifiedBy>kumsaal</cp:lastModifiedBy>
  <cp:revision>8</cp:revision>
  <dcterms:created xsi:type="dcterms:W3CDTF">2018-09-20T12:17:48Z</dcterms:created>
  <dcterms:modified xsi:type="dcterms:W3CDTF">2019-11-22T19:43:23Z</dcterms:modified>
</cp:coreProperties>
</file>