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41CF4-D79C-4119-BAED-DD814C989C33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B2B54-0A7A-4208-9F22-AB9EC4FD3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6810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0C56F59-12CF-4FAC-B785-8C667A841925}" type="slidenum">
              <a:rPr lang="en-US" altLang="tr-TR"/>
              <a:pPr/>
              <a:t>3</a:t>
            </a:fld>
            <a:endParaRPr lang="en-US" altLang="tr-TR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769714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BD5A-2944-4525-9732-B3B759A3E8B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986-8E3E-4666-A00F-ED39AF267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7276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BD5A-2944-4525-9732-B3B759A3E8B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986-8E3E-4666-A00F-ED39AF267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136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BD5A-2944-4525-9732-B3B759A3E8B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986-8E3E-4666-A00F-ED39AF267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6656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BD5A-2944-4525-9732-B3B759A3E8B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986-8E3E-4666-A00F-ED39AF267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610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BD5A-2944-4525-9732-B3B759A3E8B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986-8E3E-4666-A00F-ED39AF267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94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BD5A-2944-4525-9732-B3B759A3E8B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986-8E3E-4666-A00F-ED39AF267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528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BD5A-2944-4525-9732-B3B759A3E8B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986-8E3E-4666-A00F-ED39AF267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754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BD5A-2944-4525-9732-B3B759A3E8B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986-8E3E-4666-A00F-ED39AF267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554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BD5A-2944-4525-9732-B3B759A3E8B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986-8E3E-4666-A00F-ED39AF267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900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BD5A-2944-4525-9732-B3B759A3E8B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986-8E3E-4666-A00F-ED39AF267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361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BD5A-2944-4525-9732-B3B759A3E8B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986-8E3E-4666-A00F-ED39AF267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498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1BD5A-2944-4525-9732-B3B759A3E8B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14986-8E3E-4666-A00F-ED39AF267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3834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90800" y="3048000"/>
            <a:ext cx="7721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Characteristics</a:t>
            </a:r>
            <a:r>
              <a:rPr lang="tr-TR" alt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of DNA </a:t>
            </a:r>
          </a:p>
        </p:txBody>
      </p:sp>
    </p:spTree>
    <p:extLst>
      <p:ext uri="{BB962C8B-B14F-4D97-AF65-F5344CB8AC3E}">
        <p14:creationId xmlns:p14="http://schemas.microsoft.com/office/powerpoint/2010/main" val="254885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9144000" cy="1143000"/>
          </a:xfrm>
          <a:noFill/>
        </p:spPr>
        <p:txBody>
          <a:bodyPr vert="horz" lIns="90487" tIns="44450" rIns="90487" bIns="44450" rtlCol="0" anchor="ctr">
            <a:normAutofit fontScale="9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4600"/>
              <a:t>Base Pairs</a:t>
            </a:r>
            <a:r>
              <a:rPr lang="en-US" altLang="tr-TR" sz="4600"/>
              <a:t> </a:t>
            </a:r>
            <a:br>
              <a:rPr lang="en-US" altLang="tr-TR" sz="4600"/>
            </a:br>
            <a:r>
              <a:rPr lang="en-US" altLang="tr-TR" sz="3400"/>
              <a:t>Guanine </a:t>
            </a:r>
            <a:r>
              <a:rPr lang="tr-TR" altLang="tr-TR" sz="3400"/>
              <a:t>and</a:t>
            </a:r>
            <a:r>
              <a:rPr lang="en-US" altLang="tr-TR" sz="3400"/>
              <a:t> </a:t>
            </a:r>
            <a:r>
              <a:rPr lang="tr-TR" altLang="tr-TR" sz="3400"/>
              <a:t>Tyhmine</a:t>
            </a:r>
            <a:endParaRPr lang="en-US" altLang="tr-TR" sz="340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 rot="-647515">
            <a:off x="6322567" y="2030456"/>
            <a:ext cx="3124200" cy="3217863"/>
            <a:chOff x="2352" y="669"/>
            <a:chExt cx="1968" cy="2027"/>
          </a:xfrm>
        </p:grpSpPr>
        <p:grpSp>
          <p:nvGrpSpPr>
            <p:cNvPr id="15406" name="Group 4"/>
            <p:cNvGrpSpPr>
              <a:grpSpLocks/>
            </p:cNvGrpSpPr>
            <p:nvPr/>
          </p:nvGrpSpPr>
          <p:grpSpPr bwMode="auto">
            <a:xfrm rot="-3013501">
              <a:off x="2241" y="829"/>
              <a:ext cx="2027" cy="1708"/>
              <a:chOff x="2208" y="740"/>
              <a:chExt cx="2027" cy="1708"/>
            </a:xfrm>
          </p:grpSpPr>
          <p:sp>
            <p:nvSpPr>
              <p:cNvPr id="15410" name="Oval 5"/>
              <p:cNvSpPr>
                <a:spLocks noChangeArrowheads="1"/>
              </p:cNvSpPr>
              <p:nvPr/>
            </p:nvSpPr>
            <p:spPr bwMode="auto">
              <a:xfrm flipH="1">
                <a:off x="2208" y="768"/>
                <a:ext cx="2016" cy="1680"/>
              </a:xfrm>
              <a:prstGeom prst="ellipse">
                <a:avLst/>
              </a:pr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5411" name="Text Box 6"/>
              <p:cNvSpPr txBox="1">
                <a:spLocks noChangeArrowheads="1"/>
              </p:cNvSpPr>
              <p:nvPr/>
            </p:nvSpPr>
            <p:spPr bwMode="auto">
              <a:xfrm flipH="1">
                <a:off x="3645" y="1065"/>
                <a:ext cx="590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CH</a:t>
                </a:r>
                <a:r>
                  <a:rPr lang="en-US" altLang="tr-TR" b="1" baseline="-25000">
                    <a:latin typeface="Times" panose="02020603050405020304" pitchFamily="18" charset="0"/>
                  </a:rPr>
                  <a:t>3</a:t>
                </a:r>
                <a:endParaRPr lang="en-US" altLang="tr-TR" b="1">
                  <a:latin typeface="Times" panose="02020603050405020304" pitchFamily="18" charset="0"/>
                </a:endParaRPr>
              </a:p>
            </p:txBody>
          </p:sp>
          <p:sp>
            <p:nvSpPr>
              <p:cNvPr id="15412" name="AutoShape 7"/>
              <p:cNvSpPr>
                <a:spLocks noChangeArrowheads="1"/>
              </p:cNvSpPr>
              <p:nvPr/>
            </p:nvSpPr>
            <p:spPr bwMode="auto">
              <a:xfrm rot="5400000" flipH="1">
                <a:off x="2863" y="1382"/>
                <a:ext cx="725" cy="714"/>
              </a:xfrm>
              <a:prstGeom prst="hexagon">
                <a:avLst>
                  <a:gd name="adj" fmla="val 25385"/>
                  <a:gd name="vf" fmla="val 11547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5413" name="Rectangle 8"/>
              <p:cNvSpPr>
                <a:spLocks noChangeArrowheads="1"/>
              </p:cNvSpPr>
              <p:nvPr/>
            </p:nvSpPr>
            <p:spPr bwMode="auto">
              <a:xfrm flipH="1">
                <a:off x="3146" y="1990"/>
                <a:ext cx="179" cy="213"/>
              </a:xfrm>
              <a:prstGeom prst="rect">
                <a:avLst/>
              </a:pr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5414" name="Text Box 9"/>
              <p:cNvSpPr txBox="1">
                <a:spLocks noChangeArrowheads="1"/>
              </p:cNvSpPr>
              <p:nvPr/>
            </p:nvSpPr>
            <p:spPr bwMode="auto">
              <a:xfrm flipH="1">
                <a:off x="3069" y="1947"/>
                <a:ext cx="3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  <p:sp>
            <p:nvSpPr>
              <p:cNvPr id="15415" name="Rectangle 10"/>
              <p:cNvSpPr>
                <a:spLocks noChangeArrowheads="1"/>
              </p:cNvSpPr>
              <p:nvPr/>
            </p:nvSpPr>
            <p:spPr bwMode="auto">
              <a:xfrm flipH="1">
                <a:off x="2798" y="1473"/>
                <a:ext cx="179" cy="213"/>
              </a:xfrm>
              <a:prstGeom prst="rect">
                <a:avLst/>
              </a:pr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5416" name="Line 11"/>
              <p:cNvSpPr>
                <a:spLocks noChangeShapeType="1"/>
              </p:cNvSpPr>
              <p:nvPr/>
            </p:nvSpPr>
            <p:spPr bwMode="auto">
              <a:xfrm flipH="1" flipV="1">
                <a:off x="3197" y="1018"/>
                <a:ext cx="0" cy="3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15417" name="Group 12"/>
              <p:cNvGrpSpPr>
                <a:grpSpLocks/>
              </p:cNvGrpSpPr>
              <p:nvPr/>
            </p:nvGrpSpPr>
            <p:grpSpPr bwMode="auto">
              <a:xfrm flipH="1">
                <a:off x="2422" y="1953"/>
                <a:ext cx="315" cy="365"/>
                <a:chOff x="3312" y="1968"/>
                <a:chExt cx="338" cy="411"/>
              </a:xfrm>
            </p:grpSpPr>
            <p:sp>
              <p:nvSpPr>
                <p:cNvPr id="15437" name="Rectangle 13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543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38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O</a:t>
                  </a:r>
                </a:p>
              </p:txBody>
            </p:sp>
          </p:grpSp>
          <p:sp>
            <p:nvSpPr>
              <p:cNvPr id="15418" name="Line 15"/>
              <p:cNvSpPr>
                <a:spLocks noChangeShapeType="1"/>
              </p:cNvSpPr>
              <p:nvPr/>
            </p:nvSpPr>
            <p:spPr bwMode="auto">
              <a:xfrm flipH="1">
                <a:off x="3530" y="1597"/>
                <a:ext cx="0" cy="29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5419" name="Line 16"/>
              <p:cNvSpPr>
                <a:spLocks noChangeShapeType="1"/>
              </p:cNvSpPr>
              <p:nvPr/>
            </p:nvSpPr>
            <p:spPr bwMode="auto">
              <a:xfrm flipH="1">
                <a:off x="2701" y="1937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5420" name="Line 17"/>
              <p:cNvSpPr>
                <a:spLocks noChangeShapeType="1"/>
              </p:cNvSpPr>
              <p:nvPr/>
            </p:nvSpPr>
            <p:spPr bwMode="auto">
              <a:xfrm flipH="1">
                <a:off x="2676" y="1891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5421" name="AutoShape 18"/>
              <p:cNvSpPr>
                <a:spLocks noChangeArrowheads="1"/>
              </p:cNvSpPr>
              <p:nvPr/>
            </p:nvSpPr>
            <p:spPr bwMode="auto">
              <a:xfrm rot="5400000" flipH="1">
                <a:off x="2863" y="1382"/>
                <a:ext cx="725" cy="714"/>
              </a:xfrm>
              <a:prstGeom prst="hexagon">
                <a:avLst>
                  <a:gd name="adj" fmla="val 25385"/>
                  <a:gd name="vf" fmla="val 11547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5422" name="Rectangle 19"/>
              <p:cNvSpPr>
                <a:spLocks noChangeArrowheads="1"/>
              </p:cNvSpPr>
              <p:nvPr/>
            </p:nvSpPr>
            <p:spPr bwMode="auto">
              <a:xfrm flipH="1">
                <a:off x="3146" y="1990"/>
                <a:ext cx="179" cy="213"/>
              </a:xfrm>
              <a:prstGeom prst="rect">
                <a:avLst/>
              </a:pr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5423" name="Text Box 20"/>
              <p:cNvSpPr txBox="1">
                <a:spLocks noChangeArrowheads="1"/>
              </p:cNvSpPr>
              <p:nvPr/>
            </p:nvSpPr>
            <p:spPr bwMode="auto">
              <a:xfrm flipH="1">
                <a:off x="3069" y="1947"/>
                <a:ext cx="3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  <p:sp>
            <p:nvSpPr>
              <p:cNvPr id="15424" name="Rectangle 21"/>
              <p:cNvSpPr>
                <a:spLocks noChangeArrowheads="1"/>
              </p:cNvSpPr>
              <p:nvPr/>
            </p:nvSpPr>
            <p:spPr bwMode="auto">
              <a:xfrm flipH="1">
                <a:off x="2798" y="1473"/>
                <a:ext cx="179" cy="213"/>
              </a:xfrm>
              <a:prstGeom prst="rect">
                <a:avLst/>
              </a:pr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5425" name="Line 22"/>
              <p:cNvSpPr>
                <a:spLocks noChangeShapeType="1"/>
              </p:cNvSpPr>
              <p:nvPr/>
            </p:nvSpPr>
            <p:spPr bwMode="auto">
              <a:xfrm flipH="1" flipV="1">
                <a:off x="3246" y="1018"/>
                <a:ext cx="0" cy="3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15426" name="Group 23"/>
              <p:cNvGrpSpPr>
                <a:grpSpLocks/>
              </p:cNvGrpSpPr>
              <p:nvPr/>
            </p:nvGrpSpPr>
            <p:grpSpPr bwMode="auto">
              <a:xfrm flipH="1">
                <a:off x="3073" y="740"/>
                <a:ext cx="315" cy="365"/>
                <a:chOff x="3312" y="1968"/>
                <a:chExt cx="338" cy="411"/>
              </a:xfrm>
            </p:grpSpPr>
            <p:sp>
              <p:nvSpPr>
                <p:cNvPr id="15435" name="Rectangle 24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5436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38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O</a:t>
                  </a:r>
                </a:p>
              </p:txBody>
            </p:sp>
          </p:grpSp>
          <p:sp>
            <p:nvSpPr>
              <p:cNvPr id="15427" name="Line 26"/>
              <p:cNvSpPr>
                <a:spLocks noChangeShapeType="1"/>
              </p:cNvSpPr>
              <p:nvPr/>
            </p:nvSpPr>
            <p:spPr bwMode="auto">
              <a:xfrm flipH="1">
                <a:off x="3530" y="1597"/>
                <a:ext cx="0" cy="29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5428" name="Line 27"/>
              <p:cNvSpPr>
                <a:spLocks noChangeShapeType="1"/>
              </p:cNvSpPr>
              <p:nvPr/>
            </p:nvSpPr>
            <p:spPr bwMode="auto">
              <a:xfrm flipH="1">
                <a:off x="3582" y="1354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5429" name="Line 28"/>
              <p:cNvSpPr>
                <a:spLocks noChangeShapeType="1"/>
              </p:cNvSpPr>
              <p:nvPr/>
            </p:nvSpPr>
            <p:spPr bwMode="auto">
              <a:xfrm flipH="1">
                <a:off x="2676" y="1891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15430" name="Group 29"/>
              <p:cNvGrpSpPr>
                <a:grpSpLocks/>
              </p:cNvGrpSpPr>
              <p:nvPr/>
            </p:nvGrpSpPr>
            <p:grpSpPr bwMode="auto">
              <a:xfrm flipH="1">
                <a:off x="2712" y="1436"/>
                <a:ext cx="301" cy="365"/>
                <a:chOff x="3312" y="1968"/>
                <a:chExt cx="323" cy="411"/>
              </a:xfrm>
            </p:grpSpPr>
            <p:sp>
              <p:nvSpPr>
                <p:cNvPr id="15433" name="Rectangle 30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5434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23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</p:grpSp>
          <p:sp>
            <p:nvSpPr>
              <p:cNvPr id="15431" name="Text Box 32"/>
              <p:cNvSpPr txBox="1">
                <a:spLocks noChangeArrowheads="1"/>
              </p:cNvSpPr>
              <p:nvPr/>
            </p:nvSpPr>
            <p:spPr bwMode="auto">
              <a:xfrm>
                <a:off x="2352" y="1248"/>
                <a:ext cx="3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>
                    <a:latin typeface="Times" panose="02020603050405020304" pitchFamily="18" charset="0"/>
                  </a:rPr>
                  <a:t>H</a:t>
                </a:r>
              </a:p>
            </p:txBody>
          </p:sp>
          <p:sp>
            <p:nvSpPr>
              <p:cNvPr id="15432" name="Line 33"/>
              <p:cNvSpPr>
                <a:spLocks noChangeShapeType="1"/>
              </p:cNvSpPr>
              <p:nvPr/>
            </p:nvSpPr>
            <p:spPr bwMode="auto">
              <a:xfrm flipH="1" flipV="1">
                <a:off x="2592" y="1440"/>
                <a:ext cx="144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sp>
          <p:nvSpPr>
            <p:cNvPr id="15407" name="Text Box 34"/>
            <p:cNvSpPr txBox="1">
              <a:spLocks noChangeArrowheads="1"/>
            </p:cNvSpPr>
            <p:nvPr/>
          </p:nvSpPr>
          <p:spPr bwMode="auto">
            <a:xfrm>
              <a:off x="2352" y="1824"/>
              <a:ext cx="2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3600" b="1">
                  <a:latin typeface="Times" panose="02020603050405020304" pitchFamily="18" charset="0"/>
                </a:rPr>
                <a:t>+</a:t>
              </a:r>
            </a:p>
          </p:txBody>
        </p:sp>
        <p:sp>
          <p:nvSpPr>
            <p:cNvPr id="15408" name="Text Box 35"/>
            <p:cNvSpPr txBox="1">
              <a:spLocks noChangeArrowheads="1"/>
            </p:cNvSpPr>
            <p:nvPr/>
          </p:nvSpPr>
          <p:spPr bwMode="auto">
            <a:xfrm>
              <a:off x="2544" y="912"/>
              <a:ext cx="2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3600" b="1">
                  <a:latin typeface="Times" panose="02020603050405020304" pitchFamily="18" charset="0"/>
                </a:rPr>
                <a:t>-</a:t>
              </a:r>
            </a:p>
          </p:txBody>
        </p:sp>
        <p:sp>
          <p:nvSpPr>
            <p:cNvPr id="15409" name="Text Box 36"/>
            <p:cNvSpPr txBox="1">
              <a:spLocks noChangeArrowheads="1"/>
            </p:cNvSpPr>
            <p:nvPr/>
          </p:nvSpPr>
          <p:spPr bwMode="auto">
            <a:xfrm>
              <a:off x="3232" y="1054"/>
              <a:ext cx="1088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tr-TR" altLang="tr-TR" b="1">
                  <a:solidFill>
                    <a:srgbClr val="336600"/>
                  </a:solidFill>
                  <a:latin typeface="Times" panose="02020603050405020304" pitchFamily="18" charset="0"/>
                </a:rPr>
                <a:t>Tyhmine</a:t>
              </a:r>
              <a:endParaRPr lang="en-US" altLang="tr-TR" b="1">
                <a:solidFill>
                  <a:srgbClr val="336600"/>
                </a:solidFill>
                <a:latin typeface="Times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3155950" y="2209800"/>
            <a:ext cx="3187700" cy="3962400"/>
            <a:chOff x="-222" y="-672"/>
            <a:chExt cx="2008" cy="2496"/>
          </a:xfrm>
        </p:grpSpPr>
        <p:grpSp>
          <p:nvGrpSpPr>
            <p:cNvPr id="15371" name="Group 38"/>
            <p:cNvGrpSpPr>
              <a:grpSpLocks/>
            </p:cNvGrpSpPr>
            <p:nvPr/>
          </p:nvGrpSpPr>
          <p:grpSpPr bwMode="auto">
            <a:xfrm>
              <a:off x="-222" y="-672"/>
              <a:ext cx="2008" cy="2496"/>
              <a:chOff x="1122" y="960"/>
              <a:chExt cx="2008" cy="2496"/>
            </a:xfrm>
          </p:grpSpPr>
          <p:grpSp>
            <p:nvGrpSpPr>
              <p:cNvPr id="15375" name="Group 39"/>
              <p:cNvGrpSpPr>
                <a:grpSpLocks/>
              </p:cNvGrpSpPr>
              <p:nvPr/>
            </p:nvGrpSpPr>
            <p:grpSpPr bwMode="auto">
              <a:xfrm rot="3015223">
                <a:off x="917" y="1243"/>
                <a:ext cx="2496" cy="1930"/>
                <a:chOff x="223" y="2390"/>
                <a:chExt cx="2496" cy="1930"/>
              </a:xfrm>
            </p:grpSpPr>
            <p:sp>
              <p:nvSpPr>
                <p:cNvPr id="15377" name="Oval 40"/>
                <p:cNvSpPr>
                  <a:spLocks noChangeArrowheads="1"/>
                </p:cNvSpPr>
                <p:nvPr/>
              </p:nvSpPr>
              <p:spPr bwMode="auto">
                <a:xfrm>
                  <a:off x="223" y="2447"/>
                  <a:ext cx="2496" cy="1873"/>
                </a:xfrm>
                <a:prstGeom prst="ellipse">
                  <a:avLst/>
                </a:prstGeom>
                <a:solidFill>
                  <a:srgbClr val="0AAA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5378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1440" y="3792"/>
                  <a:ext cx="31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H</a:t>
                  </a:r>
                </a:p>
              </p:txBody>
            </p:sp>
            <p:sp>
              <p:nvSpPr>
                <p:cNvPr id="15379" name="AutoShape 42"/>
                <p:cNvSpPr>
                  <a:spLocks noChangeArrowheads="1"/>
                </p:cNvSpPr>
                <p:nvPr/>
              </p:nvSpPr>
              <p:spPr bwMode="auto">
                <a:xfrm rot="16200000" flipH="1">
                  <a:off x="265" y="3081"/>
                  <a:ext cx="597" cy="594"/>
                </a:xfrm>
                <a:prstGeom prst="pentagon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5380" name="AutoShape 43"/>
                <p:cNvSpPr>
                  <a:spLocks noChangeArrowheads="1"/>
                </p:cNvSpPr>
                <p:nvPr/>
              </p:nvSpPr>
              <p:spPr bwMode="auto">
                <a:xfrm rot="-5400000">
                  <a:off x="856" y="3025"/>
                  <a:ext cx="725" cy="714"/>
                </a:xfrm>
                <a:prstGeom prst="hexagon">
                  <a:avLst>
                    <a:gd name="adj" fmla="val 25385"/>
                    <a:gd name="vf" fmla="val 115470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5381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066" y="2390"/>
                  <a:ext cx="31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O</a:t>
                  </a:r>
                </a:p>
              </p:txBody>
            </p:sp>
            <p:sp>
              <p:nvSpPr>
                <p:cNvPr id="15382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1189" y="2642"/>
                  <a:ext cx="0" cy="38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grpSp>
              <p:nvGrpSpPr>
                <p:cNvPr id="15383" name="Group 46"/>
                <p:cNvGrpSpPr>
                  <a:grpSpLocks/>
                </p:cNvGrpSpPr>
                <p:nvPr/>
              </p:nvGrpSpPr>
              <p:grpSpPr bwMode="auto">
                <a:xfrm>
                  <a:off x="1075" y="3590"/>
                  <a:ext cx="301" cy="365"/>
                  <a:chOff x="3312" y="1968"/>
                  <a:chExt cx="323" cy="411"/>
                </a:xfrm>
              </p:grpSpPr>
              <p:sp>
                <p:nvSpPr>
                  <p:cNvPr id="15404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2016"/>
                    <a:ext cx="192" cy="240"/>
                  </a:xfrm>
                  <a:prstGeom prst="rect">
                    <a:avLst/>
                  </a:prstGeom>
                  <a:solidFill>
                    <a:srgbClr val="0AAAA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65000"/>
                      <a:buFont typeface="Wingdings" panose="05000000000000000000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5405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12" y="1968"/>
                    <a:ext cx="323" cy="4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65000"/>
                      <a:buFont typeface="Wingdings" panose="05000000000000000000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tr-TR" b="1">
                        <a:latin typeface="Times" panose="02020603050405020304" pitchFamily="18" charset="0"/>
                      </a:rPr>
                      <a:t>N</a:t>
                    </a:r>
                  </a:p>
                </p:txBody>
              </p:sp>
            </p:grpSp>
            <p:grpSp>
              <p:nvGrpSpPr>
                <p:cNvPr id="15384" name="Group 49"/>
                <p:cNvGrpSpPr>
                  <a:grpSpLocks/>
                </p:cNvGrpSpPr>
                <p:nvPr/>
              </p:nvGrpSpPr>
              <p:grpSpPr bwMode="auto">
                <a:xfrm>
                  <a:off x="362" y="2951"/>
                  <a:ext cx="301" cy="365"/>
                  <a:chOff x="3312" y="1968"/>
                  <a:chExt cx="324" cy="411"/>
                </a:xfrm>
              </p:grpSpPr>
              <p:sp>
                <p:nvSpPr>
                  <p:cNvPr id="15402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2016"/>
                    <a:ext cx="192" cy="240"/>
                  </a:xfrm>
                  <a:prstGeom prst="rect">
                    <a:avLst/>
                  </a:prstGeom>
                  <a:solidFill>
                    <a:srgbClr val="0AAAA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65000"/>
                      <a:buFont typeface="Wingdings" panose="05000000000000000000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5403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12" y="1968"/>
                    <a:ext cx="324" cy="4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65000"/>
                      <a:buFont typeface="Wingdings" panose="05000000000000000000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tr-TR" b="1">
                        <a:latin typeface="Times" panose="02020603050405020304" pitchFamily="18" charset="0"/>
                      </a:rPr>
                      <a:t>N</a:t>
                    </a:r>
                  </a:p>
                </p:txBody>
              </p:sp>
            </p:grpSp>
            <p:grpSp>
              <p:nvGrpSpPr>
                <p:cNvPr id="15385" name="Group 52"/>
                <p:cNvGrpSpPr>
                  <a:grpSpLocks/>
                </p:cNvGrpSpPr>
                <p:nvPr/>
              </p:nvGrpSpPr>
              <p:grpSpPr bwMode="auto">
                <a:xfrm>
                  <a:off x="1430" y="3079"/>
                  <a:ext cx="301" cy="365"/>
                  <a:chOff x="3310" y="1968"/>
                  <a:chExt cx="323" cy="411"/>
                </a:xfrm>
              </p:grpSpPr>
              <p:sp>
                <p:nvSpPr>
                  <p:cNvPr id="15400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2016"/>
                    <a:ext cx="192" cy="240"/>
                  </a:xfrm>
                  <a:prstGeom prst="rect">
                    <a:avLst/>
                  </a:prstGeom>
                  <a:solidFill>
                    <a:srgbClr val="0AAAA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65000"/>
                      <a:buFont typeface="Wingdings" panose="05000000000000000000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5401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10" y="1968"/>
                    <a:ext cx="323" cy="4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65000"/>
                      <a:buFont typeface="Wingdings" panose="05000000000000000000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tr-TR" b="1">
                        <a:latin typeface="Times" panose="02020603050405020304" pitchFamily="18" charset="0"/>
                      </a:rPr>
                      <a:t>N</a:t>
                    </a:r>
                  </a:p>
                </p:txBody>
              </p:sp>
            </p:grpSp>
            <p:grpSp>
              <p:nvGrpSpPr>
                <p:cNvPr id="15386" name="Group 55"/>
                <p:cNvGrpSpPr>
                  <a:grpSpLocks/>
                </p:cNvGrpSpPr>
                <p:nvPr/>
              </p:nvGrpSpPr>
              <p:grpSpPr bwMode="auto">
                <a:xfrm>
                  <a:off x="362" y="3507"/>
                  <a:ext cx="301" cy="365"/>
                  <a:chOff x="3312" y="1970"/>
                  <a:chExt cx="324" cy="411"/>
                </a:xfrm>
              </p:grpSpPr>
              <p:sp>
                <p:nvSpPr>
                  <p:cNvPr id="15398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2016"/>
                    <a:ext cx="192" cy="240"/>
                  </a:xfrm>
                  <a:prstGeom prst="rect">
                    <a:avLst/>
                  </a:prstGeom>
                  <a:solidFill>
                    <a:srgbClr val="0AAAA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65000"/>
                      <a:buFont typeface="Wingdings" panose="05000000000000000000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5399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12" y="1970"/>
                    <a:ext cx="324" cy="4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65000"/>
                      <a:buFont typeface="Wingdings" panose="05000000000000000000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tr-TR" b="1">
                        <a:latin typeface="Times" panose="02020603050405020304" pitchFamily="18" charset="0"/>
                      </a:rPr>
                      <a:t>N</a:t>
                    </a:r>
                  </a:p>
                </p:txBody>
              </p:sp>
            </p:grpSp>
            <p:sp>
              <p:nvSpPr>
                <p:cNvPr id="15387" name="Line 58"/>
                <p:cNvSpPr>
                  <a:spLocks noChangeShapeType="1"/>
                </p:cNvSpPr>
                <p:nvPr/>
              </p:nvSpPr>
              <p:spPr bwMode="auto">
                <a:xfrm flipH="1">
                  <a:off x="334" y="3249"/>
                  <a:ext cx="89" cy="12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5388" name="Line 59"/>
                <p:cNvSpPr>
                  <a:spLocks noChangeShapeType="1"/>
                </p:cNvSpPr>
                <p:nvPr/>
              </p:nvSpPr>
              <p:spPr bwMode="auto">
                <a:xfrm>
                  <a:off x="915" y="3240"/>
                  <a:ext cx="0" cy="29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5389" name="Line 60"/>
                <p:cNvSpPr>
                  <a:spLocks noChangeShapeType="1"/>
                </p:cNvSpPr>
                <p:nvPr/>
              </p:nvSpPr>
              <p:spPr bwMode="auto">
                <a:xfrm flipH="1">
                  <a:off x="1292" y="3522"/>
                  <a:ext cx="247" cy="12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5390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1228" y="2632"/>
                  <a:ext cx="0" cy="38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5391" name="Line 62"/>
                <p:cNvSpPr>
                  <a:spLocks noChangeShapeType="1"/>
                </p:cNvSpPr>
                <p:nvPr/>
              </p:nvSpPr>
              <p:spPr bwMode="auto">
                <a:xfrm>
                  <a:off x="1584" y="3552"/>
                  <a:ext cx="240" cy="19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5392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1775" y="3698"/>
                  <a:ext cx="301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  <p:sp>
              <p:nvSpPr>
                <p:cNvPr id="15393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2928"/>
                  <a:ext cx="31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H</a:t>
                  </a:r>
                </a:p>
              </p:txBody>
            </p:sp>
            <p:sp>
              <p:nvSpPr>
                <p:cNvPr id="15394" name="Line 65"/>
                <p:cNvSpPr>
                  <a:spLocks noChangeShapeType="1"/>
                </p:cNvSpPr>
                <p:nvPr/>
              </p:nvSpPr>
              <p:spPr bwMode="auto">
                <a:xfrm>
                  <a:off x="2016" y="3936"/>
                  <a:ext cx="144" cy="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5395" name="Line 66"/>
                <p:cNvSpPr>
                  <a:spLocks noChangeShapeType="1"/>
                </p:cNvSpPr>
                <p:nvPr/>
              </p:nvSpPr>
              <p:spPr bwMode="auto">
                <a:xfrm flipH="1">
                  <a:off x="1680" y="3936"/>
                  <a:ext cx="144" cy="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5396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1680" y="3168"/>
                  <a:ext cx="144" cy="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5397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2110" y="3792"/>
                  <a:ext cx="31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H</a:t>
                  </a:r>
                </a:p>
              </p:txBody>
            </p:sp>
          </p:grpSp>
          <p:sp>
            <p:nvSpPr>
              <p:cNvPr id="15376" name="Text Box 69"/>
              <p:cNvSpPr txBox="1">
                <a:spLocks noChangeArrowheads="1"/>
              </p:cNvSpPr>
              <p:nvPr/>
            </p:nvSpPr>
            <p:spPr bwMode="auto">
              <a:xfrm rot="3767303">
                <a:off x="774" y="2016"/>
                <a:ext cx="1064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solidFill>
                      <a:srgbClr val="034BCD"/>
                    </a:solidFill>
                    <a:latin typeface="Times" panose="02020603050405020304" pitchFamily="18" charset="0"/>
                  </a:rPr>
                  <a:t>Guanine</a:t>
                </a:r>
              </a:p>
            </p:txBody>
          </p:sp>
        </p:grpSp>
        <p:sp>
          <p:nvSpPr>
            <p:cNvPr id="15372" name="Text Box 70"/>
            <p:cNvSpPr txBox="1">
              <a:spLocks noChangeArrowheads="1"/>
            </p:cNvSpPr>
            <p:nvPr/>
          </p:nvSpPr>
          <p:spPr bwMode="auto">
            <a:xfrm>
              <a:off x="1397" y="523"/>
              <a:ext cx="2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3600" b="1">
                  <a:latin typeface="Times" panose="02020603050405020304" pitchFamily="18" charset="0"/>
                </a:rPr>
                <a:t>+</a:t>
              </a:r>
            </a:p>
          </p:txBody>
        </p:sp>
        <p:sp>
          <p:nvSpPr>
            <p:cNvPr id="15373" name="Text Box 71"/>
            <p:cNvSpPr txBox="1">
              <a:spLocks noChangeArrowheads="1"/>
            </p:cNvSpPr>
            <p:nvPr/>
          </p:nvSpPr>
          <p:spPr bwMode="auto">
            <a:xfrm>
              <a:off x="917" y="1291"/>
              <a:ext cx="2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3600" b="1">
                  <a:latin typeface="Times" panose="02020603050405020304" pitchFamily="18" charset="0"/>
                </a:rPr>
                <a:t>+</a:t>
              </a:r>
            </a:p>
          </p:txBody>
        </p:sp>
        <p:sp>
          <p:nvSpPr>
            <p:cNvPr id="15374" name="Text Box 72"/>
            <p:cNvSpPr txBox="1">
              <a:spLocks noChangeArrowheads="1"/>
            </p:cNvSpPr>
            <p:nvPr/>
          </p:nvSpPr>
          <p:spPr bwMode="auto">
            <a:xfrm>
              <a:off x="1349" y="-341"/>
              <a:ext cx="2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3600" b="1">
                  <a:latin typeface="Times" panose="02020603050405020304" pitchFamily="18" charset="0"/>
                </a:rPr>
                <a:t>-</a:t>
              </a:r>
            </a:p>
          </p:txBody>
        </p:sp>
      </p:grpSp>
      <p:grpSp>
        <p:nvGrpSpPr>
          <p:cNvPr id="14" name="Group 73"/>
          <p:cNvGrpSpPr>
            <a:grpSpLocks/>
          </p:cNvGrpSpPr>
          <p:nvPr/>
        </p:nvGrpSpPr>
        <p:grpSpPr bwMode="auto">
          <a:xfrm>
            <a:off x="5715000" y="3200400"/>
            <a:ext cx="990600" cy="1447800"/>
            <a:chOff x="2640" y="2016"/>
            <a:chExt cx="624" cy="912"/>
          </a:xfrm>
        </p:grpSpPr>
        <p:sp>
          <p:nvSpPr>
            <p:cNvPr id="15369" name="Line 74"/>
            <p:cNvSpPr>
              <a:spLocks noChangeShapeType="1"/>
            </p:cNvSpPr>
            <p:nvPr/>
          </p:nvSpPr>
          <p:spPr bwMode="auto">
            <a:xfrm>
              <a:off x="2688" y="2928"/>
              <a:ext cx="576" cy="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5370" name="Line 75"/>
            <p:cNvSpPr>
              <a:spLocks noChangeShapeType="1"/>
            </p:cNvSpPr>
            <p:nvPr/>
          </p:nvSpPr>
          <p:spPr bwMode="auto">
            <a:xfrm>
              <a:off x="2640" y="2016"/>
              <a:ext cx="576" cy="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15" name="Group 76"/>
          <p:cNvGrpSpPr>
            <a:grpSpLocks/>
          </p:cNvGrpSpPr>
          <p:nvPr/>
        </p:nvGrpSpPr>
        <p:grpSpPr bwMode="auto">
          <a:xfrm>
            <a:off x="3276600" y="1828800"/>
            <a:ext cx="5867400" cy="4038600"/>
            <a:chOff x="1104" y="1152"/>
            <a:chExt cx="3696" cy="2544"/>
          </a:xfrm>
        </p:grpSpPr>
        <p:sp>
          <p:nvSpPr>
            <p:cNvPr id="15367" name="Line 77"/>
            <p:cNvSpPr>
              <a:spLocks noChangeShapeType="1"/>
            </p:cNvSpPr>
            <p:nvPr/>
          </p:nvSpPr>
          <p:spPr bwMode="auto">
            <a:xfrm>
              <a:off x="1104" y="1152"/>
              <a:ext cx="3696" cy="2544"/>
            </a:xfrm>
            <a:prstGeom prst="line">
              <a:avLst/>
            </a:prstGeom>
            <a:noFill/>
            <a:ln w="2540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5368" name="Line 78"/>
            <p:cNvSpPr>
              <a:spLocks noChangeShapeType="1"/>
            </p:cNvSpPr>
            <p:nvPr/>
          </p:nvSpPr>
          <p:spPr bwMode="auto">
            <a:xfrm flipH="1">
              <a:off x="1104" y="1152"/>
              <a:ext cx="3696" cy="2544"/>
            </a:xfrm>
            <a:prstGeom prst="line">
              <a:avLst/>
            </a:prstGeom>
            <a:noFill/>
            <a:ln w="2540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25287538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171700" y="457200"/>
            <a:ext cx="8015288" cy="91440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DNA </a:t>
            </a:r>
            <a:r>
              <a:rPr 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Composition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j-ea"/>
              <a:cs typeface="+mj-cs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4 different nukleotides (A, T, C, G)</a:t>
            </a:r>
            <a:endParaRPr lang="en-US" altLang="tr-TR" smtClean="0"/>
          </a:p>
          <a:p>
            <a:pPr eaLnBrk="1" hangingPunct="1"/>
            <a:r>
              <a:rPr lang="tr-TR" altLang="tr-TR" smtClean="0"/>
              <a:t>Each nucleotide comprises of a phosphate, a sugar, and a base  </a:t>
            </a:r>
          </a:p>
          <a:p>
            <a:pPr eaLnBrk="1" hangingPunct="1"/>
            <a:r>
              <a:rPr lang="tr-TR" altLang="tr-TR" smtClean="0"/>
              <a:t>The sugar molecule in the DNA is deoxyribose </a:t>
            </a:r>
            <a:r>
              <a:rPr lang="en-US" altLang="tr-TR" smtClean="0"/>
              <a:t>(Ribose in RNA)</a:t>
            </a:r>
          </a:p>
          <a:p>
            <a:pPr eaLnBrk="1" hangingPunct="1"/>
            <a:r>
              <a:rPr lang="en-US" altLang="tr-TR" smtClean="0"/>
              <a:t>Uracil is replaced with thymine in </a:t>
            </a:r>
            <a:r>
              <a:rPr lang="tr-TR" altLang="tr-TR" smtClean="0"/>
              <a:t>RNA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95648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DNA </a:t>
            </a:r>
            <a:r>
              <a:rPr 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Composition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j-ea"/>
              <a:cs typeface="+mj-cs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l"/>
              <a:defRPr/>
            </a:pPr>
            <a:r>
              <a:rPr lang="en-US" dirty="0">
                <a:ea typeface="ＭＳ Ｐゴシック" charset="0"/>
                <a:cs typeface="+mn-cs"/>
              </a:rPr>
              <a:t>A &amp; G </a:t>
            </a:r>
            <a:r>
              <a:rPr lang="en-US" dirty="0" err="1" smtClean="0">
                <a:ea typeface="ＭＳ Ｐゴシック" charset="0"/>
                <a:cs typeface="+mn-cs"/>
              </a:rPr>
              <a:t>purin</a:t>
            </a:r>
            <a:r>
              <a:rPr lang="tr-TR" dirty="0" smtClean="0">
                <a:ea typeface="ＭＳ Ｐゴシック" charset="0"/>
                <a:cs typeface="+mn-cs"/>
              </a:rPr>
              <a:t>es</a:t>
            </a:r>
            <a:endParaRPr lang="en-US" dirty="0">
              <a:ea typeface="ＭＳ Ｐゴシック" charset="0"/>
              <a:cs typeface="+mn-cs"/>
            </a:endParaRPr>
          </a:p>
          <a:p>
            <a:pPr eaLnBrk="1" hangingPunct="1">
              <a:buFont typeface="Wingdings" charset="0"/>
              <a:buChar char="l"/>
              <a:defRPr/>
            </a:pPr>
            <a:r>
              <a:rPr lang="en-US" dirty="0">
                <a:ea typeface="ＭＳ Ｐゴシック" charset="0"/>
                <a:cs typeface="+mn-cs"/>
              </a:rPr>
              <a:t>C &amp; T </a:t>
            </a:r>
            <a:r>
              <a:rPr lang="en-US" dirty="0" smtClean="0">
                <a:ea typeface="ＭＳ Ｐゴシック" charset="0"/>
                <a:cs typeface="+mn-cs"/>
              </a:rPr>
              <a:t>p</a:t>
            </a:r>
            <a:r>
              <a:rPr lang="tr-TR" dirty="0" smtClean="0">
                <a:ea typeface="ＭＳ Ｐゴシック" charset="0"/>
                <a:cs typeface="+mn-cs"/>
              </a:rPr>
              <a:t>i</a:t>
            </a:r>
            <a:r>
              <a:rPr lang="en-US" dirty="0" err="1" smtClean="0">
                <a:ea typeface="ＭＳ Ｐゴシック" charset="0"/>
                <a:cs typeface="+mn-cs"/>
              </a:rPr>
              <a:t>rimidin</a:t>
            </a:r>
            <a:r>
              <a:rPr lang="tr-TR" dirty="0" smtClean="0">
                <a:ea typeface="ＭＳ Ｐゴシック" charset="0"/>
                <a:cs typeface="+mn-cs"/>
              </a:rPr>
              <a:t>es</a:t>
            </a:r>
            <a:endParaRPr lang="en-US" dirty="0">
              <a:ea typeface="ＭＳ Ｐゴシック" charset="0"/>
              <a:cs typeface="+mn-cs"/>
            </a:endParaRPr>
          </a:p>
          <a:p>
            <a:pPr eaLnBrk="1" hangingPunct="1">
              <a:buFont typeface="Wingdings" charset="0"/>
              <a:buChar char="l"/>
              <a:defRPr/>
            </a:pPr>
            <a:r>
              <a:rPr lang="en-US" dirty="0">
                <a:ea typeface="ＭＳ Ｐゴシック" charset="0"/>
                <a:cs typeface="+mn-cs"/>
              </a:rPr>
              <a:t>[</a:t>
            </a:r>
            <a:r>
              <a:rPr lang="en-US" dirty="0" err="1" smtClean="0">
                <a:ea typeface="ＭＳ Ｐゴシック" charset="0"/>
                <a:cs typeface="+mn-cs"/>
              </a:rPr>
              <a:t>purin</a:t>
            </a:r>
            <a:r>
              <a:rPr lang="tr-TR" dirty="0" smtClean="0">
                <a:ea typeface="ＭＳ Ｐゴシック" charset="0"/>
                <a:cs typeface="+mn-cs"/>
              </a:rPr>
              <a:t>es</a:t>
            </a:r>
            <a:r>
              <a:rPr lang="en-US" dirty="0" smtClean="0">
                <a:ea typeface="ＭＳ Ｐゴシック" charset="0"/>
                <a:cs typeface="+mn-cs"/>
              </a:rPr>
              <a:t>] </a:t>
            </a:r>
            <a:r>
              <a:rPr lang="en-US" dirty="0">
                <a:ea typeface="ＭＳ Ｐゴシック" charset="0"/>
                <a:cs typeface="+mn-cs"/>
              </a:rPr>
              <a:t>= [</a:t>
            </a:r>
            <a:r>
              <a:rPr lang="en-US" dirty="0" smtClean="0">
                <a:ea typeface="ＭＳ Ｐゴシック" charset="0"/>
                <a:cs typeface="+mn-cs"/>
              </a:rPr>
              <a:t>p</a:t>
            </a:r>
            <a:r>
              <a:rPr lang="tr-TR" dirty="0" smtClean="0">
                <a:ea typeface="ＭＳ Ｐゴシック" charset="0"/>
                <a:cs typeface="+mn-cs"/>
              </a:rPr>
              <a:t>i</a:t>
            </a:r>
            <a:r>
              <a:rPr lang="en-US" dirty="0" err="1" smtClean="0">
                <a:ea typeface="ＭＳ Ｐゴシック" charset="0"/>
                <a:cs typeface="+mn-cs"/>
              </a:rPr>
              <a:t>rimidin</a:t>
            </a:r>
            <a:r>
              <a:rPr lang="tr-TR" dirty="0" smtClean="0">
                <a:ea typeface="ＭＳ Ｐゴシック" charset="0"/>
                <a:cs typeface="+mn-cs"/>
              </a:rPr>
              <a:t>es</a:t>
            </a:r>
            <a:r>
              <a:rPr lang="en-US" dirty="0" smtClean="0">
                <a:ea typeface="ＭＳ Ｐゴシック" charset="0"/>
                <a:cs typeface="+mn-cs"/>
              </a:rPr>
              <a:t>]</a:t>
            </a:r>
            <a:endParaRPr lang="en-US" dirty="0">
              <a:ea typeface="ＭＳ Ｐゴシック" charset="0"/>
              <a:cs typeface="+mn-cs"/>
            </a:endParaRPr>
          </a:p>
          <a:p>
            <a:pPr eaLnBrk="1" hangingPunct="1">
              <a:buFont typeface="Wingdings" charset="0"/>
              <a:buChar char="l"/>
              <a:defRPr/>
            </a:pPr>
            <a:r>
              <a:rPr lang="en-US" dirty="0">
                <a:ea typeface="ＭＳ Ｐゴシック" charset="0"/>
                <a:cs typeface="+mn-cs"/>
              </a:rPr>
              <a:t>[A] = [T] ; [C] = [G]</a:t>
            </a:r>
          </a:p>
          <a:p>
            <a:pPr eaLnBrk="1" hangingPunct="1">
              <a:buFont typeface="Wingdings" charset="0"/>
              <a:buChar char="l"/>
              <a:defRPr/>
            </a:pPr>
            <a:r>
              <a:rPr lang="en-US" dirty="0">
                <a:ea typeface="ＭＳ Ｐゴシック" charset="0"/>
                <a:cs typeface="+mn-cs"/>
              </a:rPr>
              <a:t>A/T </a:t>
            </a:r>
            <a:r>
              <a:rPr lang="en-US" dirty="0" smtClean="0">
                <a:ea typeface="ＭＳ Ｐゴシック" charset="0"/>
                <a:cs typeface="+mn-cs"/>
              </a:rPr>
              <a:t>base pairs contains </a:t>
            </a:r>
            <a:r>
              <a:rPr lang="tr-TR" dirty="0" smtClean="0">
                <a:ea typeface="ＭＳ Ｐゴシック" charset="0"/>
                <a:cs typeface="+mn-cs"/>
              </a:rPr>
              <a:t>2 </a:t>
            </a:r>
            <a:r>
              <a:rPr lang="tr-TR" dirty="0" err="1" smtClean="0">
                <a:ea typeface="ＭＳ Ｐゴシック" charset="0"/>
                <a:cs typeface="+mn-cs"/>
              </a:rPr>
              <a:t>hydrogen</a:t>
            </a:r>
            <a:r>
              <a:rPr lang="tr-TR" dirty="0" smtClean="0">
                <a:ea typeface="ＭＳ Ｐゴシック" charset="0"/>
                <a:cs typeface="+mn-cs"/>
              </a:rPr>
              <a:t> </a:t>
            </a:r>
            <a:r>
              <a:rPr lang="tr-TR" dirty="0" err="1" smtClean="0">
                <a:ea typeface="ＭＳ Ｐゴシック" charset="0"/>
                <a:cs typeface="+mn-cs"/>
              </a:rPr>
              <a:t>bonds</a:t>
            </a:r>
            <a:endParaRPr lang="en-US" dirty="0">
              <a:ea typeface="ＭＳ Ｐゴシック" charset="0"/>
              <a:cs typeface="+mn-cs"/>
            </a:endParaRPr>
          </a:p>
          <a:p>
            <a:pPr eaLnBrk="1" hangingPunct="1">
              <a:buFont typeface="Wingdings" charset="0"/>
              <a:buChar char="l"/>
              <a:defRPr/>
            </a:pPr>
            <a:r>
              <a:rPr lang="en-US" dirty="0">
                <a:ea typeface="ＭＳ Ｐゴシック" charset="0"/>
                <a:cs typeface="+mn-cs"/>
              </a:rPr>
              <a:t>C/G </a:t>
            </a:r>
            <a:r>
              <a:rPr lang="tr-TR" dirty="0" err="1" smtClean="0">
                <a:ea typeface="ＭＳ Ｐゴシック" charset="0"/>
                <a:cs typeface="+mn-cs"/>
              </a:rPr>
              <a:t>base</a:t>
            </a:r>
            <a:r>
              <a:rPr lang="tr-TR" dirty="0" smtClean="0">
                <a:ea typeface="ＭＳ Ｐゴシック" charset="0"/>
                <a:cs typeface="+mn-cs"/>
              </a:rPr>
              <a:t> </a:t>
            </a:r>
            <a:r>
              <a:rPr lang="tr-TR" dirty="0" err="1" smtClean="0">
                <a:ea typeface="ＭＳ Ｐゴシック" charset="0"/>
                <a:cs typeface="+mn-cs"/>
              </a:rPr>
              <a:t>pairs</a:t>
            </a:r>
            <a:r>
              <a:rPr lang="tr-TR" dirty="0" smtClean="0">
                <a:ea typeface="ＭＳ Ｐゴシック" charset="0"/>
                <a:cs typeface="+mn-cs"/>
              </a:rPr>
              <a:t> </a:t>
            </a:r>
            <a:r>
              <a:rPr lang="tr-TR" dirty="0" err="1" smtClean="0">
                <a:ea typeface="ＭＳ Ｐゴシック" charset="0"/>
                <a:cs typeface="+mn-cs"/>
              </a:rPr>
              <a:t>contains</a:t>
            </a:r>
            <a:r>
              <a:rPr lang="tr-TR" dirty="0" smtClean="0">
                <a:ea typeface="ＭＳ Ｐゴシック" charset="0"/>
                <a:cs typeface="+mn-cs"/>
              </a:rPr>
              <a:t> </a:t>
            </a:r>
            <a:r>
              <a:rPr lang="en-US" dirty="0" smtClean="0">
                <a:ea typeface="ＭＳ Ｐゴシック" charset="0"/>
                <a:cs typeface="+mn-cs"/>
              </a:rPr>
              <a:t>3 </a:t>
            </a:r>
            <a:r>
              <a:rPr lang="tr-TR" dirty="0" err="1" smtClean="0">
                <a:ea typeface="ＭＳ Ｐゴシック" charset="0"/>
                <a:cs typeface="+mn-cs"/>
              </a:rPr>
              <a:t>hydrogen</a:t>
            </a:r>
            <a:r>
              <a:rPr lang="tr-TR" dirty="0" smtClean="0">
                <a:ea typeface="ＭＳ Ｐゴシック" charset="0"/>
                <a:cs typeface="+mn-cs"/>
              </a:rPr>
              <a:t> </a:t>
            </a:r>
            <a:r>
              <a:rPr lang="tr-TR" dirty="0" err="1" smtClean="0">
                <a:ea typeface="ＭＳ Ｐゴシック" charset="0"/>
                <a:cs typeface="+mn-cs"/>
              </a:rPr>
              <a:t>bonds</a:t>
            </a:r>
            <a:endParaRPr lang="en-US" dirty="0" smtClean="0">
              <a:ea typeface="ＭＳ Ｐゴシック" charset="0"/>
              <a:cs typeface="+mn-cs"/>
            </a:endParaRPr>
          </a:p>
          <a:p>
            <a:pPr marL="0" indent="0">
              <a:buNone/>
              <a:defRPr/>
            </a:pPr>
            <a:endParaRPr lang="en-US" dirty="0">
              <a:ea typeface="ＭＳ Ｐゴシック" charset="0"/>
              <a:cs typeface="+mn-cs"/>
            </a:endParaRPr>
          </a:p>
          <a:p>
            <a:pPr eaLnBrk="1" hangingPunct="1">
              <a:buFont typeface="Wingdings" charset="0"/>
              <a:buChar char="l"/>
              <a:defRPr/>
            </a:pPr>
            <a:endParaRPr lang="en-US" dirty="0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431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8015288" cy="91440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Structure</a:t>
            </a:r>
            <a:r>
              <a:rPr 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 of DNA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+mj-cs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600200"/>
            <a:ext cx="7924800" cy="3657600"/>
          </a:xfrm>
        </p:spPr>
        <p:txBody>
          <a:bodyPr/>
          <a:lstStyle/>
          <a:p>
            <a:pPr eaLnBrk="1" hangingPunct="1"/>
            <a:r>
              <a:rPr lang="en-US" altLang="tr-TR" smtClean="0"/>
              <a:t>Double-stranded helicoidal structure </a:t>
            </a:r>
          </a:p>
          <a:p>
            <a:pPr eaLnBrk="1" hangingPunct="1"/>
            <a:r>
              <a:rPr lang="en-US" altLang="tr-TR" smtClean="0"/>
              <a:t>Strands are in opposite direction and antiparallel to each other</a:t>
            </a:r>
          </a:p>
          <a:p>
            <a:pPr eaLnBrk="1" hangingPunct="1"/>
            <a:r>
              <a:rPr lang="en-US" altLang="tr-TR" smtClean="0"/>
              <a:t>Complementary strands are bounded with hydrogen bonds to each other</a:t>
            </a:r>
          </a:p>
          <a:p>
            <a:pPr eaLnBrk="1" hangingPunct="1"/>
            <a:r>
              <a:rPr lang="en-US" altLang="tr-TR" smtClean="0"/>
              <a:t>Strands have complementary sequences</a:t>
            </a:r>
          </a:p>
        </p:txBody>
      </p:sp>
    </p:spTree>
    <p:extLst>
      <p:ext uri="{BB962C8B-B14F-4D97-AF65-F5344CB8AC3E}">
        <p14:creationId xmlns:p14="http://schemas.microsoft.com/office/powerpoint/2010/main" val="85785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065589" y="2955926"/>
            <a:ext cx="3470275" cy="3673475"/>
            <a:chOff x="1601" y="1862"/>
            <a:chExt cx="2186" cy="2314"/>
          </a:xfrm>
        </p:grpSpPr>
        <p:grpSp>
          <p:nvGrpSpPr>
            <p:cNvPr id="10299" name="Group 3"/>
            <p:cNvGrpSpPr>
              <a:grpSpLocks/>
            </p:cNvGrpSpPr>
            <p:nvPr/>
          </p:nvGrpSpPr>
          <p:grpSpPr bwMode="auto">
            <a:xfrm>
              <a:off x="1601" y="2129"/>
              <a:ext cx="2186" cy="2047"/>
              <a:chOff x="1601" y="2129"/>
              <a:chExt cx="2186" cy="2047"/>
            </a:xfrm>
          </p:grpSpPr>
          <p:sp>
            <p:nvSpPr>
              <p:cNvPr id="10302" name="Oval 4"/>
              <p:cNvSpPr>
                <a:spLocks noChangeArrowheads="1"/>
              </p:cNvSpPr>
              <p:nvPr/>
            </p:nvSpPr>
            <p:spPr bwMode="auto">
              <a:xfrm>
                <a:off x="1601" y="2129"/>
                <a:ext cx="2186" cy="2047"/>
              </a:xfrm>
              <a:prstGeom prst="ellipse">
                <a:avLst/>
              </a:prstGeom>
              <a:solidFill>
                <a:srgbClr val="F95A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0303" name="Line 5"/>
              <p:cNvSpPr>
                <a:spLocks noChangeShapeType="1"/>
              </p:cNvSpPr>
              <p:nvPr/>
            </p:nvSpPr>
            <p:spPr bwMode="auto">
              <a:xfrm flipV="1">
                <a:off x="3519" y="2428"/>
                <a:ext cx="0" cy="55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304" name="AutoShape 6"/>
              <p:cNvSpPr>
                <a:spLocks noChangeArrowheads="1"/>
              </p:cNvSpPr>
              <p:nvPr/>
            </p:nvSpPr>
            <p:spPr bwMode="auto">
              <a:xfrm>
                <a:off x="1958" y="2683"/>
                <a:ext cx="1561" cy="768"/>
              </a:xfrm>
              <a:prstGeom prst="pentagon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0305" name="Rectangle 7"/>
              <p:cNvSpPr>
                <a:spLocks noChangeArrowheads="1"/>
              </p:cNvSpPr>
              <p:nvPr/>
            </p:nvSpPr>
            <p:spPr bwMode="auto">
              <a:xfrm>
                <a:off x="2627" y="2556"/>
                <a:ext cx="223" cy="213"/>
              </a:xfrm>
              <a:prstGeom prst="rect">
                <a:avLst/>
              </a:prstGeom>
              <a:solidFill>
                <a:srgbClr val="F95A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0306" name="Line 8"/>
              <p:cNvSpPr>
                <a:spLocks noChangeShapeType="1"/>
              </p:cNvSpPr>
              <p:nvPr/>
            </p:nvSpPr>
            <p:spPr bwMode="auto">
              <a:xfrm flipV="1">
                <a:off x="3207" y="3440"/>
                <a:ext cx="0" cy="38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307" name="Line 9"/>
              <p:cNvSpPr>
                <a:spLocks noChangeShapeType="1"/>
              </p:cNvSpPr>
              <p:nvPr/>
            </p:nvSpPr>
            <p:spPr bwMode="auto">
              <a:xfrm flipV="1">
                <a:off x="2257" y="3440"/>
                <a:ext cx="0" cy="38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308" name="Line 10"/>
              <p:cNvSpPr>
                <a:spLocks noChangeShapeType="1"/>
              </p:cNvSpPr>
              <p:nvPr/>
            </p:nvSpPr>
            <p:spPr bwMode="auto">
              <a:xfrm flipV="1">
                <a:off x="1958" y="2640"/>
                <a:ext cx="0" cy="34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309" name="Line 11"/>
              <p:cNvSpPr>
                <a:spLocks noChangeShapeType="1"/>
              </p:cNvSpPr>
              <p:nvPr/>
            </p:nvSpPr>
            <p:spPr bwMode="auto">
              <a:xfrm flipV="1">
                <a:off x="1958" y="2160"/>
                <a:ext cx="0" cy="3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310" name="Text Box 12"/>
              <p:cNvSpPr txBox="1">
                <a:spLocks noChangeArrowheads="1"/>
              </p:cNvSpPr>
              <p:nvPr/>
            </p:nvSpPr>
            <p:spPr bwMode="auto">
              <a:xfrm>
                <a:off x="2145" y="3707"/>
                <a:ext cx="514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OH</a:t>
                </a:r>
              </a:p>
            </p:txBody>
          </p:sp>
          <p:sp>
            <p:nvSpPr>
              <p:cNvPr id="10311" name="Text Box 13"/>
              <p:cNvSpPr txBox="1">
                <a:spLocks noChangeArrowheads="1"/>
              </p:cNvSpPr>
              <p:nvPr/>
            </p:nvSpPr>
            <p:spPr bwMode="auto">
              <a:xfrm>
                <a:off x="2603" y="2524"/>
                <a:ext cx="315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O</a:t>
                </a:r>
              </a:p>
            </p:txBody>
          </p:sp>
          <p:sp>
            <p:nvSpPr>
              <p:cNvPr id="10312" name="Text Box 14"/>
              <p:cNvSpPr txBox="1">
                <a:spLocks noChangeArrowheads="1"/>
              </p:cNvSpPr>
              <p:nvPr/>
            </p:nvSpPr>
            <p:spPr bwMode="auto">
              <a:xfrm>
                <a:off x="1824" y="2385"/>
                <a:ext cx="590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CH</a:t>
                </a:r>
                <a:r>
                  <a:rPr lang="en-US" altLang="tr-TR" b="1" baseline="-25000">
                    <a:latin typeface="Times" panose="02020603050405020304" pitchFamily="18" charset="0"/>
                  </a:rPr>
                  <a:t>2</a:t>
                </a:r>
                <a:endParaRPr lang="en-US" altLang="tr-TR" b="1">
                  <a:latin typeface="Times" panose="02020603050405020304" pitchFamily="18" charset="0"/>
                </a:endParaRPr>
              </a:p>
            </p:txBody>
          </p:sp>
          <p:sp>
            <p:nvSpPr>
              <p:cNvPr id="10313" name="Text Box 15"/>
              <p:cNvSpPr txBox="1">
                <a:spLocks noChangeArrowheads="1"/>
              </p:cNvSpPr>
              <p:nvPr/>
            </p:nvSpPr>
            <p:spPr bwMode="auto">
              <a:xfrm>
                <a:off x="2304" y="2928"/>
                <a:ext cx="860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tr-TR" altLang="tr-TR" sz="3600" b="1">
                    <a:solidFill>
                      <a:srgbClr val="6E0043"/>
                    </a:solidFill>
                    <a:latin typeface="Times" panose="02020603050405020304" pitchFamily="18" charset="0"/>
                  </a:rPr>
                  <a:t>Sugar</a:t>
                </a:r>
                <a:endParaRPr lang="en-US" altLang="tr-TR" sz="3600" b="1">
                  <a:solidFill>
                    <a:srgbClr val="6E0043"/>
                  </a:solidFill>
                  <a:latin typeface="Times" panose="02020603050405020304" pitchFamily="18" charset="0"/>
                </a:endParaRPr>
              </a:p>
            </p:txBody>
          </p:sp>
          <p:sp>
            <p:nvSpPr>
              <p:cNvPr id="10314" name="Text Box 16"/>
              <p:cNvSpPr txBox="1">
                <a:spLocks noChangeArrowheads="1"/>
              </p:cNvSpPr>
              <p:nvPr/>
            </p:nvSpPr>
            <p:spPr bwMode="auto">
              <a:xfrm>
                <a:off x="3057" y="3707"/>
                <a:ext cx="315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H</a:t>
                </a:r>
              </a:p>
            </p:txBody>
          </p:sp>
        </p:grpSp>
        <p:sp>
          <p:nvSpPr>
            <p:cNvPr id="10300" name="Text Box 17"/>
            <p:cNvSpPr txBox="1">
              <a:spLocks noChangeArrowheads="1"/>
            </p:cNvSpPr>
            <p:nvPr/>
          </p:nvSpPr>
          <p:spPr bwMode="auto">
            <a:xfrm>
              <a:off x="3375" y="2112"/>
              <a:ext cx="31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H</a:t>
              </a:r>
            </a:p>
          </p:txBody>
        </p:sp>
        <p:sp>
          <p:nvSpPr>
            <p:cNvPr id="10301" name="Text Box 18"/>
            <p:cNvSpPr txBox="1">
              <a:spLocks noChangeArrowheads="1"/>
            </p:cNvSpPr>
            <p:nvPr/>
          </p:nvSpPr>
          <p:spPr bwMode="auto">
            <a:xfrm>
              <a:off x="1801" y="1862"/>
              <a:ext cx="31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H</a:t>
              </a:r>
            </a:p>
          </p:txBody>
        </p:sp>
      </p:grpSp>
      <p:sp>
        <p:nvSpPr>
          <p:cNvPr id="10243" name="Rectangle 19"/>
          <p:cNvSpPr>
            <a:spLocks noGrp="1" noChangeArrowheads="1"/>
          </p:cNvSpPr>
          <p:nvPr>
            <p:ph type="title"/>
          </p:nvPr>
        </p:nvSpPr>
        <p:spPr>
          <a:xfrm>
            <a:off x="1524000" y="61913"/>
            <a:ext cx="9144000" cy="1143000"/>
          </a:xfrm>
          <a:noFill/>
        </p:spPr>
        <p:txBody>
          <a:bodyPr vert="horz" lIns="90487" tIns="44450" rIns="90487" bIns="44450" rtlCol="0" anchor="ctr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>
                <a:solidFill>
                  <a:schemeClr val="tx1"/>
                </a:solidFill>
              </a:rPr>
              <a:t>Structure of an Nucleotide</a:t>
            </a:r>
            <a:r>
              <a:rPr lang="en-US" altLang="tr-TR" smtClean="0">
                <a:solidFill>
                  <a:schemeClr val="tx1"/>
                </a:solidFill>
              </a:rPr>
              <a:t/>
            </a:r>
            <a:br>
              <a:rPr lang="en-US" altLang="tr-TR" smtClean="0">
                <a:solidFill>
                  <a:schemeClr val="tx1"/>
                </a:solidFill>
              </a:rPr>
            </a:br>
            <a:r>
              <a:rPr lang="en-US" altLang="tr-TR" sz="2500"/>
              <a:t>Adenosine Mono Phosphate (AMP)</a:t>
            </a:r>
            <a:endParaRPr lang="en-US" altLang="tr-TR" smtClean="0">
              <a:solidFill>
                <a:schemeClr val="tx1"/>
              </a:solidFill>
            </a:endParaRP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6400801" y="5884864"/>
            <a:ext cx="815975" cy="579437"/>
            <a:chOff x="4176" y="3707"/>
            <a:chExt cx="514" cy="365"/>
          </a:xfrm>
        </p:grpSpPr>
        <p:sp>
          <p:nvSpPr>
            <p:cNvPr id="10297" name="Oval 21"/>
            <p:cNvSpPr>
              <a:spLocks noChangeArrowheads="1"/>
            </p:cNvSpPr>
            <p:nvPr/>
          </p:nvSpPr>
          <p:spPr bwMode="auto">
            <a:xfrm>
              <a:off x="4176" y="3707"/>
              <a:ext cx="491" cy="341"/>
            </a:xfrm>
            <a:prstGeom prst="ellipse">
              <a:avLst/>
            </a:prstGeom>
            <a:solidFill>
              <a:srgbClr val="6E00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0298" name="Text Box 22"/>
            <p:cNvSpPr txBox="1">
              <a:spLocks noChangeArrowheads="1"/>
            </p:cNvSpPr>
            <p:nvPr/>
          </p:nvSpPr>
          <p:spPr bwMode="auto">
            <a:xfrm>
              <a:off x="4176" y="3707"/>
              <a:ext cx="5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OH</a:t>
              </a:r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6629400" y="1676401"/>
            <a:ext cx="2692400" cy="2620963"/>
            <a:chOff x="3216" y="1056"/>
            <a:chExt cx="1696" cy="1651"/>
          </a:xfrm>
        </p:grpSpPr>
        <p:sp>
          <p:nvSpPr>
            <p:cNvPr id="10275" name="Oval 24"/>
            <p:cNvSpPr>
              <a:spLocks noChangeArrowheads="1"/>
            </p:cNvSpPr>
            <p:nvPr/>
          </p:nvSpPr>
          <p:spPr bwMode="auto">
            <a:xfrm>
              <a:off x="3216" y="1056"/>
              <a:ext cx="1696" cy="1620"/>
            </a:xfrm>
            <a:prstGeom prst="ellipse">
              <a:avLst/>
            </a:prstGeom>
            <a:solidFill>
              <a:srgbClr val="0AAA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0276" name="AutoShape 25"/>
            <p:cNvSpPr>
              <a:spLocks noChangeArrowheads="1"/>
            </p:cNvSpPr>
            <p:nvPr/>
          </p:nvSpPr>
          <p:spPr bwMode="auto">
            <a:xfrm rot="16200000" flipH="1">
              <a:off x="3289" y="1833"/>
              <a:ext cx="597" cy="594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0277" name="AutoShape 26"/>
            <p:cNvSpPr>
              <a:spLocks noChangeArrowheads="1"/>
            </p:cNvSpPr>
            <p:nvPr/>
          </p:nvSpPr>
          <p:spPr bwMode="auto">
            <a:xfrm rot="-5400000">
              <a:off x="3880" y="1777"/>
              <a:ext cx="725" cy="714"/>
            </a:xfrm>
            <a:prstGeom prst="hexagon">
              <a:avLst>
                <a:gd name="adj" fmla="val 25385"/>
                <a:gd name="vf" fmla="val 11547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0278" name="Text Box 27"/>
            <p:cNvSpPr txBox="1">
              <a:spLocks noChangeArrowheads="1"/>
            </p:cNvSpPr>
            <p:nvPr/>
          </p:nvSpPr>
          <p:spPr bwMode="auto">
            <a:xfrm>
              <a:off x="4108" y="1148"/>
              <a:ext cx="59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NH</a:t>
              </a:r>
              <a:r>
                <a:rPr lang="en-US" altLang="tr-TR" b="1" baseline="-25000">
                  <a:latin typeface="Times" panose="02020603050405020304" pitchFamily="18" charset="0"/>
                </a:rPr>
                <a:t>2</a:t>
              </a:r>
              <a:endParaRPr lang="en-US" altLang="tr-TR" b="1">
                <a:latin typeface="Times" panose="02020603050405020304" pitchFamily="18" charset="0"/>
              </a:endParaRPr>
            </a:p>
          </p:txBody>
        </p:sp>
        <p:sp>
          <p:nvSpPr>
            <p:cNvPr id="10279" name="Line 28"/>
            <p:cNvSpPr>
              <a:spLocks noChangeShapeType="1"/>
            </p:cNvSpPr>
            <p:nvPr/>
          </p:nvSpPr>
          <p:spPr bwMode="auto">
            <a:xfrm flipV="1">
              <a:off x="4252" y="1384"/>
              <a:ext cx="0" cy="3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0280" name="Group 29"/>
            <p:cNvGrpSpPr>
              <a:grpSpLocks/>
            </p:cNvGrpSpPr>
            <p:nvPr/>
          </p:nvGrpSpPr>
          <p:grpSpPr bwMode="auto">
            <a:xfrm>
              <a:off x="4099" y="2342"/>
              <a:ext cx="301" cy="365"/>
              <a:chOff x="3312" y="1968"/>
              <a:chExt cx="323" cy="411"/>
            </a:xfrm>
          </p:grpSpPr>
          <p:sp>
            <p:nvSpPr>
              <p:cNvPr id="10295" name="Rectangle 30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solidFill>
                <a:srgbClr val="0AAA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0296" name="Text Box 31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323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</p:grpSp>
        <p:grpSp>
          <p:nvGrpSpPr>
            <p:cNvPr id="10281" name="Group 32"/>
            <p:cNvGrpSpPr>
              <a:grpSpLocks/>
            </p:cNvGrpSpPr>
            <p:nvPr/>
          </p:nvGrpSpPr>
          <p:grpSpPr bwMode="auto">
            <a:xfrm>
              <a:off x="3386" y="1703"/>
              <a:ext cx="301" cy="365"/>
              <a:chOff x="3312" y="1968"/>
              <a:chExt cx="324" cy="411"/>
            </a:xfrm>
          </p:grpSpPr>
          <p:sp>
            <p:nvSpPr>
              <p:cNvPr id="10293" name="Rectangle 33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solidFill>
                <a:srgbClr val="0AAA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0294" name="Text Box 34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324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</p:grpSp>
        <p:grpSp>
          <p:nvGrpSpPr>
            <p:cNvPr id="10282" name="Group 35"/>
            <p:cNvGrpSpPr>
              <a:grpSpLocks/>
            </p:cNvGrpSpPr>
            <p:nvPr/>
          </p:nvGrpSpPr>
          <p:grpSpPr bwMode="auto">
            <a:xfrm>
              <a:off x="4456" y="1831"/>
              <a:ext cx="301" cy="365"/>
              <a:chOff x="3312" y="1968"/>
              <a:chExt cx="323" cy="411"/>
            </a:xfrm>
          </p:grpSpPr>
          <p:sp>
            <p:nvSpPr>
              <p:cNvPr id="10291" name="Rectangle 36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solidFill>
                <a:srgbClr val="0AAA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0292" name="Text Box 37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323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</p:grpSp>
        <p:grpSp>
          <p:nvGrpSpPr>
            <p:cNvPr id="10283" name="Group 38"/>
            <p:cNvGrpSpPr>
              <a:grpSpLocks/>
            </p:cNvGrpSpPr>
            <p:nvPr/>
          </p:nvGrpSpPr>
          <p:grpSpPr bwMode="auto">
            <a:xfrm>
              <a:off x="3386" y="2257"/>
              <a:ext cx="301" cy="365"/>
              <a:chOff x="3312" y="1968"/>
              <a:chExt cx="324" cy="411"/>
            </a:xfrm>
          </p:grpSpPr>
          <p:sp>
            <p:nvSpPr>
              <p:cNvPr id="10289" name="Rectangle 39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solidFill>
                <a:srgbClr val="0AAA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0290" name="Text Box 40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324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</p:grpSp>
        <p:sp>
          <p:nvSpPr>
            <p:cNvPr id="10284" name="Line 41"/>
            <p:cNvSpPr>
              <a:spLocks noChangeShapeType="1"/>
            </p:cNvSpPr>
            <p:nvPr/>
          </p:nvSpPr>
          <p:spPr bwMode="auto">
            <a:xfrm flipH="1">
              <a:off x="3358" y="2001"/>
              <a:ext cx="89" cy="1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285" name="Line 42"/>
            <p:cNvSpPr>
              <a:spLocks noChangeShapeType="1"/>
            </p:cNvSpPr>
            <p:nvPr/>
          </p:nvSpPr>
          <p:spPr bwMode="auto">
            <a:xfrm>
              <a:off x="3939" y="1992"/>
              <a:ext cx="0" cy="2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286" name="Line 43"/>
            <p:cNvSpPr>
              <a:spLocks noChangeShapeType="1"/>
            </p:cNvSpPr>
            <p:nvPr/>
          </p:nvSpPr>
          <p:spPr bwMode="auto">
            <a:xfrm>
              <a:off x="4242" y="1823"/>
              <a:ext cx="247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287" name="Line 44"/>
            <p:cNvSpPr>
              <a:spLocks noChangeShapeType="1"/>
            </p:cNvSpPr>
            <p:nvPr/>
          </p:nvSpPr>
          <p:spPr bwMode="auto">
            <a:xfrm flipH="1">
              <a:off x="4316" y="2274"/>
              <a:ext cx="247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288" name="Text Box 45"/>
            <p:cNvSpPr txBox="1">
              <a:spLocks noChangeArrowheads="1"/>
            </p:cNvSpPr>
            <p:nvPr/>
          </p:nvSpPr>
          <p:spPr bwMode="auto">
            <a:xfrm>
              <a:off x="3456" y="1344"/>
              <a:ext cx="698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tr-TR" altLang="tr-TR" sz="3600" b="1">
                  <a:solidFill>
                    <a:srgbClr val="034BCD"/>
                  </a:solidFill>
                  <a:latin typeface="Times" panose="02020603050405020304" pitchFamily="18" charset="0"/>
                </a:rPr>
                <a:t>Base</a:t>
              </a:r>
              <a:endParaRPr lang="en-US" altLang="tr-TR" sz="3600" b="1">
                <a:solidFill>
                  <a:srgbClr val="034BCD"/>
                </a:solidFill>
                <a:latin typeface="Times" panose="02020603050405020304" pitchFamily="18" charset="0"/>
              </a:endParaRPr>
            </a:p>
          </p:txBody>
        </p:sp>
      </p:grpSp>
      <p:grpSp>
        <p:nvGrpSpPr>
          <p:cNvPr id="10" name="Group 46"/>
          <p:cNvGrpSpPr>
            <a:grpSpLocks/>
          </p:cNvGrpSpPr>
          <p:nvPr/>
        </p:nvGrpSpPr>
        <p:grpSpPr bwMode="auto">
          <a:xfrm>
            <a:off x="2819401" y="1219201"/>
            <a:ext cx="3014663" cy="2333625"/>
            <a:chOff x="816" y="768"/>
            <a:chExt cx="1899" cy="1470"/>
          </a:xfrm>
        </p:grpSpPr>
        <p:sp>
          <p:nvSpPr>
            <p:cNvPr id="10263" name="Oval 47"/>
            <p:cNvSpPr>
              <a:spLocks noChangeArrowheads="1"/>
            </p:cNvSpPr>
            <p:nvPr/>
          </p:nvSpPr>
          <p:spPr bwMode="auto">
            <a:xfrm>
              <a:off x="1065" y="768"/>
              <a:ext cx="1623" cy="1392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0264" name="Text Box 48"/>
            <p:cNvSpPr txBox="1">
              <a:spLocks noChangeArrowheads="1"/>
            </p:cNvSpPr>
            <p:nvPr/>
          </p:nvSpPr>
          <p:spPr bwMode="auto">
            <a:xfrm>
              <a:off x="1851" y="1328"/>
              <a:ext cx="27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P</a:t>
              </a:r>
            </a:p>
          </p:txBody>
        </p:sp>
        <p:sp>
          <p:nvSpPr>
            <p:cNvPr id="10265" name="Line 49"/>
            <p:cNvSpPr>
              <a:spLocks noChangeShapeType="1"/>
            </p:cNvSpPr>
            <p:nvPr/>
          </p:nvSpPr>
          <p:spPr bwMode="auto">
            <a:xfrm rot="16200000" flipV="1">
              <a:off x="1668" y="1305"/>
              <a:ext cx="0" cy="4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266" name="Text Box 50"/>
            <p:cNvSpPr txBox="1">
              <a:spLocks noChangeArrowheads="1"/>
            </p:cNvSpPr>
            <p:nvPr/>
          </p:nvSpPr>
          <p:spPr bwMode="auto">
            <a:xfrm>
              <a:off x="1804" y="1873"/>
              <a:ext cx="31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O</a:t>
              </a:r>
            </a:p>
          </p:txBody>
        </p:sp>
        <p:sp>
          <p:nvSpPr>
            <p:cNvPr id="10267" name="Text Box 51"/>
            <p:cNvSpPr txBox="1">
              <a:spLocks noChangeArrowheads="1"/>
            </p:cNvSpPr>
            <p:nvPr/>
          </p:nvSpPr>
          <p:spPr bwMode="auto">
            <a:xfrm>
              <a:off x="1824" y="816"/>
              <a:ext cx="5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OH</a:t>
              </a:r>
            </a:p>
          </p:txBody>
        </p:sp>
        <p:sp>
          <p:nvSpPr>
            <p:cNvPr id="10268" name="Line 52"/>
            <p:cNvSpPr>
              <a:spLocks noChangeShapeType="1"/>
            </p:cNvSpPr>
            <p:nvPr/>
          </p:nvSpPr>
          <p:spPr bwMode="auto">
            <a:xfrm flipV="1">
              <a:off x="1958" y="1063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269" name="Line 53"/>
            <p:cNvSpPr>
              <a:spLocks noChangeShapeType="1"/>
            </p:cNvSpPr>
            <p:nvPr/>
          </p:nvSpPr>
          <p:spPr bwMode="auto">
            <a:xfrm rot="16200000" flipV="1">
              <a:off x="2248" y="1288"/>
              <a:ext cx="0" cy="4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270" name="Text Box 54"/>
            <p:cNvSpPr txBox="1">
              <a:spLocks noChangeArrowheads="1"/>
            </p:cNvSpPr>
            <p:nvPr/>
          </p:nvSpPr>
          <p:spPr bwMode="auto">
            <a:xfrm>
              <a:off x="1056" y="1336"/>
              <a:ext cx="5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HO</a:t>
              </a:r>
            </a:p>
          </p:txBody>
        </p:sp>
        <p:sp>
          <p:nvSpPr>
            <p:cNvPr id="10271" name="Line 55"/>
            <p:cNvSpPr>
              <a:spLocks noChangeShapeType="1"/>
            </p:cNvSpPr>
            <p:nvPr/>
          </p:nvSpPr>
          <p:spPr bwMode="auto">
            <a:xfrm rot="16200000" flipV="1">
              <a:off x="2248" y="1331"/>
              <a:ext cx="0" cy="4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272" name="Text Box 56"/>
            <p:cNvSpPr txBox="1">
              <a:spLocks noChangeArrowheads="1"/>
            </p:cNvSpPr>
            <p:nvPr/>
          </p:nvSpPr>
          <p:spPr bwMode="auto">
            <a:xfrm>
              <a:off x="2400" y="1344"/>
              <a:ext cx="31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O</a:t>
              </a:r>
            </a:p>
          </p:txBody>
        </p:sp>
        <p:sp>
          <p:nvSpPr>
            <p:cNvPr id="10273" name="Line 57"/>
            <p:cNvSpPr>
              <a:spLocks noChangeShapeType="1"/>
            </p:cNvSpPr>
            <p:nvPr/>
          </p:nvSpPr>
          <p:spPr bwMode="auto">
            <a:xfrm flipV="1">
              <a:off x="1958" y="1575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274" name="Text Box 58"/>
            <p:cNvSpPr txBox="1">
              <a:spLocks noChangeArrowheads="1"/>
            </p:cNvSpPr>
            <p:nvPr/>
          </p:nvSpPr>
          <p:spPr bwMode="auto">
            <a:xfrm>
              <a:off x="816" y="1008"/>
              <a:ext cx="112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tr-TR" altLang="tr-TR" sz="2800" b="1">
                  <a:solidFill>
                    <a:srgbClr val="99FF66"/>
                  </a:solidFill>
                  <a:latin typeface="Times" panose="02020603050405020304" pitchFamily="18" charset="0"/>
                </a:rPr>
                <a:t>Phosphate</a:t>
              </a:r>
              <a:endParaRPr lang="en-US" altLang="tr-TR" sz="2800" b="1">
                <a:solidFill>
                  <a:srgbClr val="99FF66"/>
                </a:solidFill>
                <a:latin typeface="Times" panose="02020603050405020304" pitchFamily="18" charset="0"/>
              </a:endParaRPr>
            </a:p>
          </p:txBody>
        </p:sp>
      </p:grpSp>
      <p:grpSp>
        <p:nvGrpSpPr>
          <p:cNvPr id="11" name="Group 59"/>
          <p:cNvGrpSpPr>
            <a:grpSpLocks/>
          </p:cNvGrpSpPr>
          <p:nvPr/>
        </p:nvGrpSpPr>
        <p:grpSpPr bwMode="auto">
          <a:xfrm>
            <a:off x="4197350" y="3886202"/>
            <a:ext cx="3367088" cy="1681163"/>
            <a:chOff x="1684" y="2448"/>
            <a:chExt cx="2121" cy="1059"/>
          </a:xfrm>
        </p:grpSpPr>
        <p:sp>
          <p:nvSpPr>
            <p:cNvPr id="10258" name="Text Box 60"/>
            <p:cNvSpPr txBox="1">
              <a:spLocks noChangeArrowheads="1"/>
            </p:cNvSpPr>
            <p:nvPr/>
          </p:nvSpPr>
          <p:spPr bwMode="auto">
            <a:xfrm>
              <a:off x="3024" y="3216"/>
              <a:ext cx="31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2400" b="1">
                  <a:solidFill>
                    <a:schemeClr val="bg2"/>
                  </a:solidFill>
                  <a:latin typeface="Times" panose="02020603050405020304" pitchFamily="18" charset="0"/>
                </a:rPr>
                <a:t>2</a:t>
              </a:r>
              <a:r>
                <a:rPr lang="ja-JP" altLang="en-US" sz="2400" b="1">
                  <a:solidFill>
                    <a:schemeClr val="bg2"/>
                  </a:solidFill>
                  <a:latin typeface="Times" panose="02020603050405020304" pitchFamily="18" charset="0"/>
                </a:rPr>
                <a:t>’</a:t>
              </a:r>
              <a:endParaRPr lang="en-US" altLang="tr-TR" sz="2400" b="1">
                <a:solidFill>
                  <a:schemeClr val="bg2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10259" name="Text Box 61"/>
            <p:cNvSpPr txBox="1">
              <a:spLocks noChangeArrowheads="1"/>
            </p:cNvSpPr>
            <p:nvPr/>
          </p:nvSpPr>
          <p:spPr bwMode="auto">
            <a:xfrm>
              <a:off x="2208" y="3216"/>
              <a:ext cx="31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2400" b="1">
                  <a:solidFill>
                    <a:schemeClr val="bg2"/>
                  </a:solidFill>
                  <a:latin typeface="Times" panose="02020603050405020304" pitchFamily="18" charset="0"/>
                </a:rPr>
                <a:t>3</a:t>
              </a:r>
              <a:r>
                <a:rPr lang="ja-JP" altLang="en-US" sz="2400" b="1">
                  <a:solidFill>
                    <a:schemeClr val="bg2"/>
                  </a:solidFill>
                  <a:latin typeface="Times" panose="02020603050405020304" pitchFamily="18" charset="0"/>
                </a:rPr>
                <a:t>’</a:t>
              </a:r>
              <a:endParaRPr lang="en-US" altLang="tr-TR" sz="2400" b="1">
                <a:solidFill>
                  <a:schemeClr val="bg2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10260" name="Text Box 62"/>
            <p:cNvSpPr txBox="1">
              <a:spLocks noChangeArrowheads="1"/>
            </p:cNvSpPr>
            <p:nvPr/>
          </p:nvSpPr>
          <p:spPr bwMode="auto">
            <a:xfrm>
              <a:off x="1717" y="2832"/>
              <a:ext cx="31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2400" b="1">
                  <a:solidFill>
                    <a:schemeClr val="bg2"/>
                  </a:solidFill>
                  <a:latin typeface="Times" panose="02020603050405020304" pitchFamily="18" charset="0"/>
                </a:rPr>
                <a:t>4</a:t>
              </a:r>
              <a:r>
                <a:rPr lang="ja-JP" altLang="en-US" sz="2400" b="1">
                  <a:solidFill>
                    <a:schemeClr val="bg2"/>
                  </a:solidFill>
                  <a:latin typeface="Times" panose="02020603050405020304" pitchFamily="18" charset="0"/>
                </a:rPr>
                <a:t>’</a:t>
              </a:r>
              <a:endParaRPr lang="en-US" altLang="tr-TR" sz="2400" b="1">
                <a:solidFill>
                  <a:schemeClr val="bg2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10261" name="Text Box 63"/>
            <p:cNvSpPr txBox="1">
              <a:spLocks noChangeArrowheads="1"/>
            </p:cNvSpPr>
            <p:nvPr/>
          </p:nvSpPr>
          <p:spPr bwMode="auto">
            <a:xfrm>
              <a:off x="1684" y="2448"/>
              <a:ext cx="31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2400" b="1">
                  <a:solidFill>
                    <a:schemeClr val="bg2"/>
                  </a:solidFill>
                  <a:latin typeface="Times" panose="02020603050405020304" pitchFamily="18" charset="0"/>
                </a:rPr>
                <a:t>5</a:t>
              </a:r>
              <a:r>
                <a:rPr lang="ja-JP" altLang="en-US" sz="2400" b="1">
                  <a:solidFill>
                    <a:schemeClr val="bg2"/>
                  </a:solidFill>
                  <a:latin typeface="Times" panose="02020603050405020304" pitchFamily="18" charset="0"/>
                </a:rPr>
                <a:t>’</a:t>
              </a:r>
              <a:endParaRPr lang="en-US" altLang="tr-TR" sz="2400" b="1">
                <a:solidFill>
                  <a:schemeClr val="bg2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10262" name="Text Box 64"/>
            <p:cNvSpPr txBox="1">
              <a:spLocks noChangeArrowheads="1"/>
            </p:cNvSpPr>
            <p:nvPr/>
          </p:nvSpPr>
          <p:spPr bwMode="auto">
            <a:xfrm>
              <a:off x="3494" y="2822"/>
              <a:ext cx="31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2400" b="1">
                  <a:solidFill>
                    <a:schemeClr val="bg2"/>
                  </a:solidFill>
                  <a:latin typeface="Times" panose="02020603050405020304" pitchFamily="18" charset="0"/>
                </a:rPr>
                <a:t>1</a:t>
              </a:r>
              <a:r>
                <a:rPr lang="ja-JP" altLang="en-US" sz="2400" b="1">
                  <a:solidFill>
                    <a:schemeClr val="bg2"/>
                  </a:solidFill>
                  <a:latin typeface="Times" panose="02020603050405020304" pitchFamily="18" charset="0"/>
                </a:rPr>
                <a:t>’</a:t>
              </a:r>
              <a:endParaRPr lang="en-US" altLang="tr-TR" sz="2400" b="1">
                <a:solidFill>
                  <a:schemeClr val="bg2"/>
                </a:solidFill>
                <a:latin typeface="Times" panose="02020603050405020304" pitchFamily="18" charset="0"/>
              </a:endParaRPr>
            </a:p>
          </p:txBody>
        </p:sp>
      </p:grpSp>
      <p:sp>
        <p:nvSpPr>
          <p:cNvPr id="51265" name="Text Box 65"/>
          <p:cNvSpPr txBox="1">
            <a:spLocks noChangeArrowheads="1"/>
          </p:cNvSpPr>
          <p:nvPr/>
        </p:nvSpPr>
        <p:spPr bwMode="auto">
          <a:xfrm>
            <a:off x="1981200" y="4038600"/>
            <a:ext cx="20081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>
                <a:latin typeface="Times" panose="02020603050405020304" pitchFamily="18" charset="0"/>
              </a:rPr>
              <a:t>Nu</a:t>
            </a:r>
            <a:r>
              <a:rPr lang="tr-TR" altLang="tr-TR">
                <a:latin typeface="Times" panose="02020603050405020304" pitchFamily="18" charset="0"/>
              </a:rPr>
              <a:t>kleotide</a:t>
            </a:r>
            <a:endParaRPr lang="en-US" altLang="tr-TR">
              <a:latin typeface="Times" panose="02020603050405020304" pitchFamily="18" charset="0"/>
            </a:endParaRPr>
          </a:p>
        </p:txBody>
      </p:sp>
      <p:sp>
        <p:nvSpPr>
          <p:cNvPr id="51266" name="Text Box 66"/>
          <p:cNvSpPr txBox="1">
            <a:spLocks noChangeArrowheads="1"/>
          </p:cNvSpPr>
          <p:nvPr/>
        </p:nvSpPr>
        <p:spPr bwMode="auto">
          <a:xfrm>
            <a:off x="8001001" y="4572000"/>
            <a:ext cx="20542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>
                <a:latin typeface="Times" panose="02020603050405020304" pitchFamily="18" charset="0"/>
              </a:rPr>
              <a:t>Nukleoside</a:t>
            </a:r>
            <a:endParaRPr lang="en-US" altLang="tr-TR">
              <a:latin typeface="Times" panose="02020603050405020304" pitchFamily="18" charset="0"/>
            </a:endParaRPr>
          </a:p>
        </p:txBody>
      </p:sp>
      <p:sp>
        <p:nvSpPr>
          <p:cNvPr id="51267" name="Oval 67"/>
          <p:cNvSpPr>
            <a:spLocks noChangeArrowheads="1"/>
          </p:cNvSpPr>
          <p:nvPr/>
        </p:nvSpPr>
        <p:spPr bwMode="auto">
          <a:xfrm>
            <a:off x="3124200" y="2133600"/>
            <a:ext cx="609600" cy="609600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grpSp>
        <p:nvGrpSpPr>
          <p:cNvPr id="12" name="Group 68"/>
          <p:cNvGrpSpPr>
            <a:grpSpLocks/>
          </p:cNvGrpSpPr>
          <p:nvPr/>
        </p:nvGrpSpPr>
        <p:grpSpPr bwMode="auto">
          <a:xfrm>
            <a:off x="2133600" y="2425700"/>
            <a:ext cx="1143000" cy="1111250"/>
            <a:chOff x="384" y="1528"/>
            <a:chExt cx="720" cy="700"/>
          </a:xfrm>
        </p:grpSpPr>
        <p:sp>
          <p:nvSpPr>
            <p:cNvPr id="10256" name="Freeform 69"/>
            <p:cNvSpPr>
              <a:spLocks/>
            </p:cNvSpPr>
            <p:nvPr/>
          </p:nvSpPr>
          <p:spPr bwMode="auto">
            <a:xfrm>
              <a:off x="624" y="1528"/>
              <a:ext cx="480" cy="344"/>
            </a:xfrm>
            <a:custGeom>
              <a:avLst/>
              <a:gdLst>
                <a:gd name="T0" fmla="*/ 480 w 480"/>
                <a:gd name="T1" fmla="*/ 8 h 344"/>
                <a:gd name="T2" fmla="*/ 144 w 480"/>
                <a:gd name="T3" fmla="*/ 56 h 344"/>
                <a:gd name="T4" fmla="*/ 0 w 480"/>
                <a:gd name="T5" fmla="*/ 344 h 344"/>
                <a:gd name="T6" fmla="*/ 0 60000 65536"/>
                <a:gd name="T7" fmla="*/ 0 60000 65536"/>
                <a:gd name="T8" fmla="*/ 0 60000 65536"/>
                <a:gd name="T9" fmla="*/ 0 w 480"/>
                <a:gd name="T10" fmla="*/ 0 h 344"/>
                <a:gd name="T11" fmla="*/ 480 w 480"/>
                <a:gd name="T12" fmla="*/ 344 h 3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0" h="344">
                  <a:moveTo>
                    <a:pt x="480" y="8"/>
                  </a:moveTo>
                  <a:cubicBezTo>
                    <a:pt x="351" y="4"/>
                    <a:pt x="223" y="0"/>
                    <a:pt x="144" y="56"/>
                  </a:cubicBezTo>
                  <a:cubicBezTo>
                    <a:pt x="64" y="111"/>
                    <a:pt x="32" y="227"/>
                    <a:pt x="0" y="344"/>
                  </a:cubicBez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257" name="Text Box 70"/>
            <p:cNvSpPr txBox="1">
              <a:spLocks noChangeArrowheads="1"/>
            </p:cNvSpPr>
            <p:nvPr/>
          </p:nvSpPr>
          <p:spPr bwMode="auto">
            <a:xfrm>
              <a:off x="384" y="1824"/>
              <a:ext cx="449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3600" b="1">
                  <a:latin typeface="Times" panose="02020603050405020304" pitchFamily="18" charset="0"/>
                </a:rPr>
                <a:t>H</a:t>
              </a:r>
              <a:r>
                <a:rPr lang="en-US" altLang="tr-TR" sz="3600" b="1" baseline="30000">
                  <a:latin typeface="Times" panose="02020603050405020304" pitchFamily="18" charset="0"/>
                </a:rPr>
                <a:t>+</a:t>
              </a:r>
              <a:endParaRPr lang="en-US" altLang="tr-TR" sz="3600" b="1">
                <a:latin typeface="Times" panose="02020603050405020304" pitchFamily="18" charset="0"/>
              </a:endParaRPr>
            </a:p>
          </p:txBody>
        </p:sp>
      </p:grpSp>
      <p:grpSp>
        <p:nvGrpSpPr>
          <p:cNvPr id="13" name="Group 71"/>
          <p:cNvGrpSpPr>
            <a:grpSpLocks/>
          </p:cNvGrpSpPr>
          <p:nvPr/>
        </p:nvGrpSpPr>
        <p:grpSpPr bwMode="auto">
          <a:xfrm>
            <a:off x="3276601" y="1981201"/>
            <a:ext cx="461963" cy="606425"/>
            <a:chOff x="1104" y="1248"/>
            <a:chExt cx="291" cy="382"/>
          </a:xfrm>
        </p:grpSpPr>
        <p:sp>
          <p:nvSpPr>
            <p:cNvPr id="10254" name="Rectangle 72"/>
            <p:cNvSpPr>
              <a:spLocks noChangeArrowheads="1"/>
            </p:cNvSpPr>
            <p:nvPr/>
          </p:nvSpPr>
          <p:spPr bwMode="auto">
            <a:xfrm>
              <a:off x="1104" y="1390"/>
              <a:ext cx="208" cy="240"/>
            </a:xfrm>
            <a:prstGeom prst="rect">
              <a:avLst/>
            </a:pr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0255" name="Text Box 73"/>
            <p:cNvSpPr txBox="1">
              <a:spLocks noChangeArrowheads="1"/>
            </p:cNvSpPr>
            <p:nvPr/>
          </p:nvSpPr>
          <p:spPr bwMode="auto">
            <a:xfrm>
              <a:off x="1194" y="1248"/>
              <a:ext cx="20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-</a:t>
              </a:r>
            </a:p>
          </p:txBody>
        </p:sp>
      </p:grpSp>
      <p:sp>
        <p:nvSpPr>
          <p:cNvPr id="51274" name="Line 74"/>
          <p:cNvSpPr>
            <a:spLocks noChangeShapeType="1"/>
          </p:cNvSpPr>
          <p:nvPr/>
        </p:nvSpPr>
        <p:spPr bwMode="auto">
          <a:xfrm>
            <a:off x="1981200" y="1752600"/>
            <a:ext cx="1447800" cy="4953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2527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2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5" grpId="0" autoUpdateAnimBg="0"/>
      <p:bldP spid="51266" grpId="0" autoUpdateAnimBg="0"/>
      <p:bldP spid="51267" grpId="0" animBg="1"/>
      <p:bldP spid="512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6477001" y="334964"/>
            <a:ext cx="27209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4000" b="1">
                <a:solidFill>
                  <a:srgbClr val="CC9900"/>
                </a:solidFill>
                <a:latin typeface="Times" panose="02020603050405020304" pitchFamily="18" charset="0"/>
              </a:rPr>
              <a:t>P</a:t>
            </a:r>
            <a:r>
              <a:rPr lang="tr-TR" altLang="tr-TR" sz="4000" b="1">
                <a:solidFill>
                  <a:srgbClr val="CC9900"/>
                </a:solidFill>
                <a:latin typeface="Times" panose="02020603050405020304" pitchFamily="18" charset="0"/>
              </a:rPr>
              <a:t>i</a:t>
            </a:r>
            <a:r>
              <a:rPr lang="en-US" altLang="tr-TR" sz="4000" b="1">
                <a:solidFill>
                  <a:srgbClr val="CC9900"/>
                </a:solidFill>
                <a:latin typeface="Times" panose="02020603050405020304" pitchFamily="18" charset="0"/>
              </a:rPr>
              <a:t>rimidin</a:t>
            </a:r>
            <a:r>
              <a:rPr lang="tr-TR" altLang="tr-TR" sz="4000" b="1">
                <a:solidFill>
                  <a:srgbClr val="CC9900"/>
                </a:solidFill>
                <a:latin typeface="Times" panose="02020603050405020304" pitchFamily="18" charset="0"/>
              </a:rPr>
              <a:t>es</a:t>
            </a:r>
            <a:endParaRPr lang="en-US" altLang="tr-TR" sz="4000" b="1">
              <a:solidFill>
                <a:srgbClr val="CC9900"/>
              </a:solidFill>
              <a:latin typeface="Times" panose="02020603050405020304" pitchFamily="18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828800" y="3794126"/>
            <a:ext cx="4038600" cy="2974975"/>
            <a:chOff x="192" y="2390"/>
            <a:chExt cx="2544" cy="1874"/>
          </a:xfrm>
        </p:grpSpPr>
        <p:sp>
          <p:nvSpPr>
            <p:cNvPr id="11378" name="Oval 4"/>
            <p:cNvSpPr>
              <a:spLocks noChangeArrowheads="1"/>
            </p:cNvSpPr>
            <p:nvPr/>
          </p:nvSpPr>
          <p:spPr bwMode="auto">
            <a:xfrm>
              <a:off x="192" y="2422"/>
              <a:ext cx="2544" cy="1842"/>
            </a:xfrm>
            <a:prstGeom prst="ellipse">
              <a:avLst/>
            </a:prstGeom>
            <a:solidFill>
              <a:srgbClr val="0AAA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79" name="Text Box 5"/>
            <p:cNvSpPr txBox="1">
              <a:spLocks noChangeArrowheads="1"/>
            </p:cNvSpPr>
            <p:nvPr/>
          </p:nvSpPr>
          <p:spPr bwMode="auto">
            <a:xfrm>
              <a:off x="1776" y="3696"/>
              <a:ext cx="59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NH</a:t>
              </a:r>
              <a:r>
                <a:rPr lang="en-US" altLang="tr-TR" b="1" baseline="-25000">
                  <a:latin typeface="Times" panose="02020603050405020304" pitchFamily="18" charset="0"/>
                </a:rPr>
                <a:t>2</a:t>
              </a:r>
              <a:endParaRPr lang="en-US" altLang="tr-TR" b="1">
                <a:latin typeface="Times" panose="02020603050405020304" pitchFamily="18" charset="0"/>
              </a:endParaRPr>
            </a:p>
          </p:txBody>
        </p:sp>
        <p:sp>
          <p:nvSpPr>
            <p:cNvPr id="11380" name="AutoShape 6"/>
            <p:cNvSpPr>
              <a:spLocks noChangeArrowheads="1"/>
            </p:cNvSpPr>
            <p:nvPr/>
          </p:nvSpPr>
          <p:spPr bwMode="auto">
            <a:xfrm rot="16200000" flipH="1">
              <a:off x="265" y="3081"/>
              <a:ext cx="597" cy="594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81" name="AutoShape 7"/>
            <p:cNvSpPr>
              <a:spLocks noChangeArrowheads="1"/>
            </p:cNvSpPr>
            <p:nvPr/>
          </p:nvSpPr>
          <p:spPr bwMode="auto">
            <a:xfrm rot="-5400000">
              <a:off x="856" y="3025"/>
              <a:ext cx="725" cy="714"/>
            </a:xfrm>
            <a:prstGeom prst="hexagon">
              <a:avLst>
                <a:gd name="adj" fmla="val 25385"/>
                <a:gd name="vf" fmla="val 11547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82" name="Text Box 8"/>
            <p:cNvSpPr txBox="1">
              <a:spLocks noChangeArrowheads="1"/>
            </p:cNvSpPr>
            <p:nvPr/>
          </p:nvSpPr>
          <p:spPr bwMode="auto">
            <a:xfrm>
              <a:off x="1066" y="2390"/>
              <a:ext cx="31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O</a:t>
              </a:r>
            </a:p>
          </p:txBody>
        </p:sp>
        <p:sp>
          <p:nvSpPr>
            <p:cNvPr id="11383" name="Line 9"/>
            <p:cNvSpPr>
              <a:spLocks noChangeShapeType="1"/>
            </p:cNvSpPr>
            <p:nvPr/>
          </p:nvSpPr>
          <p:spPr bwMode="auto">
            <a:xfrm flipV="1">
              <a:off x="1189" y="2642"/>
              <a:ext cx="0" cy="3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1384" name="Group 10"/>
            <p:cNvGrpSpPr>
              <a:grpSpLocks/>
            </p:cNvGrpSpPr>
            <p:nvPr/>
          </p:nvGrpSpPr>
          <p:grpSpPr bwMode="auto">
            <a:xfrm>
              <a:off x="1075" y="3590"/>
              <a:ext cx="301" cy="365"/>
              <a:chOff x="3312" y="1968"/>
              <a:chExt cx="323" cy="411"/>
            </a:xfrm>
          </p:grpSpPr>
          <p:sp>
            <p:nvSpPr>
              <p:cNvPr id="11400" name="Rectangle 11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solidFill>
                <a:srgbClr val="0AAA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1401" name="Text Box 12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323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</p:grpSp>
        <p:grpSp>
          <p:nvGrpSpPr>
            <p:cNvPr id="11385" name="Group 13"/>
            <p:cNvGrpSpPr>
              <a:grpSpLocks/>
            </p:cNvGrpSpPr>
            <p:nvPr/>
          </p:nvGrpSpPr>
          <p:grpSpPr bwMode="auto">
            <a:xfrm>
              <a:off x="362" y="2951"/>
              <a:ext cx="301" cy="365"/>
              <a:chOff x="3312" y="1968"/>
              <a:chExt cx="324" cy="411"/>
            </a:xfrm>
          </p:grpSpPr>
          <p:sp>
            <p:nvSpPr>
              <p:cNvPr id="11398" name="Rectangle 14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solidFill>
                <a:srgbClr val="0AAA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1399" name="Text Box 15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324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</p:grpSp>
        <p:grpSp>
          <p:nvGrpSpPr>
            <p:cNvPr id="11386" name="Group 16"/>
            <p:cNvGrpSpPr>
              <a:grpSpLocks/>
            </p:cNvGrpSpPr>
            <p:nvPr/>
          </p:nvGrpSpPr>
          <p:grpSpPr bwMode="auto">
            <a:xfrm>
              <a:off x="1432" y="3079"/>
              <a:ext cx="500" cy="365"/>
              <a:chOff x="3312" y="1968"/>
              <a:chExt cx="537" cy="411"/>
            </a:xfrm>
          </p:grpSpPr>
          <p:sp>
            <p:nvSpPr>
              <p:cNvPr id="11396" name="Rectangle 17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solidFill>
                <a:srgbClr val="0AAA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1397" name="Text Box 18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537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NH</a:t>
                </a:r>
              </a:p>
            </p:txBody>
          </p:sp>
        </p:grpSp>
        <p:grpSp>
          <p:nvGrpSpPr>
            <p:cNvPr id="11387" name="Group 19"/>
            <p:cNvGrpSpPr>
              <a:grpSpLocks/>
            </p:cNvGrpSpPr>
            <p:nvPr/>
          </p:nvGrpSpPr>
          <p:grpSpPr bwMode="auto">
            <a:xfrm>
              <a:off x="362" y="3505"/>
              <a:ext cx="301" cy="365"/>
              <a:chOff x="3312" y="1968"/>
              <a:chExt cx="324" cy="411"/>
            </a:xfrm>
          </p:grpSpPr>
          <p:sp>
            <p:nvSpPr>
              <p:cNvPr id="11394" name="Rectangle 20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solidFill>
                <a:srgbClr val="0AAA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1395" name="Text Box 21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324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</p:grpSp>
        <p:sp>
          <p:nvSpPr>
            <p:cNvPr id="11388" name="Line 22"/>
            <p:cNvSpPr>
              <a:spLocks noChangeShapeType="1"/>
            </p:cNvSpPr>
            <p:nvPr/>
          </p:nvSpPr>
          <p:spPr bwMode="auto">
            <a:xfrm flipH="1">
              <a:off x="334" y="3249"/>
              <a:ext cx="89" cy="1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89" name="Line 23"/>
            <p:cNvSpPr>
              <a:spLocks noChangeShapeType="1"/>
            </p:cNvSpPr>
            <p:nvPr/>
          </p:nvSpPr>
          <p:spPr bwMode="auto">
            <a:xfrm>
              <a:off x="915" y="3240"/>
              <a:ext cx="0" cy="2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90" name="Line 24"/>
            <p:cNvSpPr>
              <a:spLocks noChangeShapeType="1"/>
            </p:cNvSpPr>
            <p:nvPr/>
          </p:nvSpPr>
          <p:spPr bwMode="auto">
            <a:xfrm flipH="1">
              <a:off x="1292" y="3522"/>
              <a:ext cx="247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91" name="Line 25"/>
            <p:cNvSpPr>
              <a:spLocks noChangeShapeType="1"/>
            </p:cNvSpPr>
            <p:nvPr/>
          </p:nvSpPr>
          <p:spPr bwMode="auto">
            <a:xfrm flipV="1">
              <a:off x="1228" y="2632"/>
              <a:ext cx="0" cy="3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92" name="Line 26"/>
            <p:cNvSpPr>
              <a:spLocks noChangeShapeType="1"/>
            </p:cNvSpPr>
            <p:nvPr/>
          </p:nvSpPr>
          <p:spPr bwMode="auto">
            <a:xfrm>
              <a:off x="1584" y="3552"/>
              <a:ext cx="24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93" name="Text Box 27"/>
            <p:cNvSpPr txBox="1">
              <a:spLocks noChangeArrowheads="1"/>
            </p:cNvSpPr>
            <p:nvPr/>
          </p:nvSpPr>
          <p:spPr bwMode="auto">
            <a:xfrm>
              <a:off x="1392" y="2736"/>
              <a:ext cx="106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solidFill>
                    <a:srgbClr val="034BCD"/>
                  </a:solidFill>
                  <a:latin typeface="Times" panose="02020603050405020304" pitchFamily="18" charset="0"/>
                </a:rPr>
                <a:t>Guanine</a:t>
              </a:r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1752600" y="1143000"/>
            <a:ext cx="2844800" cy="2667000"/>
            <a:chOff x="144" y="720"/>
            <a:chExt cx="1792" cy="1680"/>
          </a:xfrm>
        </p:grpSpPr>
        <p:sp>
          <p:nvSpPr>
            <p:cNvPr id="11360" name="Oval 29"/>
            <p:cNvSpPr>
              <a:spLocks noChangeArrowheads="1"/>
            </p:cNvSpPr>
            <p:nvPr/>
          </p:nvSpPr>
          <p:spPr bwMode="auto">
            <a:xfrm>
              <a:off x="144" y="720"/>
              <a:ext cx="1792" cy="1680"/>
            </a:xfrm>
            <a:prstGeom prst="ellipse">
              <a:avLst/>
            </a:prstGeom>
            <a:solidFill>
              <a:srgbClr val="0AAA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61" name="AutoShape 30"/>
            <p:cNvSpPr>
              <a:spLocks noChangeArrowheads="1"/>
            </p:cNvSpPr>
            <p:nvPr/>
          </p:nvSpPr>
          <p:spPr bwMode="auto">
            <a:xfrm rot="16200000" flipH="1">
              <a:off x="313" y="1497"/>
              <a:ext cx="597" cy="594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62" name="Rectangle 31"/>
            <p:cNvSpPr>
              <a:spLocks noChangeArrowheads="1"/>
            </p:cNvSpPr>
            <p:nvPr/>
          </p:nvSpPr>
          <p:spPr bwMode="auto">
            <a:xfrm>
              <a:off x="455" y="1410"/>
              <a:ext cx="178" cy="213"/>
            </a:xfrm>
            <a:prstGeom prst="rect">
              <a:avLst/>
            </a:prstGeom>
            <a:solidFill>
              <a:srgbClr val="0AAA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63" name="Text Box 32"/>
            <p:cNvSpPr txBox="1">
              <a:spLocks noChangeArrowheads="1"/>
            </p:cNvSpPr>
            <p:nvPr/>
          </p:nvSpPr>
          <p:spPr bwMode="auto">
            <a:xfrm>
              <a:off x="410" y="1367"/>
              <a:ext cx="30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N</a:t>
              </a:r>
            </a:p>
          </p:txBody>
        </p:sp>
        <p:sp>
          <p:nvSpPr>
            <p:cNvPr id="11364" name="Rectangle 33"/>
            <p:cNvSpPr>
              <a:spLocks noChangeArrowheads="1"/>
            </p:cNvSpPr>
            <p:nvPr/>
          </p:nvSpPr>
          <p:spPr bwMode="auto">
            <a:xfrm>
              <a:off x="455" y="1964"/>
              <a:ext cx="178" cy="213"/>
            </a:xfrm>
            <a:prstGeom prst="rect">
              <a:avLst/>
            </a:prstGeom>
            <a:solidFill>
              <a:srgbClr val="0AAA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65" name="Text Box 34"/>
            <p:cNvSpPr txBox="1">
              <a:spLocks noChangeArrowheads="1"/>
            </p:cNvSpPr>
            <p:nvPr/>
          </p:nvSpPr>
          <p:spPr bwMode="auto">
            <a:xfrm>
              <a:off x="410" y="1921"/>
              <a:ext cx="30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N</a:t>
              </a:r>
            </a:p>
          </p:txBody>
        </p:sp>
        <p:sp>
          <p:nvSpPr>
            <p:cNvPr id="11366" name="Line 35"/>
            <p:cNvSpPr>
              <a:spLocks noChangeShapeType="1"/>
            </p:cNvSpPr>
            <p:nvPr/>
          </p:nvSpPr>
          <p:spPr bwMode="auto">
            <a:xfrm flipH="1">
              <a:off x="382" y="1665"/>
              <a:ext cx="89" cy="1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67" name="Text Box 36"/>
            <p:cNvSpPr txBox="1">
              <a:spLocks noChangeArrowheads="1"/>
            </p:cNvSpPr>
            <p:nvPr/>
          </p:nvSpPr>
          <p:spPr bwMode="auto">
            <a:xfrm>
              <a:off x="240" y="1104"/>
              <a:ext cx="103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solidFill>
                    <a:srgbClr val="034BCD"/>
                  </a:solidFill>
                  <a:latin typeface="Times" panose="02020603050405020304" pitchFamily="18" charset="0"/>
                </a:rPr>
                <a:t>Adenine</a:t>
              </a:r>
            </a:p>
          </p:txBody>
        </p:sp>
        <p:sp>
          <p:nvSpPr>
            <p:cNvPr id="11368" name="AutoShape 37"/>
            <p:cNvSpPr>
              <a:spLocks noChangeArrowheads="1"/>
            </p:cNvSpPr>
            <p:nvPr/>
          </p:nvSpPr>
          <p:spPr bwMode="auto">
            <a:xfrm rot="-5400000">
              <a:off x="904" y="1441"/>
              <a:ext cx="725" cy="714"/>
            </a:xfrm>
            <a:prstGeom prst="hexagon">
              <a:avLst>
                <a:gd name="adj" fmla="val 25385"/>
                <a:gd name="vf" fmla="val 11547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69" name="Line 38"/>
            <p:cNvSpPr>
              <a:spLocks noChangeShapeType="1"/>
            </p:cNvSpPr>
            <p:nvPr/>
          </p:nvSpPr>
          <p:spPr bwMode="auto">
            <a:xfrm flipV="1">
              <a:off x="1276" y="1048"/>
              <a:ext cx="0" cy="3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70" name="Rectangle 39"/>
            <p:cNvSpPr>
              <a:spLocks noChangeArrowheads="1"/>
            </p:cNvSpPr>
            <p:nvPr/>
          </p:nvSpPr>
          <p:spPr bwMode="auto">
            <a:xfrm>
              <a:off x="1168" y="2049"/>
              <a:ext cx="179" cy="213"/>
            </a:xfrm>
            <a:prstGeom prst="rect">
              <a:avLst/>
            </a:prstGeom>
            <a:solidFill>
              <a:srgbClr val="0AAA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71" name="Text Box 40"/>
            <p:cNvSpPr txBox="1">
              <a:spLocks noChangeArrowheads="1"/>
            </p:cNvSpPr>
            <p:nvPr/>
          </p:nvSpPr>
          <p:spPr bwMode="auto">
            <a:xfrm>
              <a:off x="1123" y="2006"/>
              <a:ext cx="30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N</a:t>
              </a:r>
            </a:p>
          </p:txBody>
        </p:sp>
        <p:sp>
          <p:nvSpPr>
            <p:cNvPr id="11372" name="Rectangle 41"/>
            <p:cNvSpPr>
              <a:spLocks noChangeArrowheads="1"/>
            </p:cNvSpPr>
            <p:nvPr/>
          </p:nvSpPr>
          <p:spPr bwMode="auto">
            <a:xfrm>
              <a:off x="1525" y="1538"/>
              <a:ext cx="179" cy="213"/>
            </a:xfrm>
            <a:prstGeom prst="rect">
              <a:avLst/>
            </a:prstGeom>
            <a:solidFill>
              <a:srgbClr val="0AAA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73" name="Text Box 42"/>
            <p:cNvSpPr txBox="1">
              <a:spLocks noChangeArrowheads="1"/>
            </p:cNvSpPr>
            <p:nvPr/>
          </p:nvSpPr>
          <p:spPr bwMode="auto">
            <a:xfrm>
              <a:off x="1480" y="1495"/>
              <a:ext cx="30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N</a:t>
              </a:r>
            </a:p>
          </p:txBody>
        </p:sp>
        <p:sp>
          <p:nvSpPr>
            <p:cNvPr id="11374" name="Line 43"/>
            <p:cNvSpPr>
              <a:spLocks noChangeShapeType="1"/>
            </p:cNvSpPr>
            <p:nvPr/>
          </p:nvSpPr>
          <p:spPr bwMode="auto">
            <a:xfrm>
              <a:off x="963" y="1656"/>
              <a:ext cx="0" cy="2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75" name="Line 44"/>
            <p:cNvSpPr>
              <a:spLocks noChangeShapeType="1"/>
            </p:cNvSpPr>
            <p:nvPr/>
          </p:nvSpPr>
          <p:spPr bwMode="auto">
            <a:xfrm>
              <a:off x="1266" y="1487"/>
              <a:ext cx="247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76" name="Line 45"/>
            <p:cNvSpPr>
              <a:spLocks noChangeShapeType="1"/>
            </p:cNvSpPr>
            <p:nvPr/>
          </p:nvSpPr>
          <p:spPr bwMode="auto">
            <a:xfrm flipH="1">
              <a:off x="1340" y="1938"/>
              <a:ext cx="247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77" name="Text Box 46"/>
            <p:cNvSpPr txBox="1">
              <a:spLocks noChangeArrowheads="1"/>
            </p:cNvSpPr>
            <p:nvPr/>
          </p:nvSpPr>
          <p:spPr bwMode="auto">
            <a:xfrm>
              <a:off x="1132" y="812"/>
              <a:ext cx="59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NH</a:t>
              </a:r>
              <a:r>
                <a:rPr lang="en-US" altLang="tr-TR" b="1" baseline="-25000">
                  <a:latin typeface="Times" panose="02020603050405020304" pitchFamily="18" charset="0"/>
                </a:rPr>
                <a:t>2</a:t>
              </a:r>
              <a:endParaRPr lang="en-US" altLang="tr-TR" b="1">
                <a:latin typeface="Times" panose="02020603050405020304" pitchFamily="18" charset="0"/>
              </a:endParaRPr>
            </a:p>
          </p:txBody>
        </p:sp>
      </p:grpSp>
      <p:grpSp>
        <p:nvGrpSpPr>
          <p:cNvPr id="8" name="Group 47"/>
          <p:cNvGrpSpPr>
            <a:grpSpLocks/>
          </p:cNvGrpSpPr>
          <p:nvPr/>
        </p:nvGrpSpPr>
        <p:grpSpPr bwMode="auto">
          <a:xfrm>
            <a:off x="7010400" y="4038600"/>
            <a:ext cx="2895600" cy="2590800"/>
            <a:chOff x="3456" y="2544"/>
            <a:chExt cx="1824" cy="1632"/>
          </a:xfrm>
        </p:grpSpPr>
        <p:sp>
          <p:nvSpPr>
            <p:cNvPr id="11330" name="Oval 48"/>
            <p:cNvSpPr>
              <a:spLocks noChangeArrowheads="1"/>
            </p:cNvSpPr>
            <p:nvPr/>
          </p:nvSpPr>
          <p:spPr bwMode="auto">
            <a:xfrm>
              <a:off x="3456" y="2544"/>
              <a:ext cx="1824" cy="1632"/>
            </a:xfrm>
            <a:prstGeom prst="ellipse">
              <a:avLst/>
            </a:prstGeom>
            <a:solidFill>
              <a:srgbClr val="CC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31" name="AutoShape 49"/>
            <p:cNvSpPr>
              <a:spLocks noChangeArrowheads="1"/>
            </p:cNvSpPr>
            <p:nvPr/>
          </p:nvSpPr>
          <p:spPr bwMode="auto">
            <a:xfrm rot="-5400000">
              <a:off x="3660" y="3221"/>
              <a:ext cx="725" cy="714"/>
            </a:xfrm>
            <a:prstGeom prst="hexagon">
              <a:avLst>
                <a:gd name="adj" fmla="val 25385"/>
                <a:gd name="vf" fmla="val 11547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32" name="Rectangle 50"/>
            <p:cNvSpPr>
              <a:spLocks noChangeArrowheads="1"/>
            </p:cNvSpPr>
            <p:nvPr/>
          </p:nvSpPr>
          <p:spPr bwMode="auto">
            <a:xfrm>
              <a:off x="3924" y="3829"/>
              <a:ext cx="179" cy="213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33" name="Text Box 51"/>
            <p:cNvSpPr txBox="1">
              <a:spLocks noChangeArrowheads="1"/>
            </p:cNvSpPr>
            <p:nvPr/>
          </p:nvSpPr>
          <p:spPr bwMode="auto">
            <a:xfrm>
              <a:off x="3879" y="3786"/>
              <a:ext cx="30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N</a:t>
              </a:r>
            </a:p>
          </p:txBody>
        </p:sp>
        <p:sp>
          <p:nvSpPr>
            <p:cNvPr id="11334" name="Rectangle 52"/>
            <p:cNvSpPr>
              <a:spLocks noChangeArrowheads="1"/>
            </p:cNvSpPr>
            <p:nvPr/>
          </p:nvSpPr>
          <p:spPr bwMode="auto">
            <a:xfrm>
              <a:off x="4272" y="3312"/>
              <a:ext cx="179" cy="213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35" name="Line 53"/>
            <p:cNvSpPr>
              <a:spLocks noChangeShapeType="1"/>
            </p:cNvSpPr>
            <p:nvPr/>
          </p:nvSpPr>
          <p:spPr bwMode="auto">
            <a:xfrm flipV="1">
              <a:off x="4032" y="2828"/>
              <a:ext cx="0" cy="3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1336" name="Group 54"/>
            <p:cNvGrpSpPr>
              <a:grpSpLocks/>
            </p:cNvGrpSpPr>
            <p:nvPr/>
          </p:nvGrpSpPr>
          <p:grpSpPr bwMode="auto">
            <a:xfrm>
              <a:off x="4512" y="3792"/>
              <a:ext cx="315" cy="365"/>
              <a:chOff x="3312" y="1968"/>
              <a:chExt cx="338" cy="411"/>
            </a:xfrm>
          </p:grpSpPr>
          <p:sp>
            <p:nvSpPr>
              <p:cNvPr id="11358" name="Rectangle 55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1359" name="Text Box 56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338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O</a:t>
                </a:r>
              </a:p>
            </p:txBody>
          </p:sp>
        </p:grpSp>
        <p:sp>
          <p:nvSpPr>
            <p:cNvPr id="11337" name="Line 57"/>
            <p:cNvSpPr>
              <a:spLocks noChangeShapeType="1"/>
            </p:cNvSpPr>
            <p:nvPr/>
          </p:nvSpPr>
          <p:spPr bwMode="auto">
            <a:xfrm>
              <a:off x="3719" y="3436"/>
              <a:ext cx="0" cy="2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38" name="Line 58"/>
            <p:cNvSpPr>
              <a:spLocks noChangeShapeType="1"/>
            </p:cNvSpPr>
            <p:nvPr/>
          </p:nvSpPr>
          <p:spPr bwMode="auto">
            <a:xfrm>
              <a:off x="4022" y="3267"/>
              <a:ext cx="247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39" name="Text Box 59"/>
            <p:cNvSpPr txBox="1">
              <a:spLocks noChangeArrowheads="1"/>
            </p:cNvSpPr>
            <p:nvPr/>
          </p:nvSpPr>
          <p:spPr bwMode="auto">
            <a:xfrm>
              <a:off x="3888" y="2592"/>
              <a:ext cx="59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NH</a:t>
              </a:r>
              <a:r>
                <a:rPr lang="en-US" altLang="tr-TR" b="1" baseline="-25000">
                  <a:latin typeface="Times" panose="02020603050405020304" pitchFamily="18" charset="0"/>
                </a:rPr>
                <a:t>2</a:t>
              </a:r>
              <a:endParaRPr lang="en-US" altLang="tr-TR" b="1">
                <a:latin typeface="Times" panose="02020603050405020304" pitchFamily="18" charset="0"/>
              </a:endParaRPr>
            </a:p>
          </p:txBody>
        </p:sp>
        <p:sp>
          <p:nvSpPr>
            <p:cNvPr id="11340" name="Line 60"/>
            <p:cNvSpPr>
              <a:spLocks noChangeShapeType="1"/>
            </p:cNvSpPr>
            <p:nvPr/>
          </p:nvSpPr>
          <p:spPr bwMode="auto">
            <a:xfrm>
              <a:off x="4356" y="3776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41" name="Line 61"/>
            <p:cNvSpPr>
              <a:spLocks noChangeShapeType="1"/>
            </p:cNvSpPr>
            <p:nvPr/>
          </p:nvSpPr>
          <p:spPr bwMode="auto">
            <a:xfrm>
              <a:off x="4381" y="3730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42" name="AutoShape 62"/>
            <p:cNvSpPr>
              <a:spLocks noChangeArrowheads="1"/>
            </p:cNvSpPr>
            <p:nvPr/>
          </p:nvSpPr>
          <p:spPr bwMode="auto">
            <a:xfrm rot="-5400000">
              <a:off x="3660" y="3221"/>
              <a:ext cx="725" cy="714"/>
            </a:xfrm>
            <a:prstGeom prst="hexagon">
              <a:avLst>
                <a:gd name="adj" fmla="val 25385"/>
                <a:gd name="vf" fmla="val 11547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43" name="Rectangle 63"/>
            <p:cNvSpPr>
              <a:spLocks noChangeArrowheads="1"/>
            </p:cNvSpPr>
            <p:nvPr/>
          </p:nvSpPr>
          <p:spPr bwMode="auto">
            <a:xfrm>
              <a:off x="3924" y="3829"/>
              <a:ext cx="179" cy="213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44" name="Text Box 64"/>
            <p:cNvSpPr txBox="1">
              <a:spLocks noChangeArrowheads="1"/>
            </p:cNvSpPr>
            <p:nvPr/>
          </p:nvSpPr>
          <p:spPr bwMode="auto">
            <a:xfrm>
              <a:off x="3879" y="3786"/>
              <a:ext cx="30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N</a:t>
              </a:r>
            </a:p>
          </p:txBody>
        </p:sp>
        <p:sp>
          <p:nvSpPr>
            <p:cNvPr id="11345" name="Rectangle 65"/>
            <p:cNvSpPr>
              <a:spLocks noChangeArrowheads="1"/>
            </p:cNvSpPr>
            <p:nvPr/>
          </p:nvSpPr>
          <p:spPr bwMode="auto">
            <a:xfrm>
              <a:off x="4272" y="3312"/>
              <a:ext cx="179" cy="213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46" name="Line 66"/>
            <p:cNvSpPr>
              <a:spLocks noChangeShapeType="1"/>
            </p:cNvSpPr>
            <p:nvPr/>
          </p:nvSpPr>
          <p:spPr bwMode="auto">
            <a:xfrm flipV="1">
              <a:off x="4032" y="2828"/>
              <a:ext cx="0" cy="3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1347" name="Group 67"/>
            <p:cNvGrpSpPr>
              <a:grpSpLocks/>
            </p:cNvGrpSpPr>
            <p:nvPr/>
          </p:nvGrpSpPr>
          <p:grpSpPr bwMode="auto">
            <a:xfrm>
              <a:off x="4512" y="3792"/>
              <a:ext cx="315" cy="365"/>
              <a:chOff x="3312" y="1968"/>
              <a:chExt cx="338" cy="411"/>
            </a:xfrm>
          </p:grpSpPr>
          <p:sp>
            <p:nvSpPr>
              <p:cNvPr id="11356" name="Rectangle 68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1357" name="Text Box 69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338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O</a:t>
                </a:r>
              </a:p>
            </p:txBody>
          </p:sp>
        </p:grpSp>
        <p:sp>
          <p:nvSpPr>
            <p:cNvPr id="11348" name="Line 70"/>
            <p:cNvSpPr>
              <a:spLocks noChangeShapeType="1"/>
            </p:cNvSpPr>
            <p:nvPr/>
          </p:nvSpPr>
          <p:spPr bwMode="auto">
            <a:xfrm>
              <a:off x="3719" y="3436"/>
              <a:ext cx="0" cy="2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49" name="Text Box 71"/>
            <p:cNvSpPr txBox="1">
              <a:spLocks noChangeArrowheads="1"/>
            </p:cNvSpPr>
            <p:nvPr/>
          </p:nvSpPr>
          <p:spPr bwMode="auto">
            <a:xfrm>
              <a:off x="3888" y="2592"/>
              <a:ext cx="59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NH</a:t>
              </a:r>
              <a:r>
                <a:rPr lang="en-US" altLang="tr-TR" b="1" baseline="-25000">
                  <a:latin typeface="Times" panose="02020603050405020304" pitchFamily="18" charset="0"/>
                </a:rPr>
                <a:t>2</a:t>
              </a:r>
              <a:endParaRPr lang="en-US" altLang="tr-TR" b="1">
                <a:latin typeface="Times" panose="02020603050405020304" pitchFamily="18" charset="0"/>
              </a:endParaRPr>
            </a:p>
          </p:txBody>
        </p:sp>
        <p:sp>
          <p:nvSpPr>
            <p:cNvPr id="11350" name="Line 72"/>
            <p:cNvSpPr>
              <a:spLocks noChangeShapeType="1"/>
            </p:cNvSpPr>
            <p:nvPr/>
          </p:nvSpPr>
          <p:spPr bwMode="auto">
            <a:xfrm>
              <a:off x="4356" y="3776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51" name="Line 73"/>
            <p:cNvSpPr>
              <a:spLocks noChangeShapeType="1"/>
            </p:cNvSpPr>
            <p:nvPr/>
          </p:nvSpPr>
          <p:spPr bwMode="auto">
            <a:xfrm>
              <a:off x="4381" y="3730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1352" name="Group 74"/>
            <p:cNvGrpSpPr>
              <a:grpSpLocks/>
            </p:cNvGrpSpPr>
            <p:nvPr/>
          </p:nvGrpSpPr>
          <p:grpSpPr bwMode="auto">
            <a:xfrm>
              <a:off x="4236" y="3275"/>
              <a:ext cx="301" cy="365"/>
              <a:chOff x="3312" y="1968"/>
              <a:chExt cx="323" cy="411"/>
            </a:xfrm>
          </p:grpSpPr>
          <p:sp>
            <p:nvSpPr>
              <p:cNvPr id="11354" name="Rectangle 75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1355" name="Text Box 76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323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</p:grpSp>
        <p:sp>
          <p:nvSpPr>
            <p:cNvPr id="11353" name="Text Box 77"/>
            <p:cNvSpPr txBox="1">
              <a:spLocks noChangeArrowheads="1"/>
            </p:cNvSpPr>
            <p:nvPr/>
          </p:nvSpPr>
          <p:spPr bwMode="auto">
            <a:xfrm>
              <a:off x="4128" y="2928"/>
              <a:ext cx="1079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tr-TR" altLang="tr-TR" b="1">
                  <a:solidFill>
                    <a:srgbClr val="336600"/>
                  </a:solidFill>
                  <a:latin typeface="Times" panose="02020603050405020304" pitchFamily="18" charset="0"/>
                </a:rPr>
                <a:t>Cytosine</a:t>
              </a:r>
              <a:endParaRPr lang="en-US" altLang="tr-TR" b="1">
                <a:solidFill>
                  <a:srgbClr val="336600"/>
                </a:solidFill>
                <a:latin typeface="Times" panose="02020603050405020304" pitchFamily="18" charset="0"/>
              </a:endParaRPr>
            </a:p>
          </p:txBody>
        </p:sp>
      </p:grpSp>
      <p:grpSp>
        <p:nvGrpSpPr>
          <p:cNvPr id="12" name="Group 78"/>
          <p:cNvGrpSpPr>
            <a:grpSpLocks/>
          </p:cNvGrpSpPr>
          <p:nvPr/>
        </p:nvGrpSpPr>
        <p:grpSpPr bwMode="auto">
          <a:xfrm>
            <a:off x="4953000" y="990600"/>
            <a:ext cx="5715000" cy="2895600"/>
            <a:chOff x="2160" y="624"/>
            <a:chExt cx="3600" cy="1824"/>
          </a:xfrm>
        </p:grpSpPr>
        <p:sp>
          <p:nvSpPr>
            <p:cNvPr id="11272" name="Oval 79"/>
            <p:cNvSpPr>
              <a:spLocks noChangeArrowheads="1"/>
            </p:cNvSpPr>
            <p:nvPr/>
          </p:nvSpPr>
          <p:spPr bwMode="auto">
            <a:xfrm>
              <a:off x="2160" y="624"/>
              <a:ext cx="3600" cy="1824"/>
            </a:xfrm>
            <a:prstGeom prst="ellipse">
              <a:avLst/>
            </a:prstGeom>
            <a:solidFill>
              <a:srgbClr val="CC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273" name="Text Box 80"/>
            <p:cNvSpPr txBox="1">
              <a:spLocks noChangeArrowheads="1"/>
            </p:cNvSpPr>
            <p:nvPr/>
          </p:nvSpPr>
          <p:spPr bwMode="auto">
            <a:xfrm>
              <a:off x="4506" y="912"/>
              <a:ext cx="805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solidFill>
                    <a:srgbClr val="336600"/>
                  </a:solidFill>
                  <a:latin typeface="Times" panose="02020603050405020304" pitchFamily="18" charset="0"/>
                </a:rPr>
                <a:t>Ura</a:t>
              </a:r>
              <a:r>
                <a:rPr lang="tr-TR" altLang="tr-TR" b="1">
                  <a:solidFill>
                    <a:srgbClr val="336600"/>
                  </a:solidFill>
                  <a:latin typeface="Times" panose="02020603050405020304" pitchFamily="18" charset="0"/>
                </a:rPr>
                <a:t>c</a:t>
              </a:r>
              <a:r>
                <a:rPr lang="en-US" altLang="tr-TR" b="1">
                  <a:solidFill>
                    <a:srgbClr val="336600"/>
                  </a:solidFill>
                  <a:latin typeface="Times" panose="02020603050405020304" pitchFamily="18" charset="0"/>
                </a:rPr>
                <a:t>il</a:t>
              </a:r>
            </a:p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2800" b="1">
                  <a:solidFill>
                    <a:srgbClr val="336600"/>
                  </a:solidFill>
                  <a:latin typeface="Times" panose="02020603050405020304" pitchFamily="18" charset="0"/>
                </a:rPr>
                <a:t>(RNA)</a:t>
              </a:r>
              <a:endParaRPr lang="en-US" altLang="tr-TR" b="1">
                <a:solidFill>
                  <a:srgbClr val="336600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11274" name="Text Box 81"/>
            <p:cNvSpPr txBox="1">
              <a:spLocks noChangeArrowheads="1"/>
            </p:cNvSpPr>
            <p:nvPr/>
          </p:nvSpPr>
          <p:spPr bwMode="auto">
            <a:xfrm>
              <a:off x="2224" y="1067"/>
              <a:ext cx="59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CH</a:t>
              </a:r>
              <a:r>
                <a:rPr lang="en-US" altLang="tr-TR" b="1" baseline="-25000">
                  <a:latin typeface="Times" panose="02020603050405020304" pitchFamily="18" charset="0"/>
                </a:rPr>
                <a:t>3</a:t>
              </a:r>
              <a:endParaRPr lang="en-US" altLang="tr-TR" b="1">
                <a:latin typeface="Times" panose="02020603050405020304" pitchFamily="18" charset="0"/>
              </a:endParaRPr>
            </a:p>
          </p:txBody>
        </p:sp>
        <p:sp>
          <p:nvSpPr>
            <p:cNvPr id="11275" name="AutoShape 82"/>
            <p:cNvSpPr>
              <a:spLocks noChangeArrowheads="1"/>
            </p:cNvSpPr>
            <p:nvPr/>
          </p:nvSpPr>
          <p:spPr bwMode="auto">
            <a:xfrm rot="-5400000">
              <a:off x="2651" y="1382"/>
              <a:ext cx="725" cy="714"/>
            </a:xfrm>
            <a:prstGeom prst="hexagon">
              <a:avLst>
                <a:gd name="adj" fmla="val 25385"/>
                <a:gd name="vf" fmla="val 11547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276" name="Rectangle 83"/>
            <p:cNvSpPr>
              <a:spLocks noChangeArrowheads="1"/>
            </p:cNvSpPr>
            <p:nvPr/>
          </p:nvSpPr>
          <p:spPr bwMode="auto">
            <a:xfrm>
              <a:off x="2915" y="1990"/>
              <a:ext cx="179" cy="213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277" name="Text Box 84"/>
            <p:cNvSpPr txBox="1">
              <a:spLocks noChangeArrowheads="1"/>
            </p:cNvSpPr>
            <p:nvPr/>
          </p:nvSpPr>
          <p:spPr bwMode="auto">
            <a:xfrm>
              <a:off x="2870" y="1947"/>
              <a:ext cx="30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N</a:t>
              </a:r>
            </a:p>
          </p:txBody>
        </p:sp>
        <p:sp>
          <p:nvSpPr>
            <p:cNvPr id="11278" name="Rectangle 85"/>
            <p:cNvSpPr>
              <a:spLocks noChangeArrowheads="1"/>
            </p:cNvSpPr>
            <p:nvPr/>
          </p:nvSpPr>
          <p:spPr bwMode="auto">
            <a:xfrm>
              <a:off x="3263" y="1473"/>
              <a:ext cx="179" cy="213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279" name="Line 86"/>
            <p:cNvSpPr>
              <a:spLocks noChangeShapeType="1"/>
            </p:cNvSpPr>
            <p:nvPr/>
          </p:nvSpPr>
          <p:spPr bwMode="auto">
            <a:xfrm flipV="1">
              <a:off x="3043" y="1018"/>
              <a:ext cx="0" cy="3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1280" name="Group 87"/>
            <p:cNvGrpSpPr>
              <a:grpSpLocks/>
            </p:cNvGrpSpPr>
            <p:nvPr/>
          </p:nvGrpSpPr>
          <p:grpSpPr bwMode="auto">
            <a:xfrm>
              <a:off x="3503" y="1953"/>
              <a:ext cx="315" cy="365"/>
              <a:chOff x="3312" y="1968"/>
              <a:chExt cx="338" cy="411"/>
            </a:xfrm>
          </p:grpSpPr>
          <p:sp>
            <p:nvSpPr>
              <p:cNvPr id="11328" name="Rectangle 88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1329" name="Text Box 89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338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O</a:t>
                </a:r>
              </a:p>
            </p:txBody>
          </p:sp>
        </p:grpSp>
        <p:sp>
          <p:nvSpPr>
            <p:cNvPr id="11281" name="Line 90"/>
            <p:cNvSpPr>
              <a:spLocks noChangeShapeType="1"/>
            </p:cNvSpPr>
            <p:nvPr/>
          </p:nvSpPr>
          <p:spPr bwMode="auto">
            <a:xfrm>
              <a:off x="2710" y="1597"/>
              <a:ext cx="0" cy="2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282" name="Line 91"/>
            <p:cNvSpPr>
              <a:spLocks noChangeShapeType="1"/>
            </p:cNvSpPr>
            <p:nvPr/>
          </p:nvSpPr>
          <p:spPr bwMode="auto">
            <a:xfrm>
              <a:off x="3013" y="1428"/>
              <a:ext cx="247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283" name="Line 92"/>
            <p:cNvSpPr>
              <a:spLocks noChangeShapeType="1"/>
            </p:cNvSpPr>
            <p:nvPr/>
          </p:nvSpPr>
          <p:spPr bwMode="auto">
            <a:xfrm>
              <a:off x="3347" y="1937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284" name="Line 93"/>
            <p:cNvSpPr>
              <a:spLocks noChangeShapeType="1"/>
            </p:cNvSpPr>
            <p:nvPr/>
          </p:nvSpPr>
          <p:spPr bwMode="auto">
            <a:xfrm>
              <a:off x="3372" y="1891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285" name="AutoShape 94"/>
            <p:cNvSpPr>
              <a:spLocks noChangeArrowheads="1"/>
            </p:cNvSpPr>
            <p:nvPr/>
          </p:nvSpPr>
          <p:spPr bwMode="auto">
            <a:xfrm rot="-5400000">
              <a:off x="2651" y="1382"/>
              <a:ext cx="725" cy="714"/>
            </a:xfrm>
            <a:prstGeom prst="hexagon">
              <a:avLst>
                <a:gd name="adj" fmla="val 25385"/>
                <a:gd name="vf" fmla="val 11547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286" name="Rectangle 95"/>
            <p:cNvSpPr>
              <a:spLocks noChangeArrowheads="1"/>
            </p:cNvSpPr>
            <p:nvPr/>
          </p:nvSpPr>
          <p:spPr bwMode="auto">
            <a:xfrm>
              <a:off x="2915" y="1990"/>
              <a:ext cx="179" cy="213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287" name="Text Box 96"/>
            <p:cNvSpPr txBox="1">
              <a:spLocks noChangeArrowheads="1"/>
            </p:cNvSpPr>
            <p:nvPr/>
          </p:nvSpPr>
          <p:spPr bwMode="auto">
            <a:xfrm>
              <a:off x="2870" y="1947"/>
              <a:ext cx="30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N</a:t>
              </a:r>
            </a:p>
          </p:txBody>
        </p:sp>
        <p:sp>
          <p:nvSpPr>
            <p:cNvPr id="11288" name="Rectangle 97"/>
            <p:cNvSpPr>
              <a:spLocks noChangeArrowheads="1"/>
            </p:cNvSpPr>
            <p:nvPr/>
          </p:nvSpPr>
          <p:spPr bwMode="auto">
            <a:xfrm>
              <a:off x="3263" y="1473"/>
              <a:ext cx="179" cy="213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289" name="Line 98"/>
            <p:cNvSpPr>
              <a:spLocks noChangeShapeType="1"/>
            </p:cNvSpPr>
            <p:nvPr/>
          </p:nvSpPr>
          <p:spPr bwMode="auto">
            <a:xfrm flipV="1">
              <a:off x="2994" y="1018"/>
              <a:ext cx="0" cy="3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1290" name="Group 99"/>
            <p:cNvGrpSpPr>
              <a:grpSpLocks/>
            </p:cNvGrpSpPr>
            <p:nvPr/>
          </p:nvGrpSpPr>
          <p:grpSpPr bwMode="auto">
            <a:xfrm>
              <a:off x="2852" y="740"/>
              <a:ext cx="315" cy="365"/>
              <a:chOff x="3312" y="1968"/>
              <a:chExt cx="338" cy="411"/>
            </a:xfrm>
          </p:grpSpPr>
          <p:sp>
            <p:nvSpPr>
              <p:cNvPr id="11326" name="Rectangle 100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1327" name="Text Box 101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338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O</a:t>
                </a:r>
              </a:p>
            </p:txBody>
          </p:sp>
        </p:grpSp>
        <p:sp>
          <p:nvSpPr>
            <p:cNvPr id="11291" name="Line 102"/>
            <p:cNvSpPr>
              <a:spLocks noChangeShapeType="1"/>
            </p:cNvSpPr>
            <p:nvPr/>
          </p:nvSpPr>
          <p:spPr bwMode="auto">
            <a:xfrm>
              <a:off x="2710" y="1597"/>
              <a:ext cx="0" cy="2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292" name="Line 103"/>
            <p:cNvSpPr>
              <a:spLocks noChangeShapeType="1"/>
            </p:cNvSpPr>
            <p:nvPr/>
          </p:nvSpPr>
          <p:spPr bwMode="auto">
            <a:xfrm>
              <a:off x="3013" y="1428"/>
              <a:ext cx="247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293" name="Line 104"/>
            <p:cNvSpPr>
              <a:spLocks noChangeShapeType="1"/>
            </p:cNvSpPr>
            <p:nvPr/>
          </p:nvSpPr>
          <p:spPr bwMode="auto">
            <a:xfrm>
              <a:off x="2466" y="1354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294" name="Line 105"/>
            <p:cNvSpPr>
              <a:spLocks noChangeShapeType="1"/>
            </p:cNvSpPr>
            <p:nvPr/>
          </p:nvSpPr>
          <p:spPr bwMode="auto">
            <a:xfrm>
              <a:off x="3372" y="1891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1295" name="Group 106"/>
            <p:cNvGrpSpPr>
              <a:grpSpLocks/>
            </p:cNvGrpSpPr>
            <p:nvPr/>
          </p:nvGrpSpPr>
          <p:grpSpPr bwMode="auto">
            <a:xfrm>
              <a:off x="3227" y="1436"/>
              <a:ext cx="500" cy="365"/>
              <a:chOff x="3312" y="1968"/>
              <a:chExt cx="537" cy="411"/>
            </a:xfrm>
          </p:grpSpPr>
          <p:sp>
            <p:nvSpPr>
              <p:cNvPr id="11324" name="Rectangle 107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1325" name="Text Box 108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537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NH</a:t>
                </a:r>
              </a:p>
            </p:txBody>
          </p:sp>
        </p:grpSp>
        <p:sp>
          <p:nvSpPr>
            <p:cNvPr id="11296" name="AutoShape 109"/>
            <p:cNvSpPr>
              <a:spLocks noChangeArrowheads="1"/>
            </p:cNvSpPr>
            <p:nvPr/>
          </p:nvSpPr>
          <p:spPr bwMode="auto">
            <a:xfrm rot="-5400000">
              <a:off x="4043" y="1411"/>
              <a:ext cx="725" cy="714"/>
            </a:xfrm>
            <a:prstGeom prst="hexagon">
              <a:avLst>
                <a:gd name="adj" fmla="val 25385"/>
                <a:gd name="vf" fmla="val 11547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297" name="Rectangle 110"/>
            <p:cNvSpPr>
              <a:spLocks noChangeArrowheads="1"/>
            </p:cNvSpPr>
            <p:nvPr/>
          </p:nvSpPr>
          <p:spPr bwMode="auto">
            <a:xfrm>
              <a:off x="4307" y="2019"/>
              <a:ext cx="179" cy="213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298" name="Text Box 111"/>
            <p:cNvSpPr txBox="1">
              <a:spLocks noChangeArrowheads="1"/>
            </p:cNvSpPr>
            <p:nvPr/>
          </p:nvSpPr>
          <p:spPr bwMode="auto">
            <a:xfrm>
              <a:off x="4262" y="1976"/>
              <a:ext cx="30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N</a:t>
              </a:r>
            </a:p>
          </p:txBody>
        </p:sp>
        <p:sp>
          <p:nvSpPr>
            <p:cNvPr id="11299" name="Rectangle 112"/>
            <p:cNvSpPr>
              <a:spLocks noChangeArrowheads="1"/>
            </p:cNvSpPr>
            <p:nvPr/>
          </p:nvSpPr>
          <p:spPr bwMode="auto">
            <a:xfrm>
              <a:off x="4655" y="1502"/>
              <a:ext cx="179" cy="213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00" name="Line 113"/>
            <p:cNvSpPr>
              <a:spLocks noChangeShapeType="1"/>
            </p:cNvSpPr>
            <p:nvPr/>
          </p:nvSpPr>
          <p:spPr bwMode="auto">
            <a:xfrm flipV="1">
              <a:off x="4435" y="1047"/>
              <a:ext cx="0" cy="3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1301" name="Group 114"/>
            <p:cNvGrpSpPr>
              <a:grpSpLocks/>
            </p:cNvGrpSpPr>
            <p:nvPr/>
          </p:nvGrpSpPr>
          <p:grpSpPr bwMode="auto">
            <a:xfrm>
              <a:off x="4895" y="1982"/>
              <a:ext cx="315" cy="365"/>
              <a:chOff x="3312" y="1968"/>
              <a:chExt cx="338" cy="411"/>
            </a:xfrm>
          </p:grpSpPr>
          <p:sp>
            <p:nvSpPr>
              <p:cNvPr id="11322" name="Rectangle 115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1323" name="Text Box 116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338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O</a:t>
                </a:r>
              </a:p>
            </p:txBody>
          </p:sp>
        </p:grpSp>
        <p:sp>
          <p:nvSpPr>
            <p:cNvPr id="11302" name="Line 117"/>
            <p:cNvSpPr>
              <a:spLocks noChangeShapeType="1"/>
            </p:cNvSpPr>
            <p:nvPr/>
          </p:nvSpPr>
          <p:spPr bwMode="auto">
            <a:xfrm>
              <a:off x="4102" y="1626"/>
              <a:ext cx="0" cy="2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03" name="Line 118"/>
            <p:cNvSpPr>
              <a:spLocks noChangeShapeType="1"/>
            </p:cNvSpPr>
            <p:nvPr/>
          </p:nvSpPr>
          <p:spPr bwMode="auto">
            <a:xfrm>
              <a:off x="4405" y="1457"/>
              <a:ext cx="247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04" name="Line 119"/>
            <p:cNvSpPr>
              <a:spLocks noChangeShapeType="1"/>
            </p:cNvSpPr>
            <p:nvPr/>
          </p:nvSpPr>
          <p:spPr bwMode="auto">
            <a:xfrm>
              <a:off x="4739" y="1966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05" name="Line 120"/>
            <p:cNvSpPr>
              <a:spLocks noChangeShapeType="1"/>
            </p:cNvSpPr>
            <p:nvPr/>
          </p:nvSpPr>
          <p:spPr bwMode="auto">
            <a:xfrm>
              <a:off x="4764" y="1920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06" name="AutoShape 121"/>
            <p:cNvSpPr>
              <a:spLocks noChangeArrowheads="1"/>
            </p:cNvSpPr>
            <p:nvPr/>
          </p:nvSpPr>
          <p:spPr bwMode="auto">
            <a:xfrm rot="-5400000">
              <a:off x="4043" y="1411"/>
              <a:ext cx="725" cy="714"/>
            </a:xfrm>
            <a:prstGeom prst="hexagon">
              <a:avLst>
                <a:gd name="adj" fmla="val 25385"/>
                <a:gd name="vf" fmla="val 11547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07" name="Rectangle 122"/>
            <p:cNvSpPr>
              <a:spLocks noChangeArrowheads="1"/>
            </p:cNvSpPr>
            <p:nvPr/>
          </p:nvSpPr>
          <p:spPr bwMode="auto">
            <a:xfrm>
              <a:off x="4307" y="2019"/>
              <a:ext cx="179" cy="213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08" name="Text Box 123"/>
            <p:cNvSpPr txBox="1">
              <a:spLocks noChangeArrowheads="1"/>
            </p:cNvSpPr>
            <p:nvPr/>
          </p:nvSpPr>
          <p:spPr bwMode="auto">
            <a:xfrm>
              <a:off x="4262" y="1976"/>
              <a:ext cx="30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latin typeface="Times" panose="02020603050405020304" pitchFamily="18" charset="0"/>
                </a:rPr>
                <a:t>N</a:t>
              </a:r>
            </a:p>
          </p:txBody>
        </p:sp>
        <p:sp>
          <p:nvSpPr>
            <p:cNvPr id="11309" name="Rectangle 124"/>
            <p:cNvSpPr>
              <a:spLocks noChangeArrowheads="1"/>
            </p:cNvSpPr>
            <p:nvPr/>
          </p:nvSpPr>
          <p:spPr bwMode="auto">
            <a:xfrm>
              <a:off x="4655" y="1502"/>
              <a:ext cx="179" cy="213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11310" name="Line 125"/>
            <p:cNvSpPr>
              <a:spLocks noChangeShapeType="1"/>
            </p:cNvSpPr>
            <p:nvPr/>
          </p:nvSpPr>
          <p:spPr bwMode="auto">
            <a:xfrm flipV="1">
              <a:off x="4386" y="1047"/>
              <a:ext cx="0" cy="3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1311" name="Group 126"/>
            <p:cNvGrpSpPr>
              <a:grpSpLocks/>
            </p:cNvGrpSpPr>
            <p:nvPr/>
          </p:nvGrpSpPr>
          <p:grpSpPr bwMode="auto">
            <a:xfrm>
              <a:off x="4244" y="769"/>
              <a:ext cx="315" cy="365"/>
              <a:chOff x="3312" y="1968"/>
              <a:chExt cx="338" cy="411"/>
            </a:xfrm>
          </p:grpSpPr>
          <p:sp>
            <p:nvSpPr>
              <p:cNvPr id="11320" name="Rectangle 127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1321" name="Text Box 128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338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O</a:t>
                </a:r>
              </a:p>
            </p:txBody>
          </p:sp>
        </p:grpSp>
        <p:sp>
          <p:nvSpPr>
            <p:cNvPr id="11312" name="Line 129"/>
            <p:cNvSpPr>
              <a:spLocks noChangeShapeType="1"/>
            </p:cNvSpPr>
            <p:nvPr/>
          </p:nvSpPr>
          <p:spPr bwMode="auto">
            <a:xfrm>
              <a:off x="4102" y="1626"/>
              <a:ext cx="0" cy="2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13" name="Line 130"/>
            <p:cNvSpPr>
              <a:spLocks noChangeShapeType="1"/>
            </p:cNvSpPr>
            <p:nvPr/>
          </p:nvSpPr>
          <p:spPr bwMode="auto">
            <a:xfrm>
              <a:off x="4405" y="1457"/>
              <a:ext cx="247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14" name="Line 131"/>
            <p:cNvSpPr>
              <a:spLocks noChangeShapeType="1"/>
            </p:cNvSpPr>
            <p:nvPr/>
          </p:nvSpPr>
          <p:spPr bwMode="auto">
            <a:xfrm>
              <a:off x="4739" y="1966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315" name="Line 132"/>
            <p:cNvSpPr>
              <a:spLocks noChangeShapeType="1"/>
            </p:cNvSpPr>
            <p:nvPr/>
          </p:nvSpPr>
          <p:spPr bwMode="auto">
            <a:xfrm>
              <a:off x="4764" y="1920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1316" name="Group 133"/>
            <p:cNvGrpSpPr>
              <a:grpSpLocks/>
            </p:cNvGrpSpPr>
            <p:nvPr/>
          </p:nvGrpSpPr>
          <p:grpSpPr bwMode="auto">
            <a:xfrm>
              <a:off x="4619" y="1465"/>
              <a:ext cx="500" cy="365"/>
              <a:chOff x="3312" y="1968"/>
              <a:chExt cx="537" cy="411"/>
            </a:xfrm>
          </p:grpSpPr>
          <p:sp>
            <p:nvSpPr>
              <p:cNvPr id="11318" name="Rectangle 134"/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19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1319" name="Text Box 135"/>
              <p:cNvSpPr txBox="1">
                <a:spLocks noChangeArrowheads="1"/>
              </p:cNvSpPr>
              <p:nvPr/>
            </p:nvSpPr>
            <p:spPr bwMode="auto">
              <a:xfrm>
                <a:off x="3312" y="1968"/>
                <a:ext cx="537" cy="4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NH</a:t>
                </a:r>
              </a:p>
            </p:txBody>
          </p:sp>
        </p:grpSp>
        <p:sp>
          <p:nvSpPr>
            <p:cNvPr id="11317" name="Text Box 136"/>
            <p:cNvSpPr txBox="1">
              <a:spLocks noChangeArrowheads="1"/>
            </p:cNvSpPr>
            <p:nvPr/>
          </p:nvSpPr>
          <p:spPr bwMode="auto">
            <a:xfrm>
              <a:off x="3110" y="912"/>
              <a:ext cx="1107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tr-TR" altLang="tr-TR" b="1">
                  <a:solidFill>
                    <a:srgbClr val="336600"/>
                  </a:solidFill>
                  <a:latin typeface="Times" panose="02020603050405020304" pitchFamily="18" charset="0"/>
                </a:rPr>
                <a:t>Thymine</a:t>
              </a:r>
              <a:endParaRPr lang="en-US" altLang="tr-TR" b="1">
                <a:solidFill>
                  <a:srgbClr val="336600"/>
                </a:solidFill>
                <a:latin typeface="Times" panose="02020603050405020304" pitchFamily="18" charset="0"/>
              </a:endParaRPr>
            </a:p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2800" b="1">
                  <a:solidFill>
                    <a:srgbClr val="336600"/>
                  </a:solidFill>
                  <a:latin typeface="Times" panose="02020603050405020304" pitchFamily="18" charset="0"/>
                </a:rPr>
                <a:t>(DNA)</a:t>
              </a:r>
              <a:endParaRPr lang="en-US" altLang="tr-TR" b="1">
                <a:solidFill>
                  <a:srgbClr val="336600"/>
                </a:solidFill>
                <a:latin typeface="Times" panose="02020603050405020304" pitchFamily="18" charset="0"/>
              </a:endParaRPr>
            </a:p>
          </p:txBody>
        </p:sp>
      </p:grpSp>
      <p:sp>
        <p:nvSpPr>
          <p:cNvPr id="52361" name="Text Box 137"/>
          <p:cNvSpPr txBox="1">
            <a:spLocks noChangeArrowheads="1"/>
          </p:cNvSpPr>
          <p:nvPr/>
        </p:nvSpPr>
        <p:spPr bwMode="auto">
          <a:xfrm>
            <a:off x="2362201" y="334964"/>
            <a:ext cx="18653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4000" b="1">
                <a:solidFill>
                  <a:srgbClr val="0AAAA8"/>
                </a:solidFill>
                <a:latin typeface="Times" panose="02020603050405020304" pitchFamily="18" charset="0"/>
              </a:rPr>
              <a:t>Purin</a:t>
            </a:r>
            <a:r>
              <a:rPr lang="tr-TR" altLang="tr-TR" sz="4000" b="1">
                <a:solidFill>
                  <a:srgbClr val="0AAAA8"/>
                </a:solidFill>
                <a:latin typeface="Times" panose="02020603050405020304" pitchFamily="18" charset="0"/>
              </a:rPr>
              <a:t>es</a:t>
            </a:r>
            <a:endParaRPr lang="en-US" altLang="tr-TR" sz="4000" b="1">
              <a:solidFill>
                <a:srgbClr val="0AAAA8"/>
              </a:solidFill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4903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autoUpdateAnimBg="0"/>
      <p:bldP spid="5236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943600" y="2438400"/>
            <a:ext cx="3124200" cy="3200400"/>
            <a:chOff x="2741" y="1291"/>
            <a:chExt cx="1968" cy="2016"/>
          </a:xfrm>
        </p:grpSpPr>
        <p:grpSp>
          <p:nvGrpSpPr>
            <p:cNvPr id="12334" name="Group 3"/>
            <p:cNvGrpSpPr>
              <a:grpSpLocks/>
            </p:cNvGrpSpPr>
            <p:nvPr/>
          </p:nvGrpSpPr>
          <p:grpSpPr bwMode="auto">
            <a:xfrm rot="-1154058">
              <a:off x="2741" y="1291"/>
              <a:ext cx="1968" cy="2016"/>
              <a:chOff x="3072" y="2112"/>
              <a:chExt cx="1968" cy="2016"/>
            </a:xfrm>
          </p:grpSpPr>
          <p:sp>
            <p:nvSpPr>
              <p:cNvPr id="12336" name="Oval 4"/>
              <p:cNvSpPr>
                <a:spLocks noChangeArrowheads="1"/>
              </p:cNvSpPr>
              <p:nvPr/>
            </p:nvSpPr>
            <p:spPr bwMode="auto">
              <a:xfrm flipH="1">
                <a:off x="3072" y="2112"/>
                <a:ext cx="1968" cy="2016"/>
              </a:xfrm>
              <a:prstGeom prst="ellipse">
                <a:avLst/>
              </a:pr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2337" name="AutoShape 5"/>
              <p:cNvSpPr>
                <a:spLocks noChangeArrowheads="1"/>
              </p:cNvSpPr>
              <p:nvPr/>
            </p:nvSpPr>
            <p:spPr bwMode="auto">
              <a:xfrm rot="5400000" flipH="1">
                <a:off x="3822" y="3125"/>
                <a:ext cx="725" cy="714"/>
              </a:xfrm>
              <a:prstGeom prst="hexagon">
                <a:avLst>
                  <a:gd name="adj" fmla="val 25385"/>
                  <a:gd name="vf" fmla="val 11547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2338" name="Rectangle 6"/>
              <p:cNvSpPr>
                <a:spLocks noChangeArrowheads="1"/>
              </p:cNvSpPr>
              <p:nvPr/>
            </p:nvSpPr>
            <p:spPr bwMode="auto">
              <a:xfrm flipH="1">
                <a:off x="4105" y="3733"/>
                <a:ext cx="179" cy="213"/>
              </a:xfrm>
              <a:prstGeom prst="rect">
                <a:avLst/>
              </a:pr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2339" name="Text Box 7"/>
              <p:cNvSpPr txBox="1">
                <a:spLocks noChangeArrowheads="1"/>
              </p:cNvSpPr>
              <p:nvPr/>
            </p:nvSpPr>
            <p:spPr bwMode="auto">
              <a:xfrm flipH="1">
                <a:off x="4028" y="3690"/>
                <a:ext cx="3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  <p:sp>
            <p:nvSpPr>
              <p:cNvPr id="12340" name="Rectangle 8"/>
              <p:cNvSpPr>
                <a:spLocks noChangeArrowheads="1"/>
              </p:cNvSpPr>
              <p:nvPr/>
            </p:nvSpPr>
            <p:spPr bwMode="auto">
              <a:xfrm flipH="1">
                <a:off x="3757" y="3216"/>
                <a:ext cx="179" cy="213"/>
              </a:xfrm>
              <a:prstGeom prst="rect">
                <a:avLst/>
              </a:pr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2341" name="Line 9"/>
              <p:cNvSpPr>
                <a:spLocks noChangeShapeType="1"/>
              </p:cNvSpPr>
              <p:nvPr/>
            </p:nvSpPr>
            <p:spPr bwMode="auto">
              <a:xfrm flipH="1" flipV="1">
                <a:off x="4176" y="2732"/>
                <a:ext cx="0" cy="38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12342" name="Group 10"/>
              <p:cNvGrpSpPr>
                <a:grpSpLocks/>
              </p:cNvGrpSpPr>
              <p:nvPr/>
            </p:nvGrpSpPr>
            <p:grpSpPr bwMode="auto">
              <a:xfrm flipH="1">
                <a:off x="3381" y="3696"/>
                <a:ext cx="315" cy="365"/>
                <a:chOff x="3312" y="1968"/>
                <a:chExt cx="338" cy="411"/>
              </a:xfrm>
            </p:grpSpPr>
            <p:sp>
              <p:nvSpPr>
                <p:cNvPr id="12367" name="Rectangle 11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2368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38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O</a:t>
                  </a:r>
                </a:p>
              </p:txBody>
            </p:sp>
          </p:grpSp>
          <p:sp>
            <p:nvSpPr>
              <p:cNvPr id="12343" name="Line 13"/>
              <p:cNvSpPr>
                <a:spLocks noChangeShapeType="1"/>
              </p:cNvSpPr>
              <p:nvPr/>
            </p:nvSpPr>
            <p:spPr bwMode="auto">
              <a:xfrm flipH="1">
                <a:off x="4489" y="3340"/>
                <a:ext cx="0" cy="29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44" name="Line 14"/>
              <p:cNvSpPr>
                <a:spLocks noChangeShapeType="1"/>
              </p:cNvSpPr>
              <p:nvPr/>
            </p:nvSpPr>
            <p:spPr bwMode="auto">
              <a:xfrm flipH="1">
                <a:off x="3939" y="3171"/>
                <a:ext cx="247" cy="1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45" name="Text Box 15"/>
              <p:cNvSpPr txBox="1">
                <a:spLocks noChangeArrowheads="1"/>
              </p:cNvSpPr>
              <p:nvPr/>
            </p:nvSpPr>
            <p:spPr bwMode="auto">
              <a:xfrm flipH="1">
                <a:off x="3648" y="2352"/>
                <a:ext cx="315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H</a:t>
                </a:r>
              </a:p>
            </p:txBody>
          </p:sp>
          <p:sp>
            <p:nvSpPr>
              <p:cNvPr id="12346" name="Line 16"/>
              <p:cNvSpPr>
                <a:spLocks noChangeShapeType="1"/>
              </p:cNvSpPr>
              <p:nvPr/>
            </p:nvSpPr>
            <p:spPr bwMode="auto">
              <a:xfrm flipH="1">
                <a:off x="3660" y="3680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47" name="Line 17"/>
              <p:cNvSpPr>
                <a:spLocks noChangeShapeType="1"/>
              </p:cNvSpPr>
              <p:nvPr/>
            </p:nvSpPr>
            <p:spPr bwMode="auto">
              <a:xfrm flipH="1">
                <a:off x="3635" y="3634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48" name="AutoShape 18"/>
              <p:cNvSpPr>
                <a:spLocks noChangeArrowheads="1"/>
              </p:cNvSpPr>
              <p:nvPr/>
            </p:nvSpPr>
            <p:spPr bwMode="auto">
              <a:xfrm rot="5400000" flipH="1">
                <a:off x="3822" y="3125"/>
                <a:ext cx="725" cy="714"/>
              </a:xfrm>
              <a:prstGeom prst="hexagon">
                <a:avLst>
                  <a:gd name="adj" fmla="val 25385"/>
                  <a:gd name="vf" fmla="val 11547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2349" name="Rectangle 19"/>
              <p:cNvSpPr>
                <a:spLocks noChangeArrowheads="1"/>
              </p:cNvSpPr>
              <p:nvPr/>
            </p:nvSpPr>
            <p:spPr bwMode="auto">
              <a:xfrm flipH="1">
                <a:off x="4105" y="3733"/>
                <a:ext cx="179" cy="213"/>
              </a:xfrm>
              <a:prstGeom prst="rect">
                <a:avLst/>
              </a:pr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2350" name="Text Box 20"/>
              <p:cNvSpPr txBox="1">
                <a:spLocks noChangeArrowheads="1"/>
              </p:cNvSpPr>
              <p:nvPr/>
            </p:nvSpPr>
            <p:spPr bwMode="auto">
              <a:xfrm flipH="1">
                <a:off x="4028" y="3690"/>
                <a:ext cx="3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  <p:sp>
            <p:nvSpPr>
              <p:cNvPr id="12351" name="Rectangle 21"/>
              <p:cNvSpPr>
                <a:spLocks noChangeArrowheads="1"/>
              </p:cNvSpPr>
              <p:nvPr/>
            </p:nvSpPr>
            <p:spPr bwMode="auto">
              <a:xfrm flipH="1">
                <a:off x="3757" y="3216"/>
                <a:ext cx="179" cy="213"/>
              </a:xfrm>
              <a:prstGeom prst="rect">
                <a:avLst/>
              </a:pr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2352" name="Line 22"/>
              <p:cNvSpPr>
                <a:spLocks noChangeShapeType="1"/>
              </p:cNvSpPr>
              <p:nvPr/>
            </p:nvSpPr>
            <p:spPr bwMode="auto">
              <a:xfrm flipH="1" flipV="1">
                <a:off x="4176" y="2732"/>
                <a:ext cx="0" cy="38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12353" name="Group 23"/>
              <p:cNvGrpSpPr>
                <a:grpSpLocks/>
              </p:cNvGrpSpPr>
              <p:nvPr/>
            </p:nvGrpSpPr>
            <p:grpSpPr bwMode="auto">
              <a:xfrm flipH="1">
                <a:off x="3381" y="3696"/>
                <a:ext cx="315" cy="365"/>
                <a:chOff x="3312" y="1968"/>
                <a:chExt cx="338" cy="411"/>
              </a:xfrm>
            </p:grpSpPr>
            <p:sp>
              <p:nvSpPr>
                <p:cNvPr id="12365" name="Rectangle 24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2366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38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O</a:t>
                  </a:r>
                </a:p>
              </p:txBody>
            </p:sp>
          </p:grpSp>
          <p:sp>
            <p:nvSpPr>
              <p:cNvPr id="12354" name="Line 26"/>
              <p:cNvSpPr>
                <a:spLocks noChangeShapeType="1"/>
              </p:cNvSpPr>
              <p:nvPr/>
            </p:nvSpPr>
            <p:spPr bwMode="auto">
              <a:xfrm flipH="1">
                <a:off x="4489" y="3340"/>
                <a:ext cx="0" cy="29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55" name="Line 27"/>
              <p:cNvSpPr>
                <a:spLocks noChangeShapeType="1"/>
              </p:cNvSpPr>
              <p:nvPr/>
            </p:nvSpPr>
            <p:spPr bwMode="auto">
              <a:xfrm flipH="1">
                <a:off x="3939" y="3171"/>
                <a:ext cx="247" cy="1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56" name="Line 28"/>
              <p:cNvSpPr>
                <a:spLocks noChangeShapeType="1"/>
              </p:cNvSpPr>
              <p:nvPr/>
            </p:nvSpPr>
            <p:spPr bwMode="auto">
              <a:xfrm flipH="1">
                <a:off x="3660" y="3680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57" name="Line 29"/>
              <p:cNvSpPr>
                <a:spLocks noChangeShapeType="1"/>
              </p:cNvSpPr>
              <p:nvPr/>
            </p:nvSpPr>
            <p:spPr bwMode="auto">
              <a:xfrm flipH="1">
                <a:off x="3635" y="3634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12358" name="Group 30"/>
              <p:cNvGrpSpPr>
                <a:grpSpLocks/>
              </p:cNvGrpSpPr>
              <p:nvPr/>
            </p:nvGrpSpPr>
            <p:grpSpPr bwMode="auto">
              <a:xfrm flipH="1">
                <a:off x="3671" y="3179"/>
                <a:ext cx="301" cy="365"/>
                <a:chOff x="3312" y="1968"/>
                <a:chExt cx="323" cy="411"/>
              </a:xfrm>
            </p:grpSpPr>
            <p:sp>
              <p:nvSpPr>
                <p:cNvPr id="12363" name="Rectangle 31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2364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23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</p:grpSp>
          <p:sp>
            <p:nvSpPr>
              <p:cNvPr id="12359" name="Text Box 33"/>
              <p:cNvSpPr txBox="1">
                <a:spLocks noChangeArrowheads="1"/>
              </p:cNvSpPr>
              <p:nvPr/>
            </p:nvSpPr>
            <p:spPr bwMode="auto">
              <a:xfrm flipH="1">
                <a:off x="4032" y="2496"/>
                <a:ext cx="3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  <p:sp>
            <p:nvSpPr>
              <p:cNvPr id="12360" name="Text Box 34"/>
              <p:cNvSpPr txBox="1">
                <a:spLocks noChangeArrowheads="1"/>
              </p:cNvSpPr>
              <p:nvPr/>
            </p:nvSpPr>
            <p:spPr bwMode="auto">
              <a:xfrm flipH="1">
                <a:off x="4368" y="2352"/>
                <a:ext cx="315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H</a:t>
                </a:r>
              </a:p>
            </p:txBody>
          </p:sp>
          <p:sp>
            <p:nvSpPr>
              <p:cNvPr id="12361" name="Line 35"/>
              <p:cNvSpPr>
                <a:spLocks noChangeShapeType="1"/>
              </p:cNvSpPr>
              <p:nvPr/>
            </p:nvSpPr>
            <p:spPr bwMode="auto">
              <a:xfrm flipH="1">
                <a:off x="4272" y="2544"/>
                <a:ext cx="144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62" name="Line 36"/>
              <p:cNvSpPr>
                <a:spLocks noChangeShapeType="1"/>
              </p:cNvSpPr>
              <p:nvPr/>
            </p:nvSpPr>
            <p:spPr bwMode="auto">
              <a:xfrm>
                <a:off x="3936" y="2544"/>
                <a:ext cx="144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sp>
          <p:nvSpPr>
            <p:cNvPr id="12335" name="Text Box 37"/>
            <p:cNvSpPr txBox="1">
              <a:spLocks noChangeArrowheads="1"/>
            </p:cNvSpPr>
            <p:nvPr/>
          </p:nvSpPr>
          <p:spPr bwMode="auto">
            <a:xfrm rot="4044778">
              <a:off x="3873" y="1787"/>
              <a:ext cx="1079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tr-TR" altLang="tr-TR" b="1">
                  <a:solidFill>
                    <a:srgbClr val="336600"/>
                  </a:solidFill>
                  <a:latin typeface="Times" panose="02020603050405020304" pitchFamily="18" charset="0"/>
                </a:rPr>
                <a:t>Cytosine</a:t>
              </a:r>
              <a:endParaRPr lang="en-US" altLang="tr-TR" b="1">
                <a:solidFill>
                  <a:srgbClr val="336600"/>
                </a:solidFill>
                <a:latin typeface="Times" panose="02020603050405020304" pitchFamily="18" charset="0"/>
              </a:endParaRPr>
            </a:p>
          </p:txBody>
        </p:sp>
      </p:grpSp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3376614" y="1912938"/>
            <a:ext cx="3184525" cy="3962400"/>
            <a:chOff x="1124" y="960"/>
            <a:chExt cx="2006" cy="2496"/>
          </a:xfrm>
        </p:grpSpPr>
        <p:grpSp>
          <p:nvGrpSpPr>
            <p:cNvPr id="12303" name="Group 39"/>
            <p:cNvGrpSpPr>
              <a:grpSpLocks/>
            </p:cNvGrpSpPr>
            <p:nvPr/>
          </p:nvGrpSpPr>
          <p:grpSpPr bwMode="auto">
            <a:xfrm rot="3015223">
              <a:off x="917" y="1243"/>
              <a:ext cx="2496" cy="1930"/>
              <a:chOff x="223" y="2390"/>
              <a:chExt cx="2496" cy="1930"/>
            </a:xfrm>
          </p:grpSpPr>
          <p:sp>
            <p:nvSpPr>
              <p:cNvPr id="12305" name="Oval 40"/>
              <p:cNvSpPr>
                <a:spLocks noChangeArrowheads="1"/>
              </p:cNvSpPr>
              <p:nvPr/>
            </p:nvSpPr>
            <p:spPr bwMode="auto">
              <a:xfrm>
                <a:off x="223" y="2447"/>
                <a:ext cx="2496" cy="1873"/>
              </a:xfrm>
              <a:prstGeom prst="ellipse">
                <a:avLst/>
              </a:prstGeom>
              <a:solidFill>
                <a:srgbClr val="0AAA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2306" name="Text Box 41"/>
              <p:cNvSpPr txBox="1">
                <a:spLocks noChangeArrowheads="1"/>
              </p:cNvSpPr>
              <p:nvPr/>
            </p:nvSpPr>
            <p:spPr bwMode="auto">
              <a:xfrm>
                <a:off x="1440" y="3792"/>
                <a:ext cx="315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H</a:t>
                </a:r>
              </a:p>
            </p:txBody>
          </p:sp>
          <p:sp>
            <p:nvSpPr>
              <p:cNvPr id="12307" name="AutoShape 42"/>
              <p:cNvSpPr>
                <a:spLocks noChangeArrowheads="1"/>
              </p:cNvSpPr>
              <p:nvPr/>
            </p:nvSpPr>
            <p:spPr bwMode="auto">
              <a:xfrm rot="16200000" flipH="1">
                <a:off x="265" y="3081"/>
                <a:ext cx="597" cy="594"/>
              </a:xfrm>
              <a:prstGeom prst="pentagon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2308" name="AutoShape 43"/>
              <p:cNvSpPr>
                <a:spLocks noChangeArrowheads="1"/>
              </p:cNvSpPr>
              <p:nvPr/>
            </p:nvSpPr>
            <p:spPr bwMode="auto">
              <a:xfrm rot="-5400000">
                <a:off x="856" y="3025"/>
                <a:ext cx="725" cy="714"/>
              </a:xfrm>
              <a:prstGeom prst="hexagon">
                <a:avLst>
                  <a:gd name="adj" fmla="val 25385"/>
                  <a:gd name="vf" fmla="val 11547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2309" name="Text Box 44"/>
              <p:cNvSpPr txBox="1">
                <a:spLocks noChangeArrowheads="1"/>
              </p:cNvSpPr>
              <p:nvPr/>
            </p:nvSpPr>
            <p:spPr bwMode="auto">
              <a:xfrm>
                <a:off x="1066" y="2390"/>
                <a:ext cx="315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O</a:t>
                </a:r>
              </a:p>
            </p:txBody>
          </p:sp>
          <p:sp>
            <p:nvSpPr>
              <p:cNvPr id="12310" name="Line 45"/>
              <p:cNvSpPr>
                <a:spLocks noChangeShapeType="1"/>
              </p:cNvSpPr>
              <p:nvPr/>
            </p:nvSpPr>
            <p:spPr bwMode="auto">
              <a:xfrm flipV="1">
                <a:off x="1189" y="2642"/>
                <a:ext cx="0" cy="38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12311" name="Group 46"/>
              <p:cNvGrpSpPr>
                <a:grpSpLocks/>
              </p:cNvGrpSpPr>
              <p:nvPr/>
            </p:nvGrpSpPr>
            <p:grpSpPr bwMode="auto">
              <a:xfrm>
                <a:off x="1075" y="3590"/>
                <a:ext cx="301" cy="365"/>
                <a:chOff x="3312" y="1968"/>
                <a:chExt cx="323" cy="411"/>
              </a:xfrm>
            </p:grpSpPr>
            <p:sp>
              <p:nvSpPr>
                <p:cNvPr id="12332" name="Rectangle 47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solidFill>
                  <a:srgbClr val="0AAA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2333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23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</p:grpSp>
          <p:grpSp>
            <p:nvGrpSpPr>
              <p:cNvPr id="12312" name="Group 49"/>
              <p:cNvGrpSpPr>
                <a:grpSpLocks/>
              </p:cNvGrpSpPr>
              <p:nvPr/>
            </p:nvGrpSpPr>
            <p:grpSpPr bwMode="auto">
              <a:xfrm>
                <a:off x="362" y="2951"/>
                <a:ext cx="301" cy="365"/>
                <a:chOff x="3312" y="1968"/>
                <a:chExt cx="324" cy="411"/>
              </a:xfrm>
            </p:grpSpPr>
            <p:sp>
              <p:nvSpPr>
                <p:cNvPr id="12330" name="Rectangle 50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solidFill>
                  <a:srgbClr val="0AAA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233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24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</p:grpSp>
          <p:grpSp>
            <p:nvGrpSpPr>
              <p:cNvPr id="12313" name="Group 52"/>
              <p:cNvGrpSpPr>
                <a:grpSpLocks/>
              </p:cNvGrpSpPr>
              <p:nvPr/>
            </p:nvGrpSpPr>
            <p:grpSpPr bwMode="auto">
              <a:xfrm>
                <a:off x="1432" y="3079"/>
                <a:ext cx="301" cy="365"/>
                <a:chOff x="3312" y="1968"/>
                <a:chExt cx="323" cy="411"/>
              </a:xfrm>
            </p:grpSpPr>
            <p:sp>
              <p:nvSpPr>
                <p:cNvPr id="12328" name="Rectangle 53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solidFill>
                  <a:srgbClr val="0AAA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2329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23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</p:grpSp>
          <p:grpSp>
            <p:nvGrpSpPr>
              <p:cNvPr id="12314" name="Group 55"/>
              <p:cNvGrpSpPr>
                <a:grpSpLocks/>
              </p:cNvGrpSpPr>
              <p:nvPr/>
            </p:nvGrpSpPr>
            <p:grpSpPr bwMode="auto">
              <a:xfrm>
                <a:off x="362" y="3505"/>
                <a:ext cx="301" cy="365"/>
                <a:chOff x="3312" y="1968"/>
                <a:chExt cx="324" cy="411"/>
              </a:xfrm>
            </p:grpSpPr>
            <p:sp>
              <p:nvSpPr>
                <p:cNvPr id="12326" name="Rectangle 56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solidFill>
                  <a:srgbClr val="0AAA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2327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24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</p:grpSp>
          <p:sp>
            <p:nvSpPr>
              <p:cNvPr id="12315" name="Line 58"/>
              <p:cNvSpPr>
                <a:spLocks noChangeShapeType="1"/>
              </p:cNvSpPr>
              <p:nvPr/>
            </p:nvSpPr>
            <p:spPr bwMode="auto">
              <a:xfrm flipH="1">
                <a:off x="334" y="3249"/>
                <a:ext cx="89" cy="1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16" name="Line 59"/>
              <p:cNvSpPr>
                <a:spLocks noChangeShapeType="1"/>
              </p:cNvSpPr>
              <p:nvPr/>
            </p:nvSpPr>
            <p:spPr bwMode="auto">
              <a:xfrm>
                <a:off x="915" y="3240"/>
                <a:ext cx="0" cy="29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17" name="Line 60"/>
              <p:cNvSpPr>
                <a:spLocks noChangeShapeType="1"/>
              </p:cNvSpPr>
              <p:nvPr/>
            </p:nvSpPr>
            <p:spPr bwMode="auto">
              <a:xfrm flipH="1">
                <a:off x="1292" y="3522"/>
                <a:ext cx="247" cy="1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18" name="Line 61"/>
              <p:cNvSpPr>
                <a:spLocks noChangeShapeType="1"/>
              </p:cNvSpPr>
              <p:nvPr/>
            </p:nvSpPr>
            <p:spPr bwMode="auto">
              <a:xfrm flipV="1">
                <a:off x="1228" y="2632"/>
                <a:ext cx="0" cy="38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19" name="Line 62"/>
              <p:cNvSpPr>
                <a:spLocks noChangeShapeType="1"/>
              </p:cNvSpPr>
              <p:nvPr/>
            </p:nvSpPr>
            <p:spPr bwMode="auto">
              <a:xfrm>
                <a:off x="1584" y="3552"/>
                <a:ext cx="240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20" name="Text Box 63"/>
              <p:cNvSpPr txBox="1">
                <a:spLocks noChangeArrowheads="1"/>
              </p:cNvSpPr>
              <p:nvPr/>
            </p:nvSpPr>
            <p:spPr bwMode="auto">
              <a:xfrm>
                <a:off x="1776" y="3696"/>
                <a:ext cx="3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  <p:sp>
            <p:nvSpPr>
              <p:cNvPr id="12321" name="Text Box 64"/>
              <p:cNvSpPr txBox="1">
                <a:spLocks noChangeArrowheads="1"/>
              </p:cNvSpPr>
              <p:nvPr/>
            </p:nvSpPr>
            <p:spPr bwMode="auto">
              <a:xfrm>
                <a:off x="1824" y="2928"/>
                <a:ext cx="315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H</a:t>
                </a:r>
              </a:p>
            </p:txBody>
          </p:sp>
          <p:sp>
            <p:nvSpPr>
              <p:cNvPr id="12322" name="Line 65"/>
              <p:cNvSpPr>
                <a:spLocks noChangeShapeType="1"/>
              </p:cNvSpPr>
              <p:nvPr/>
            </p:nvSpPr>
            <p:spPr bwMode="auto">
              <a:xfrm>
                <a:off x="2016" y="3936"/>
                <a:ext cx="144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23" name="Line 66"/>
              <p:cNvSpPr>
                <a:spLocks noChangeShapeType="1"/>
              </p:cNvSpPr>
              <p:nvPr/>
            </p:nvSpPr>
            <p:spPr bwMode="auto">
              <a:xfrm flipH="1">
                <a:off x="1680" y="3936"/>
                <a:ext cx="144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24" name="Line 67"/>
              <p:cNvSpPr>
                <a:spLocks noChangeShapeType="1"/>
              </p:cNvSpPr>
              <p:nvPr/>
            </p:nvSpPr>
            <p:spPr bwMode="auto">
              <a:xfrm flipV="1">
                <a:off x="1680" y="3168"/>
                <a:ext cx="144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25" name="Text Box 68"/>
              <p:cNvSpPr txBox="1">
                <a:spLocks noChangeArrowheads="1"/>
              </p:cNvSpPr>
              <p:nvPr/>
            </p:nvSpPr>
            <p:spPr bwMode="auto">
              <a:xfrm>
                <a:off x="2112" y="3792"/>
                <a:ext cx="315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H</a:t>
                </a:r>
              </a:p>
            </p:txBody>
          </p:sp>
        </p:grpSp>
        <p:sp>
          <p:nvSpPr>
            <p:cNvPr id="12304" name="Text Box 69"/>
            <p:cNvSpPr txBox="1">
              <a:spLocks noChangeArrowheads="1"/>
            </p:cNvSpPr>
            <p:nvPr/>
          </p:nvSpPr>
          <p:spPr bwMode="auto">
            <a:xfrm rot="3767303">
              <a:off x="776" y="2018"/>
              <a:ext cx="106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solidFill>
                    <a:srgbClr val="034BCD"/>
                  </a:solidFill>
                  <a:latin typeface="Times" panose="02020603050405020304" pitchFamily="18" charset="0"/>
                </a:rPr>
                <a:t>Guanine</a:t>
              </a:r>
            </a:p>
          </p:txBody>
        </p:sp>
      </p:grpSp>
      <p:grpSp>
        <p:nvGrpSpPr>
          <p:cNvPr id="13" name="Group 70"/>
          <p:cNvGrpSpPr>
            <a:grpSpLocks/>
          </p:cNvGrpSpPr>
          <p:nvPr/>
        </p:nvGrpSpPr>
        <p:grpSpPr bwMode="auto">
          <a:xfrm>
            <a:off x="5486400" y="2895600"/>
            <a:ext cx="1371600" cy="2667000"/>
            <a:chOff x="1776" y="2352"/>
            <a:chExt cx="864" cy="1680"/>
          </a:xfrm>
        </p:grpSpPr>
        <p:sp>
          <p:nvSpPr>
            <p:cNvPr id="12300" name="Line 71"/>
            <p:cNvSpPr>
              <a:spLocks noChangeShapeType="1"/>
            </p:cNvSpPr>
            <p:nvPr/>
          </p:nvSpPr>
          <p:spPr bwMode="auto">
            <a:xfrm>
              <a:off x="2016" y="2352"/>
              <a:ext cx="432" cy="192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2301" name="Line 72"/>
            <p:cNvSpPr>
              <a:spLocks noChangeShapeType="1"/>
            </p:cNvSpPr>
            <p:nvPr/>
          </p:nvSpPr>
          <p:spPr bwMode="auto">
            <a:xfrm flipV="1">
              <a:off x="1776" y="3936"/>
              <a:ext cx="864" cy="96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2302" name="Line 73"/>
            <p:cNvSpPr>
              <a:spLocks noChangeShapeType="1"/>
            </p:cNvSpPr>
            <p:nvPr/>
          </p:nvSpPr>
          <p:spPr bwMode="auto">
            <a:xfrm>
              <a:off x="2160" y="3264"/>
              <a:ext cx="480" cy="48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53322" name="Text Box 74"/>
          <p:cNvSpPr txBox="1">
            <a:spLocks noChangeArrowheads="1"/>
          </p:cNvSpPr>
          <p:nvPr/>
        </p:nvSpPr>
        <p:spPr bwMode="auto">
          <a:xfrm>
            <a:off x="6781800" y="3962400"/>
            <a:ext cx="336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3600" b="1">
                <a:latin typeface="Times" panose="02020603050405020304" pitchFamily="18" charset="0"/>
              </a:rPr>
              <a:t>-</a:t>
            </a:r>
          </a:p>
        </p:txBody>
      </p:sp>
      <p:sp>
        <p:nvSpPr>
          <p:cNvPr id="53323" name="Text Box 75"/>
          <p:cNvSpPr txBox="1">
            <a:spLocks noChangeArrowheads="1"/>
          </p:cNvSpPr>
          <p:nvPr/>
        </p:nvSpPr>
        <p:spPr bwMode="auto">
          <a:xfrm>
            <a:off x="5943600" y="3810000"/>
            <a:ext cx="444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3600" b="1">
                <a:latin typeface="Times" panose="02020603050405020304" pitchFamily="18" charset="0"/>
              </a:rPr>
              <a:t>+</a:t>
            </a:r>
          </a:p>
        </p:txBody>
      </p:sp>
      <p:sp>
        <p:nvSpPr>
          <p:cNvPr id="53324" name="Text Box 76"/>
          <p:cNvSpPr txBox="1">
            <a:spLocks noChangeArrowheads="1"/>
          </p:cNvSpPr>
          <p:nvPr/>
        </p:nvSpPr>
        <p:spPr bwMode="auto">
          <a:xfrm>
            <a:off x="5181600" y="5029200"/>
            <a:ext cx="444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3600" b="1">
                <a:latin typeface="Times" panose="02020603050405020304" pitchFamily="18" charset="0"/>
              </a:rPr>
              <a:t>+</a:t>
            </a:r>
          </a:p>
        </p:txBody>
      </p:sp>
      <p:sp>
        <p:nvSpPr>
          <p:cNvPr id="53325" name="Text Box 77"/>
          <p:cNvSpPr txBox="1">
            <a:spLocks noChangeArrowheads="1"/>
          </p:cNvSpPr>
          <p:nvPr/>
        </p:nvSpPr>
        <p:spPr bwMode="auto">
          <a:xfrm>
            <a:off x="6324600" y="2743200"/>
            <a:ext cx="444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3600" b="1">
                <a:latin typeface="Times" panose="02020603050405020304" pitchFamily="18" charset="0"/>
              </a:rPr>
              <a:t>+</a:t>
            </a:r>
          </a:p>
        </p:txBody>
      </p:sp>
      <p:sp>
        <p:nvSpPr>
          <p:cNvPr id="53326" name="Text Box 78"/>
          <p:cNvSpPr txBox="1">
            <a:spLocks noChangeArrowheads="1"/>
          </p:cNvSpPr>
          <p:nvPr/>
        </p:nvSpPr>
        <p:spPr bwMode="auto">
          <a:xfrm>
            <a:off x="6629400" y="4953000"/>
            <a:ext cx="336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3600" b="1">
                <a:latin typeface="Times" panose="02020603050405020304" pitchFamily="18" charset="0"/>
              </a:rPr>
              <a:t>-</a:t>
            </a:r>
          </a:p>
        </p:txBody>
      </p:sp>
      <p:sp>
        <p:nvSpPr>
          <p:cNvPr id="53327" name="Text Box 79"/>
          <p:cNvSpPr txBox="1">
            <a:spLocks noChangeArrowheads="1"/>
          </p:cNvSpPr>
          <p:nvPr/>
        </p:nvSpPr>
        <p:spPr bwMode="auto">
          <a:xfrm>
            <a:off x="5867400" y="2438400"/>
            <a:ext cx="336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3600" b="1">
                <a:latin typeface="Times" panose="02020603050405020304" pitchFamily="18" charset="0"/>
              </a:rPr>
              <a:t>-</a:t>
            </a:r>
          </a:p>
        </p:txBody>
      </p:sp>
      <p:sp>
        <p:nvSpPr>
          <p:cNvPr id="12299" name="Rectangle 80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9144000" cy="1143000"/>
          </a:xfrm>
          <a:noFill/>
        </p:spPr>
        <p:txBody>
          <a:bodyPr vert="horz" lIns="90487" tIns="44450" rIns="90487" bIns="44450" rtlCol="0" anchor="ctr">
            <a:normAutofit fontScale="9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4600"/>
              <a:t>Base Pairs</a:t>
            </a:r>
            <a:r>
              <a:rPr lang="en-US" altLang="tr-TR" sz="4600"/>
              <a:t/>
            </a:r>
            <a:br>
              <a:rPr lang="en-US" altLang="tr-TR" sz="4600"/>
            </a:br>
            <a:r>
              <a:rPr lang="en-US" altLang="tr-TR" sz="3400"/>
              <a:t>Guanine </a:t>
            </a:r>
            <a:r>
              <a:rPr lang="tr-TR" altLang="tr-TR" sz="3400"/>
              <a:t>and</a:t>
            </a:r>
            <a:r>
              <a:rPr lang="en-US" altLang="tr-TR" sz="3400"/>
              <a:t> </a:t>
            </a:r>
            <a:r>
              <a:rPr lang="tr-TR" altLang="tr-TR" sz="3400"/>
              <a:t>Cytosine</a:t>
            </a:r>
            <a:endParaRPr lang="en-US" altLang="tr-TR" sz="4600"/>
          </a:p>
        </p:txBody>
      </p:sp>
    </p:spTree>
    <p:extLst>
      <p:ext uri="{BB962C8B-B14F-4D97-AF65-F5344CB8AC3E}">
        <p14:creationId xmlns:p14="http://schemas.microsoft.com/office/powerpoint/2010/main" val="39478064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22" grpId="0" autoUpdateAnimBg="0"/>
      <p:bldP spid="53323" grpId="0" autoUpdateAnimBg="0"/>
      <p:bldP spid="53324" grpId="0" autoUpdateAnimBg="0"/>
      <p:bldP spid="53325" grpId="0" autoUpdateAnimBg="0"/>
      <p:bldP spid="53326" grpId="0" autoUpdateAnimBg="0"/>
      <p:bldP spid="5332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248400" y="2281239"/>
            <a:ext cx="2884488" cy="3217863"/>
            <a:chOff x="2352" y="669"/>
            <a:chExt cx="1817" cy="2027"/>
          </a:xfrm>
        </p:grpSpPr>
        <p:grpSp>
          <p:nvGrpSpPr>
            <p:cNvPr id="13349" name="Group 3"/>
            <p:cNvGrpSpPr>
              <a:grpSpLocks/>
            </p:cNvGrpSpPr>
            <p:nvPr/>
          </p:nvGrpSpPr>
          <p:grpSpPr bwMode="auto">
            <a:xfrm rot="-3013501">
              <a:off x="2241" y="829"/>
              <a:ext cx="2027" cy="1708"/>
              <a:chOff x="2208" y="740"/>
              <a:chExt cx="2027" cy="1708"/>
            </a:xfrm>
          </p:grpSpPr>
          <p:sp>
            <p:nvSpPr>
              <p:cNvPr id="13353" name="Oval 4"/>
              <p:cNvSpPr>
                <a:spLocks noChangeArrowheads="1"/>
              </p:cNvSpPr>
              <p:nvPr/>
            </p:nvSpPr>
            <p:spPr bwMode="auto">
              <a:xfrm flipH="1">
                <a:off x="2208" y="768"/>
                <a:ext cx="2016" cy="1680"/>
              </a:xfrm>
              <a:prstGeom prst="ellipse">
                <a:avLst/>
              </a:pr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54" name="Text Box 5"/>
              <p:cNvSpPr txBox="1">
                <a:spLocks noChangeArrowheads="1"/>
              </p:cNvSpPr>
              <p:nvPr/>
            </p:nvSpPr>
            <p:spPr bwMode="auto">
              <a:xfrm flipH="1">
                <a:off x="3645" y="1065"/>
                <a:ext cx="590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CH</a:t>
                </a:r>
                <a:r>
                  <a:rPr lang="en-US" altLang="tr-TR" b="1" baseline="-25000">
                    <a:latin typeface="Times" panose="02020603050405020304" pitchFamily="18" charset="0"/>
                  </a:rPr>
                  <a:t>3</a:t>
                </a:r>
                <a:endParaRPr lang="en-US" altLang="tr-TR" b="1">
                  <a:latin typeface="Times" panose="02020603050405020304" pitchFamily="18" charset="0"/>
                </a:endParaRPr>
              </a:p>
            </p:txBody>
          </p:sp>
          <p:sp>
            <p:nvSpPr>
              <p:cNvPr id="13355" name="AutoShape 6"/>
              <p:cNvSpPr>
                <a:spLocks noChangeArrowheads="1"/>
              </p:cNvSpPr>
              <p:nvPr/>
            </p:nvSpPr>
            <p:spPr bwMode="auto">
              <a:xfrm rot="5400000" flipH="1">
                <a:off x="2863" y="1382"/>
                <a:ext cx="725" cy="714"/>
              </a:xfrm>
              <a:prstGeom prst="hexagon">
                <a:avLst>
                  <a:gd name="adj" fmla="val 25385"/>
                  <a:gd name="vf" fmla="val 11547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56" name="Rectangle 7"/>
              <p:cNvSpPr>
                <a:spLocks noChangeArrowheads="1"/>
              </p:cNvSpPr>
              <p:nvPr/>
            </p:nvSpPr>
            <p:spPr bwMode="auto">
              <a:xfrm flipH="1">
                <a:off x="3146" y="1990"/>
                <a:ext cx="179" cy="213"/>
              </a:xfrm>
              <a:prstGeom prst="rect">
                <a:avLst/>
              </a:pr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57" name="Text Box 8"/>
              <p:cNvSpPr txBox="1">
                <a:spLocks noChangeArrowheads="1"/>
              </p:cNvSpPr>
              <p:nvPr/>
            </p:nvSpPr>
            <p:spPr bwMode="auto">
              <a:xfrm flipH="1">
                <a:off x="3069" y="1947"/>
                <a:ext cx="3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  <p:sp>
            <p:nvSpPr>
              <p:cNvPr id="13358" name="Rectangle 9"/>
              <p:cNvSpPr>
                <a:spLocks noChangeArrowheads="1"/>
              </p:cNvSpPr>
              <p:nvPr/>
            </p:nvSpPr>
            <p:spPr bwMode="auto">
              <a:xfrm flipH="1">
                <a:off x="2798" y="1473"/>
                <a:ext cx="179" cy="213"/>
              </a:xfrm>
              <a:prstGeom prst="rect">
                <a:avLst/>
              </a:pr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59" name="Line 10"/>
              <p:cNvSpPr>
                <a:spLocks noChangeShapeType="1"/>
              </p:cNvSpPr>
              <p:nvPr/>
            </p:nvSpPr>
            <p:spPr bwMode="auto">
              <a:xfrm flipH="1" flipV="1">
                <a:off x="3197" y="1018"/>
                <a:ext cx="0" cy="3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13360" name="Group 11"/>
              <p:cNvGrpSpPr>
                <a:grpSpLocks/>
              </p:cNvGrpSpPr>
              <p:nvPr/>
            </p:nvGrpSpPr>
            <p:grpSpPr bwMode="auto">
              <a:xfrm flipH="1">
                <a:off x="2422" y="1953"/>
                <a:ext cx="315" cy="365"/>
                <a:chOff x="3312" y="1968"/>
                <a:chExt cx="338" cy="411"/>
              </a:xfrm>
            </p:grpSpPr>
            <p:sp>
              <p:nvSpPr>
                <p:cNvPr id="13380" name="Rectangle 12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338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38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O</a:t>
                  </a:r>
                </a:p>
              </p:txBody>
            </p:sp>
          </p:grpSp>
          <p:sp>
            <p:nvSpPr>
              <p:cNvPr id="13361" name="Line 14"/>
              <p:cNvSpPr>
                <a:spLocks noChangeShapeType="1"/>
              </p:cNvSpPr>
              <p:nvPr/>
            </p:nvSpPr>
            <p:spPr bwMode="auto">
              <a:xfrm flipH="1">
                <a:off x="3530" y="1597"/>
                <a:ext cx="0" cy="29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362" name="Line 15"/>
              <p:cNvSpPr>
                <a:spLocks noChangeShapeType="1"/>
              </p:cNvSpPr>
              <p:nvPr/>
            </p:nvSpPr>
            <p:spPr bwMode="auto">
              <a:xfrm flipH="1">
                <a:off x="2701" y="1937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363" name="Line 16"/>
              <p:cNvSpPr>
                <a:spLocks noChangeShapeType="1"/>
              </p:cNvSpPr>
              <p:nvPr/>
            </p:nvSpPr>
            <p:spPr bwMode="auto">
              <a:xfrm flipH="1">
                <a:off x="2676" y="1891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364" name="AutoShape 17"/>
              <p:cNvSpPr>
                <a:spLocks noChangeArrowheads="1"/>
              </p:cNvSpPr>
              <p:nvPr/>
            </p:nvSpPr>
            <p:spPr bwMode="auto">
              <a:xfrm rot="5400000" flipH="1">
                <a:off x="2863" y="1382"/>
                <a:ext cx="725" cy="714"/>
              </a:xfrm>
              <a:prstGeom prst="hexagon">
                <a:avLst>
                  <a:gd name="adj" fmla="val 25385"/>
                  <a:gd name="vf" fmla="val 11547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65" name="Rectangle 18"/>
              <p:cNvSpPr>
                <a:spLocks noChangeArrowheads="1"/>
              </p:cNvSpPr>
              <p:nvPr/>
            </p:nvSpPr>
            <p:spPr bwMode="auto">
              <a:xfrm flipH="1">
                <a:off x="3146" y="1990"/>
                <a:ext cx="179" cy="213"/>
              </a:xfrm>
              <a:prstGeom prst="rect">
                <a:avLst/>
              </a:pr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66" name="Text Box 19"/>
              <p:cNvSpPr txBox="1">
                <a:spLocks noChangeArrowheads="1"/>
              </p:cNvSpPr>
              <p:nvPr/>
            </p:nvSpPr>
            <p:spPr bwMode="auto">
              <a:xfrm flipH="1">
                <a:off x="3069" y="1947"/>
                <a:ext cx="3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  <p:sp>
            <p:nvSpPr>
              <p:cNvPr id="13367" name="Rectangle 20"/>
              <p:cNvSpPr>
                <a:spLocks noChangeArrowheads="1"/>
              </p:cNvSpPr>
              <p:nvPr/>
            </p:nvSpPr>
            <p:spPr bwMode="auto">
              <a:xfrm flipH="1">
                <a:off x="2798" y="1473"/>
                <a:ext cx="179" cy="213"/>
              </a:xfrm>
              <a:prstGeom prst="rect">
                <a:avLst/>
              </a:pr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68" name="Line 21"/>
              <p:cNvSpPr>
                <a:spLocks noChangeShapeType="1"/>
              </p:cNvSpPr>
              <p:nvPr/>
            </p:nvSpPr>
            <p:spPr bwMode="auto">
              <a:xfrm flipH="1" flipV="1">
                <a:off x="3246" y="1018"/>
                <a:ext cx="0" cy="3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13369" name="Group 22"/>
              <p:cNvGrpSpPr>
                <a:grpSpLocks/>
              </p:cNvGrpSpPr>
              <p:nvPr/>
            </p:nvGrpSpPr>
            <p:grpSpPr bwMode="auto">
              <a:xfrm flipH="1">
                <a:off x="3073" y="740"/>
                <a:ext cx="315" cy="365"/>
                <a:chOff x="3312" y="1968"/>
                <a:chExt cx="338" cy="411"/>
              </a:xfrm>
            </p:grpSpPr>
            <p:sp>
              <p:nvSpPr>
                <p:cNvPr id="13378" name="Rectangle 23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3379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38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O</a:t>
                  </a:r>
                </a:p>
              </p:txBody>
            </p:sp>
          </p:grpSp>
          <p:sp>
            <p:nvSpPr>
              <p:cNvPr id="13370" name="Line 25"/>
              <p:cNvSpPr>
                <a:spLocks noChangeShapeType="1"/>
              </p:cNvSpPr>
              <p:nvPr/>
            </p:nvSpPr>
            <p:spPr bwMode="auto">
              <a:xfrm flipH="1">
                <a:off x="3530" y="1597"/>
                <a:ext cx="0" cy="29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371" name="Line 26"/>
              <p:cNvSpPr>
                <a:spLocks noChangeShapeType="1"/>
              </p:cNvSpPr>
              <p:nvPr/>
            </p:nvSpPr>
            <p:spPr bwMode="auto">
              <a:xfrm flipH="1">
                <a:off x="3582" y="1354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372" name="Line 27"/>
              <p:cNvSpPr>
                <a:spLocks noChangeShapeType="1"/>
              </p:cNvSpPr>
              <p:nvPr/>
            </p:nvSpPr>
            <p:spPr bwMode="auto">
              <a:xfrm flipH="1">
                <a:off x="2676" y="1891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13373" name="Group 28"/>
              <p:cNvGrpSpPr>
                <a:grpSpLocks/>
              </p:cNvGrpSpPr>
              <p:nvPr/>
            </p:nvGrpSpPr>
            <p:grpSpPr bwMode="auto">
              <a:xfrm flipH="1">
                <a:off x="2712" y="1436"/>
                <a:ext cx="301" cy="365"/>
                <a:chOff x="3312" y="1968"/>
                <a:chExt cx="323" cy="411"/>
              </a:xfrm>
            </p:grpSpPr>
            <p:sp>
              <p:nvSpPr>
                <p:cNvPr id="13376" name="Rectangle 29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3377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23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</p:grpSp>
          <p:sp>
            <p:nvSpPr>
              <p:cNvPr id="13374" name="Text Box 31"/>
              <p:cNvSpPr txBox="1">
                <a:spLocks noChangeArrowheads="1"/>
              </p:cNvSpPr>
              <p:nvPr/>
            </p:nvSpPr>
            <p:spPr bwMode="auto">
              <a:xfrm>
                <a:off x="2352" y="1248"/>
                <a:ext cx="3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>
                    <a:latin typeface="Times" panose="02020603050405020304" pitchFamily="18" charset="0"/>
                  </a:rPr>
                  <a:t>H</a:t>
                </a:r>
              </a:p>
            </p:txBody>
          </p:sp>
          <p:sp>
            <p:nvSpPr>
              <p:cNvPr id="13375" name="Line 32"/>
              <p:cNvSpPr>
                <a:spLocks noChangeShapeType="1"/>
              </p:cNvSpPr>
              <p:nvPr/>
            </p:nvSpPr>
            <p:spPr bwMode="auto">
              <a:xfrm flipH="1" flipV="1">
                <a:off x="2592" y="1440"/>
                <a:ext cx="144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sp>
          <p:nvSpPr>
            <p:cNvPr id="13350" name="Text Box 33"/>
            <p:cNvSpPr txBox="1">
              <a:spLocks noChangeArrowheads="1"/>
            </p:cNvSpPr>
            <p:nvPr/>
          </p:nvSpPr>
          <p:spPr bwMode="auto">
            <a:xfrm>
              <a:off x="2352" y="1824"/>
              <a:ext cx="2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3600" b="1">
                  <a:latin typeface="Times" panose="02020603050405020304" pitchFamily="18" charset="0"/>
                </a:rPr>
                <a:t>+</a:t>
              </a:r>
            </a:p>
          </p:txBody>
        </p:sp>
        <p:sp>
          <p:nvSpPr>
            <p:cNvPr id="13351" name="Text Box 34"/>
            <p:cNvSpPr txBox="1">
              <a:spLocks noChangeArrowheads="1"/>
            </p:cNvSpPr>
            <p:nvPr/>
          </p:nvSpPr>
          <p:spPr bwMode="auto">
            <a:xfrm>
              <a:off x="2544" y="912"/>
              <a:ext cx="2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3600" b="1">
                  <a:latin typeface="Times" panose="02020603050405020304" pitchFamily="18" charset="0"/>
                </a:rPr>
                <a:t>-</a:t>
              </a:r>
            </a:p>
          </p:txBody>
        </p:sp>
        <p:sp>
          <p:nvSpPr>
            <p:cNvPr id="13352" name="Text Box 35"/>
            <p:cNvSpPr txBox="1">
              <a:spLocks noChangeArrowheads="1"/>
            </p:cNvSpPr>
            <p:nvPr/>
          </p:nvSpPr>
          <p:spPr bwMode="auto">
            <a:xfrm>
              <a:off x="3062" y="1056"/>
              <a:ext cx="1107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tr-TR" altLang="tr-TR" b="1">
                  <a:solidFill>
                    <a:srgbClr val="336600"/>
                  </a:solidFill>
                  <a:latin typeface="Times" panose="02020603050405020304" pitchFamily="18" charset="0"/>
                </a:rPr>
                <a:t>Thymine</a:t>
              </a:r>
              <a:endParaRPr lang="en-US" altLang="tr-TR" b="1">
                <a:solidFill>
                  <a:srgbClr val="336600"/>
                </a:solidFill>
                <a:latin typeface="Times" panose="02020603050405020304" pitchFamily="18" charset="0"/>
              </a:endParaRPr>
            </a:p>
          </p:txBody>
        </p:sp>
      </p:grp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3276600" y="2286000"/>
            <a:ext cx="3048000" cy="3048000"/>
            <a:chOff x="480" y="672"/>
            <a:chExt cx="1920" cy="1920"/>
          </a:xfrm>
        </p:grpSpPr>
        <p:grpSp>
          <p:nvGrpSpPr>
            <p:cNvPr id="13320" name="Group 37"/>
            <p:cNvGrpSpPr>
              <a:grpSpLocks/>
            </p:cNvGrpSpPr>
            <p:nvPr/>
          </p:nvGrpSpPr>
          <p:grpSpPr bwMode="auto">
            <a:xfrm rot="1300200">
              <a:off x="480" y="672"/>
              <a:ext cx="1920" cy="1920"/>
              <a:chOff x="144" y="528"/>
              <a:chExt cx="1920" cy="1920"/>
            </a:xfrm>
          </p:grpSpPr>
          <p:sp>
            <p:nvSpPr>
              <p:cNvPr id="13324" name="Oval 38"/>
              <p:cNvSpPr>
                <a:spLocks noChangeArrowheads="1"/>
              </p:cNvSpPr>
              <p:nvPr/>
            </p:nvSpPr>
            <p:spPr bwMode="auto">
              <a:xfrm>
                <a:off x="144" y="528"/>
                <a:ext cx="1920" cy="1920"/>
              </a:xfrm>
              <a:prstGeom prst="ellipse">
                <a:avLst/>
              </a:prstGeom>
              <a:solidFill>
                <a:srgbClr val="0AAA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25" name="AutoShape 39"/>
              <p:cNvSpPr>
                <a:spLocks noChangeArrowheads="1"/>
              </p:cNvSpPr>
              <p:nvPr/>
            </p:nvSpPr>
            <p:spPr bwMode="auto">
              <a:xfrm rot="16200000" flipH="1">
                <a:off x="309" y="1499"/>
                <a:ext cx="597" cy="589"/>
              </a:xfrm>
              <a:prstGeom prst="pentagon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grpSp>
            <p:nvGrpSpPr>
              <p:cNvPr id="13326" name="Group 40"/>
              <p:cNvGrpSpPr>
                <a:grpSpLocks/>
              </p:cNvGrpSpPr>
              <p:nvPr/>
            </p:nvGrpSpPr>
            <p:grpSpPr bwMode="auto">
              <a:xfrm>
                <a:off x="408" y="1367"/>
                <a:ext cx="301" cy="365"/>
                <a:chOff x="3312" y="1968"/>
                <a:chExt cx="327" cy="411"/>
              </a:xfrm>
            </p:grpSpPr>
            <p:sp>
              <p:nvSpPr>
                <p:cNvPr id="13347" name="Rectangle 41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solidFill>
                  <a:srgbClr val="0AAA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3348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27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</p:grpSp>
          <p:grpSp>
            <p:nvGrpSpPr>
              <p:cNvPr id="13327" name="Group 43"/>
              <p:cNvGrpSpPr>
                <a:grpSpLocks/>
              </p:cNvGrpSpPr>
              <p:nvPr/>
            </p:nvGrpSpPr>
            <p:grpSpPr bwMode="auto">
              <a:xfrm>
                <a:off x="408" y="1921"/>
                <a:ext cx="301" cy="365"/>
                <a:chOff x="3312" y="1968"/>
                <a:chExt cx="327" cy="411"/>
              </a:xfrm>
            </p:grpSpPr>
            <p:sp>
              <p:nvSpPr>
                <p:cNvPr id="13345" name="Rectangle 44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solidFill>
                  <a:srgbClr val="0AAA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3346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27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</p:grpSp>
          <p:sp>
            <p:nvSpPr>
              <p:cNvPr id="13328" name="Line 46"/>
              <p:cNvSpPr>
                <a:spLocks noChangeShapeType="1"/>
              </p:cNvSpPr>
              <p:nvPr/>
            </p:nvSpPr>
            <p:spPr bwMode="auto">
              <a:xfrm flipH="1">
                <a:off x="380" y="1665"/>
                <a:ext cx="88" cy="1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329" name="AutoShape 47"/>
              <p:cNvSpPr>
                <a:spLocks noChangeArrowheads="1"/>
              </p:cNvSpPr>
              <p:nvPr/>
            </p:nvSpPr>
            <p:spPr bwMode="auto">
              <a:xfrm rot="-5400000">
                <a:off x="894" y="1444"/>
                <a:ext cx="725" cy="708"/>
              </a:xfrm>
              <a:prstGeom prst="hexagon">
                <a:avLst>
                  <a:gd name="adj" fmla="val 25600"/>
                  <a:gd name="vf" fmla="val 11547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30" name="Line 48"/>
              <p:cNvSpPr>
                <a:spLocks noChangeShapeType="1"/>
              </p:cNvSpPr>
              <p:nvPr/>
            </p:nvSpPr>
            <p:spPr bwMode="auto">
              <a:xfrm flipV="1">
                <a:off x="1266" y="1048"/>
                <a:ext cx="0" cy="38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13331" name="Group 49"/>
              <p:cNvGrpSpPr>
                <a:grpSpLocks/>
              </p:cNvGrpSpPr>
              <p:nvPr/>
            </p:nvGrpSpPr>
            <p:grpSpPr bwMode="auto">
              <a:xfrm>
                <a:off x="1114" y="2006"/>
                <a:ext cx="301" cy="365"/>
                <a:chOff x="3312" y="1968"/>
                <a:chExt cx="325" cy="411"/>
              </a:xfrm>
            </p:grpSpPr>
            <p:sp>
              <p:nvSpPr>
                <p:cNvPr id="13343" name="Rectangle 50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solidFill>
                  <a:srgbClr val="0AAA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3344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25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</p:grpSp>
          <p:grpSp>
            <p:nvGrpSpPr>
              <p:cNvPr id="13332" name="Group 52"/>
              <p:cNvGrpSpPr>
                <a:grpSpLocks/>
              </p:cNvGrpSpPr>
              <p:nvPr/>
            </p:nvGrpSpPr>
            <p:grpSpPr bwMode="auto">
              <a:xfrm>
                <a:off x="1468" y="1495"/>
                <a:ext cx="301" cy="365"/>
                <a:chOff x="3312" y="1968"/>
                <a:chExt cx="326" cy="411"/>
              </a:xfrm>
            </p:grpSpPr>
            <p:sp>
              <p:nvSpPr>
                <p:cNvPr id="13341" name="Rectangle 53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solidFill>
                  <a:srgbClr val="0AAA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3342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26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</p:grpSp>
          <p:sp>
            <p:nvSpPr>
              <p:cNvPr id="13333" name="Line 55"/>
              <p:cNvSpPr>
                <a:spLocks noChangeShapeType="1"/>
              </p:cNvSpPr>
              <p:nvPr/>
            </p:nvSpPr>
            <p:spPr bwMode="auto">
              <a:xfrm>
                <a:off x="956" y="1656"/>
                <a:ext cx="0" cy="29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334" name="Line 56"/>
              <p:cNvSpPr>
                <a:spLocks noChangeShapeType="1"/>
              </p:cNvSpPr>
              <p:nvPr/>
            </p:nvSpPr>
            <p:spPr bwMode="auto">
              <a:xfrm>
                <a:off x="1256" y="1487"/>
                <a:ext cx="245" cy="1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335" name="Line 57"/>
              <p:cNvSpPr>
                <a:spLocks noChangeShapeType="1"/>
              </p:cNvSpPr>
              <p:nvPr/>
            </p:nvSpPr>
            <p:spPr bwMode="auto">
              <a:xfrm flipH="1">
                <a:off x="1329" y="1938"/>
                <a:ext cx="245" cy="1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336" name="Text Box 58"/>
              <p:cNvSpPr txBox="1">
                <a:spLocks noChangeArrowheads="1"/>
              </p:cNvSpPr>
              <p:nvPr/>
            </p:nvSpPr>
            <p:spPr bwMode="auto">
              <a:xfrm>
                <a:off x="864" y="576"/>
                <a:ext cx="315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H</a:t>
                </a:r>
              </a:p>
            </p:txBody>
          </p:sp>
          <p:sp>
            <p:nvSpPr>
              <p:cNvPr id="13337" name="Text Box 59"/>
              <p:cNvSpPr txBox="1">
                <a:spLocks noChangeArrowheads="1"/>
              </p:cNvSpPr>
              <p:nvPr/>
            </p:nvSpPr>
            <p:spPr bwMode="auto">
              <a:xfrm>
                <a:off x="1123" y="812"/>
                <a:ext cx="3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  <p:sp>
            <p:nvSpPr>
              <p:cNvPr id="13338" name="Text Box 60"/>
              <p:cNvSpPr txBox="1">
                <a:spLocks noChangeArrowheads="1"/>
              </p:cNvSpPr>
              <p:nvPr/>
            </p:nvSpPr>
            <p:spPr bwMode="auto">
              <a:xfrm>
                <a:off x="1392" y="576"/>
                <a:ext cx="315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H</a:t>
                </a:r>
              </a:p>
            </p:txBody>
          </p:sp>
          <p:sp>
            <p:nvSpPr>
              <p:cNvPr id="13339" name="Line 61"/>
              <p:cNvSpPr>
                <a:spLocks noChangeShapeType="1"/>
              </p:cNvSpPr>
              <p:nvPr/>
            </p:nvSpPr>
            <p:spPr bwMode="auto">
              <a:xfrm flipV="1">
                <a:off x="1392" y="864"/>
                <a:ext cx="96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340" name="Line 62"/>
              <p:cNvSpPr>
                <a:spLocks noChangeShapeType="1"/>
              </p:cNvSpPr>
              <p:nvPr/>
            </p:nvSpPr>
            <p:spPr bwMode="auto">
              <a:xfrm flipH="1" flipV="1">
                <a:off x="1104" y="864"/>
                <a:ext cx="96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sp>
          <p:nvSpPr>
            <p:cNvPr id="13321" name="Text Box 63"/>
            <p:cNvSpPr txBox="1">
              <a:spLocks noChangeArrowheads="1"/>
            </p:cNvSpPr>
            <p:nvPr/>
          </p:nvSpPr>
          <p:spPr bwMode="auto">
            <a:xfrm>
              <a:off x="1920" y="1680"/>
              <a:ext cx="2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3600" b="1">
                  <a:latin typeface="Times" panose="02020603050405020304" pitchFamily="18" charset="0"/>
                </a:rPr>
                <a:t>-</a:t>
              </a:r>
            </a:p>
          </p:txBody>
        </p:sp>
        <p:sp>
          <p:nvSpPr>
            <p:cNvPr id="13322" name="Text Box 64"/>
            <p:cNvSpPr txBox="1">
              <a:spLocks noChangeArrowheads="1"/>
            </p:cNvSpPr>
            <p:nvPr/>
          </p:nvSpPr>
          <p:spPr bwMode="auto">
            <a:xfrm>
              <a:off x="2112" y="768"/>
              <a:ext cx="2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3600" b="1">
                  <a:latin typeface="Times" panose="02020603050405020304" pitchFamily="18" charset="0"/>
                </a:rPr>
                <a:t>+</a:t>
              </a:r>
            </a:p>
          </p:txBody>
        </p:sp>
        <p:sp>
          <p:nvSpPr>
            <p:cNvPr id="13323" name="Text Box 65"/>
            <p:cNvSpPr txBox="1">
              <a:spLocks noChangeArrowheads="1"/>
            </p:cNvSpPr>
            <p:nvPr/>
          </p:nvSpPr>
          <p:spPr bwMode="auto">
            <a:xfrm>
              <a:off x="576" y="1056"/>
              <a:ext cx="103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solidFill>
                    <a:srgbClr val="034BCD"/>
                  </a:solidFill>
                  <a:latin typeface="Times" panose="02020603050405020304" pitchFamily="18" charset="0"/>
                </a:rPr>
                <a:t>Adenine</a:t>
              </a:r>
            </a:p>
          </p:txBody>
        </p:sp>
      </p:grpSp>
      <p:grpSp>
        <p:nvGrpSpPr>
          <p:cNvPr id="13" name="Group 66"/>
          <p:cNvGrpSpPr>
            <a:grpSpLocks/>
          </p:cNvGrpSpPr>
          <p:nvPr/>
        </p:nvGrpSpPr>
        <p:grpSpPr bwMode="auto">
          <a:xfrm>
            <a:off x="5638800" y="3048000"/>
            <a:ext cx="990600" cy="1524000"/>
            <a:chOff x="1968" y="1152"/>
            <a:chExt cx="624" cy="960"/>
          </a:xfrm>
        </p:grpSpPr>
        <p:sp>
          <p:nvSpPr>
            <p:cNvPr id="13318" name="Line 67"/>
            <p:cNvSpPr>
              <a:spLocks noChangeShapeType="1"/>
            </p:cNvSpPr>
            <p:nvPr/>
          </p:nvSpPr>
          <p:spPr bwMode="auto">
            <a:xfrm>
              <a:off x="2256" y="1152"/>
              <a:ext cx="336" cy="96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319" name="Line 68"/>
            <p:cNvSpPr>
              <a:spLocks noChangeShapeType="1"/>
            </p:cNvSpPr>
            <p:nvPr/>
          </p:nvSpPr>
          <p:spPr bwMode="auto">
            <a:xfrm>
              <a:off x="1968" y="2064"/>
              <a:ext cx="480" cy="48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13317" name="Rectangle 69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9144000" cy="1143000"/>
          </a:xfrm>
          <a:noFill/>
        </p:spPr>
        <p:txBody>
          <a:bodyPr vert="horz" lIns="90487" tIns="44450" rIns="90487" bIns="44450" rtlCol="0" anchor="ctr">
            <a:normAutofit fontScale="9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4600"/>
              <a:t>Base Pairs</a:t>
            </a:r>
            <a:r>
              <a:rPr lang="en-US" altLang="tr-TR" sz="4600"/>
              <a:t/>
            </a:r>
            <a:br>
              <a:rPr lang="en-US" altLang="tr-TR" sz="4600"/>
            </a:br>
            <a:r>
              <a:rPr lang="en-US" altLang="tr-TR" sz="3400"/>
              <a:t>Adenine </a:t>
            </a:r>
            <a:r>
              <a:rPr lang="tr-TR" altLang="tr-TR" sz="3400"/>
              <a:t>and</a:t>
            </a:r>
            <a:r>
              <a:rPr lang="en-US" altLang="tr-TR" sz="3400"/>
              <a:t> </a:t>
            </a:r>
            <a:r>
              <a:rPr lang="tr-TR" altLang="tr-TR" sz="3400"/>
              <a:t>Thymine</a:t>
            </a:r>
            <a:endParaRPr lang="en-US" altLang="tr-TR" sz="3400"/>
          </a:p>
        </p:txBody>
      </p:sp>
    </p:spTree>
    <p:extLst>
      <p:ext uri="{BB962C8B-B14F-4D97-AF65-F5344CB8AC3E}">
        <p14:creationId xmlns:p14="http://schemas.microsoft.com/office/powerpoint/2010/main" val="2074814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9144000" cy="1143000"/>
          </a:xfrm>
          <a:noFill/>
        </p:spPr>
        <p:txBody>
          <a:bodyPr vert="horz" lIns="90487" tIns="44450" rIns="90487" bIns="44450" rtlCol="0" anchor="ctr">
            <a:normAutofit fontScale="9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4600"/>
              <a:t>Base Pairs</a:t>
            </a:r>
            <a:r>
              <a:rPr lang="en-US" altLang="tr-TR" sz="4600"/>
              <a:t> </a:t>
            </a:r>
            <a:br>
              <a:rPr lang="en-US" altLang="tr-TR" sz="4600"/>
            </a:br>
            <a:r>
              <a:rPr lang="en-US" altLang="tr-TR" sz="3400"/>
              <a:t>Adenine </a:t>
            </a:r>
            <a:r>
              <a:rPr lang="tr-TR" altLang="tr-TR" sz="3400"/>
              <a:t>and</a:t>
            </a:r>
            <a:r>
              <a:rPr lang="en-US" altLang="tr-TR" sz="3400"/>
              <a:t> </a:t>
            </a:r>
            <a:r>
              <a:rPr lang="tr-TR" altLang="tr-TR" sz="3400"/>
              <a:t>Cytosine</a:t>
            </a:r>
            <a:endParaRPr lang="en-US" altLang="tr-TR" sz="340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019800" y="2209800"/>
            <a:ext cx="3124200" cy="3200400"/>
            <a:chOff x="1589" y="-53"/>
            <a:chExt cx="1968" cy="2016"/>
          </a:xfrm>
        </p:grpSpPr>
        <p:grpSp>
          <p:nvGrpSpPr>
            <p:cNvPr id="14376" name="Group 4"/>
            <p:cNvGrpSpPr>
              <a:grpSpLocks/>
            </p:cNvGrpSpPr>
            <p:nvPr/>
          </p:nvGrpSpPr>
          <p:grpSpPr bwMode="auto">
            <a:xfrm>
              <a:off x="1589" y="-53"/>
              <a:ext cx="1968" cy="2016"/>
              <a:chOff x="2741" y="1291"/>
              <a:chExt cx="1968" cy="2016"/>
            </a:xfrm>
          </p:grpSpPr>
          <p:grpSp>
            <p:nvGrpSpPr>
              <p:cNvPr id="14380" name="Group 5"/>
              <p:cNvGrpSpPr>
                <a:grpSpLocks/>
              </p:cNvGrpSpPr>
              <p:nvPr/>
            </p:nvGrpSpPr>
            <p:grpSpPr bwMode="auto">
              <a:xfrm rot="-1154058">
                <a:off x="2741" y="1291"/>
                <a:ext cx="1968" cy="2016"/>
                <a:chOff x="3072" y="2112"/>
                <a:chExt cx="1968" cy="2016"/>
              </a:xfrm>
            </p:grpSpPr>
            <p:sp>
              <p:nvSpPr>
                <p:cNvPr id="14382" name="Oval 6"/>
                <p:cNvSpPr>
                  <a:spLocks noChangeArrowheads="1"/>
                </p:cNvSpPr>
                <p:nvPr/>
              </p:nvSpPr>
              <p:spPr bwMode="auto">
                <a:xfrm flipH="1">
                  <a:off x="3072" y="2112"/>
                  <a:ext cx="1968" cy="2016"/>
                </a:xfrm>
                <a:prstGeom prst="ellipse">
                  <a:avLst/>
                </a:prstGeom>
                <a:solidFill>
                  <a:srgbClr val="CC9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4383" name="AutoShape 7"/>
                <p:cNvSpPr>
                  <a:spLocks noChangeArrowheads="1"/>
                </p:cNvSpPr>
                <p:nvPr/>
              </p:nvSpPr>
              <p:spPr bwMode="auto">
                <a:xfrm rot="5400000" flipH="1">
                  <a:off x="3822" y="3125"/>
                  <a:ext cx="725" cy="714"/>
                </a:xfrm>
                <a:prstGeom prst="hexagon">
                  <a:avLst>
                    <a:gd name="adj" fmla="val 25385"/>
                    <a:gd name="vf" fmla="val 115470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4384" name="Rectangle 8"/>
                <p:cNvSpPr>
                  <a:spLocks noChangeArrowheads="1"/>
                </p:cNvSpPr>
                <p:nvPr/>
              </p:nvSpPr>
              <p:spPr bwMode="auto">
                <a:xfrm flipH="1">
                  <a:off x="4105" y="3733"/>
                  <a:ext cx="179" cy="213"/>
                </a:xfrm>
                <a:prstGeom prst="rect">
                  <a:avLst/>
                </a:prstGeom>
                <a:solidFill>
                  <a:srgbClr val="CC9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4385" name="Text Box 9"/>
                <p:cNvSpPr txBox="1">
                  <a:spLocks noChangeArrowheads="1"/>
                </p:cNvSpPr>
                <p:nvPr/>
              </p:nvSpPr>
              <p:spPr bwMode="auto">
                <a:xfrm flipH="1">
                  <a:off x="4028" y="3690"/>
                  <a:ext cx="301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  <p:sp>
              <p:nvSpPr>
                <p:cNvPr id="14386" name="Rectangle 10"/>
                <p:cNvSpPr>
                  <a:spLocks noChangeArrowheads="1"/>
                </p:cNvSpPr>
                <p:nvPr/>
              </p:nvSpPr>
              <p:spPr bwMode="auto">
                <a:xfrm flipH="1">
                  <a:off x="3757" y="3216"/>
                  <a:ext cx="179" cy="213"/>
                </a:xfrm>
                <a:prstGeom prst="rect">
                  <a:avLst/>
                </a:prstGeom>
                <a:solidFill>
                  <a:srgbClr val="CC9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4387" name="Line 11"/>
                <p:cNvSpPr>
                  <a:spLocks noChangeShapeType="1"/>
                </p:cNvSpPr>
                <p:nvPr/>
              </p:nvSpPr>
              <p:spPr bwMode="auto">
                <a:xfrm flipH="1" flipV="1">
                  <a:off x="4176" y="2732"/>
                  <a:ext cx="0" cy="38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grpSp>
              <p:nvGrpSpPr>
                <p:cNvPr id="14388" name="Group 12"/>
                <p:cNvGrpSpPr>
                  <a:grpSpLocks/>
                </p:cNvGrpSpPr>
                <p:nvPr/>
              </p:nvGrpSpPr>
              <p:grpSpPr bwMode="auto">
                <a:xfrm flipH="1">
                  <a:off x="3381" y="3696"/>
                  <a:ext cx="315" cy="365"/>
                  <a:chOff x="3312" y="1968"/>
                  <a:chExt cx="338" cy="411"/>
                </a:xfrm>
              </p:grpSpPr>
              <p:sp>
                <p:nvSpPr>
                  <p:cNvPr id="14413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2016"/>
                    <a:ext cx="192" cy="2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65000"/>
                      <a:buFont typeface="Wingdings" panose="05000000000000000000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4414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12" y="1968"/>
                    <a:ext cx="338" cy="4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65000"/>
                      <a:buFont typeface="Wingdings" panose="05000000000000000000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tr-TR" b="1">
                        <a:latin typeface="Times" panose="02020603050405020304" pitchFamily="18" charset="0"/>
                      </a:rPr>
                      <a:t>O</a:t>
                    </a:r>
                  </a:p>
                </p:txBody>
              </p:sp>
            </p:grpSp>
            <p:sp>
              <p:nvSpPr>
                <p:cNvPr id="14389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4489" y="3340"/>
                  <a:ext cx="0" cy="29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390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3939" y="3171"/>
                  <a:ext cx="247" cy="12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391" name="Text Box 17"/>
                <p:cNvSpPr txBox="1">
                  <a:spLocks noChangeArrowheads="1"/>
                </p:cNvSpPr>
                <p:nvPr/>
              </p:nvSpPr>
              <p:spPr bwMode="auto">
                <a:xfrm flipH="1">
                  <a:off x="3648" y="2352"/>
                  <a:ext cx="31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H</a:t>
                  </a:r>
                </a:p>
              </p:txBody>
            </p:sp>
            <p:sp>
              <p:nvSpPr>
                <p:cNvPr id="14392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3660" y="3680"/>
                  <a:ext cx="192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393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3635" y="3634"/>
                  <a:ext cx="192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394" name="AutoShape 20"/>
                <p:cNvSpPr>
                  <a:spLocks noChangeArrowheads="1"/>
                </p:cNvSpPr>
                <p:nvPr/>
              </p:nvSpPr>
              <p:spPr bwMode="auto">
                <a:xfrm rot="5400000" flipH="1">
                  <a:off x="3822" y="3125"/>
                  <a:ext cx="725" cy="714"/>
                </a:xfrm>
                <a:prstGeom prst="hexagon">
                  <a:avLst>
                    <a:gd name="adj" fmla="val 25385"/>
                    <a:gd name="vf" fmla="val 115470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4395" name="Rectangle 21"/>
                <p:cNvSpPr>
                  <a:spLocks noChangeArrowheads="1"/>
                </p:cNvSpPr>
                <p:nvPr/>
              </p:nvSpPr>
              <p:spPr bwMode="auto">
                <a:xfrm flipH="1">
                  <a:off x="4105" y="3733"/>
                  <a:ext cx="179" cy="213"/>
                </a:xfrm>
                <a:prstGeom prst="rect">
                  <a:avLst/>
                </a:prstGeom>
                <a:solidFill>
                  <a:srgbClr val="CC9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4396" name="Text Box 22"/>
                <p:cNvSpPr txBox="1">
                  <a:spLocks noChangeArrowheads="1"/>
                </p:cNvSpPr>
                <p:nvPr/>
              </p:nvSpPr>
              <p:spPr bwMode="auto">
                <a:xfrm flipH="1">
                  <a:off x="4028" y="3690"/>
                  <a:ext cx="301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  <p:sp>
              <p:nvSpPr>
                <p:cNvPr id="14397" name="Rectangle 23"/>
                <p:cNvSpPr>
                  <a:spLocks noChangeArrowheads="1"/>
                </p:cNvSpPr>
                <p:nvPr/>
              </p:nvSpPr>
              <p:spPr bwMode="auto">
                <a:xfrm flipH="1">
                  <a:off x="3757" y="3216"/>
                  <a:ext cx="179" cy="213"/>
                </a:xfrm>
                <a:prstGeom prst="rect">
                  <a:avLst/>
                </a:prstGeom>
                <a:solidFill>
                  <a:srgbClr val="CC9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4398" name="Line 24"/>
                <p:cNvSpPr>
                  <a:spLocks noChangeShapeType="1"/>
                </p:cNvSpPr>
                <p:nvPr/>
              </p:nvSpPr>
              <p:spPr bwMode="auto">
                <a:xfrm flipH="1" flipV="1">
                  <a:off x="4176" y="2732"/>
                  <a:ext cx="0" cy="38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grpSp>
              <p:nvGrpSpPr>
                <p:cNvPr id="14399" name="Group 25"/>
                <p:cNvGrpSpPr>
                  <a:grpSpLocks/>
                </p:cNvGrpSpPr>
                <p:nvPr/>
              </p:nvGrpSpPr>
              <p:grpSpPr bwMode="auto">
                <a:xfrm flipH="1">
                  <a:off x="3381" y="3696"/>
                  <a:ext cx="315" cy="365"/>
                  <a:chOff x="3312" y="1968"/>
                  <a:chExt cx="338" cy="411"/>
                </a:xfrm>
              </p:grpSpPr>
              <p:sp>
                <p:nvSpPr>
                  <p:cNvPr id="14411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2016"/>
                    <a:ext cx="192" cy="2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65000"/>
                      <a:buFont typeface="Wingdings" panose="05000000000000000000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4412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12" y="1968"/>
                    <a:ext cx="338" cy="4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65000"/>
                      <a:buFont typeface="Wingdings" panose="05000000000000000000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tr-TR" b="1">
                        <a:latin typeface="Times" panose="02020603050405020304" pitchFamily="18" charset="0"/>
                      </a:rPr>
                      <a:t>O</a:t>
                    </a:r>
                  </a:p>
                </p:txBody>
              </p:sp>
            </p:grpSp>
            <p:sp>
              <p:nvSpPr>
                <p:cNvPr id="14400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4489" y="3340"/>
                  <a:ext cx="0" cy="29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401" name="Line 29"/>
                <p:cNvSpPr>
                  <a:spLocks noChangeShapeType="1"/>
                </p:cNvSpPr>
                <p:nvPr/>
              </p:nvSpPr>
              <p:spPr bwMode="auto">
                <a:xfrm flipH="1">
                  <a:off x="3939" y="3171"/>
                  <a:ext cx="247" cy="12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402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3660" y="3680"/>
                  <a:ext cx="192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403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3635" y="3634"/>
                  <a:ext cx="192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grpSp>
              <p:nvGrpSpPr>
                <p:cNvPr id="14404" name="Group 32"/>
                <p:cNvGrpSpPr>
                  <a:grpSpLocks/>
                </p:cNvGrpSpPr>
                <p:nvPr/>
              </p:nvGrpSpPr>
              <p:grpSpPr bwMode="auto">
                <a:xfrm flipH="1">
                  <a:off x="3671" y="3179"/>
                  <a:ext cx="301" cy="365"/>
                  <a:chOff x="3312" y="1968"/>
                  <a:chExt cx="323" cy="411"/>
                </a:xfrm>
              </p:grpSpPr>
              <p:sp>
                <p:nvSpPr>
                  <p:cNvPr id="14409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2016"/>
                    <a:ext cx="192" cy="2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65000"/>
                      <a:buFont typeface="Wingdings" panose="05000000000000000000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4410" name="Text Box 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12" y="1968"/>
                    <a:ext cx="323" cy="4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65000"/>
                      <a:buFont typeface="Wingdings" panose="05000000000000000000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SzPct val="40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tr-TR" b="1">
                        <a:latin typeface="Times" panose="02020603050405020304" pitchFamily="18" charset="0"/>
                      </a:rPr>
                      <a:t>N</a:t>
                    </a:r>
                  </a:p>
                </p:txBody>
              </p:sp>
            </p:grpSp>
            <p:sp>
              <p:nvSpPr>
                <p:cNvPr id="14405" name="Text Box 35"/>
                <p:cNvSpPr txBox="1">
                  <a:spLocks noChangeArrowheads="1"/>
                </p:cNvSpPr>
                <p:nvPr/>
              </p:nvSpPr>
              <p:spPr bwMode="auto">
                <a:xfrm flipH="1">
                  <a:off x="4032" y="2496"/>
                  <a:ext cx="301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  <p:sp>
              <p:nvSpPr>
                <p:cNvPr id="14406" name="Text Box 36"/>
                <p:cNvSpPr txBox="1">
                  <a:spLocks noChangeArrowheads="1"/>
                </p:cNvSpPr>
                <p:nvPr/>
              </p:nvSpPr>
              <p:spPr bwMode="auto">
                <a:xfrm flipH="1">
                  <a:off x="4368" y="2352"/>
                  <a:ext cx="31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H</a:t>
                  </a:r>
                </a:p>
              </p:txBody>
            </p:sp>
            <p:sp>
              <p:nvSpPr>
                <p:cNvPr id="14407" name="Line 37"/>
                <p:cNvSpPr>
                  <a:spLocks noChangeShapeType="1"/>
                </p:cNvSpPr>
                <p:nvPr/>
              </p:nvSpPr>
              <p:spPr bwMode="auto">
                <a:xfrm flipH="1">
                  <a:off x="4272" y="2544"/>
                  <a:ext cx="144" cy="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408" name="Line 38"/>
                <p:cNvSpPr>
                  <a:spLocks noChangeShapeType="1"/>
                </p:cNvSpPr>
                <p:nvPr/>
              </p:nvSpPr>
              <p:spPr bwMode="auto">
                <a:xfrm>
                  <a:off x="3936" y="2544"/>
                  <a:ext cx="144" cy="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sp>
            <p:nvSpPr>
              <p:cNvPr id="14381" name="Text Box 39"/>
              <p:cNvSpPr txBox="1">
                <a:spLocks noChangeArrowheads="1"/>
              </p:cNvSpPr>
              <p:nvPr/>
            </p:nvSpPr>
            <p:spPr bwMode="auto">
              <a:xfrm rot="4044778">
                <a:off x="3873" y="1787"/>
                <a:ext cx="1079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tr-TR" altLang="tr-TR" b="1">
                    <a:solidFill>
                      <a:srgbClr val="336600"/>
                    </a:solidFill>
                    <a:latin typeface="Times" panose="02020603050405020304" pitchFamily="18" charset="0"/>
                  </a:rPr>
                  <a:t>Cytosine</a:t>
                </a:r>
                <a:endParaRPr lang="en-US" altLang="tr-TR" b="1">
                  <a:solidFill>
                    <a:srgbClr val="336600"/>
                  </a:solidFill>
                  <a:latin typeface="Times" panose="02020603050405020304" pitchFamily="18" charset="0"/>
                </a:endParaRPr>
              </a:p>
            </p:txBody>
          </p:sp>
        </p:grpSp>
        <p:sp>
          <p:nvSpPr>
            <p:cNvPr id="14377" name="Text Box 40"/>
            <p:cNvSpPr txBox="1">
              <a:spLocks noChangeArrowheads="1"/>
            </p:cNvSpPr>
            <p:nvPr/>
          </p:nvSpPr>
          <p:spPr bwMode="auto">
            <a:xfrm>
              <a:off x="2117" y="907"/>
              <a:ext cx="2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3600" b="1">
                  <a:latin typeface="Times" panose="02020603050405020304" pitchFamily="18" charset="0"/>
                </a:rPr>
                <a:t>-</a:t>
              </a:r>
            </a:p>
          </p:txBody>
        </p:sp>
        <p:sp>
          <p:nvSpPr>
            <p:cNvPr id="14378" name="Text Box 41"/>
            <p:cNvSpPr txBox="1">
              <a:spLocks noChangeArrowheads="1"/>
            </p:cNvSpPr>
            <p:nvPr/>
          </p:nvSpPr>
          <p:spPr bwMode="auto">
            <a:xfrm>
              <a:off x="1829" y="139"/>
              <a:ext cx="2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3600" b="1">
                  <a:latin typeface="Times" panose="02020603050405020304" pitchFamily="18" charset="0"/>
                </a:rPr>
                <a:t>+</a:t>
              </a:r>
            </a:p>
          </p:txBody>
        </p:sp>
        <p:sp>
          <p:nvSpPr>
            <p:cNvPr id="14379" name="Text Box 42"/>
            <p:cNvSpPr txBox="1">
              <a:spLocks noChangeArrowheads="1"/>
            </p:cNvSpPr>
            <p:nvPr/>
          </p:nvSpPr>
          <p:spPr bwMode="auto">
            <a:xfrm>
              <a:off x="2021" y="1531"/>
              <a:ext cx="2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3600" b="1">
                  <a:latin typeface="Times" panose="02020603050405020304" pitchFamily="18" charset="0"/>
                </a:rPr>
                <a:t>-</a:t>
              </a:r>
            </a:p>
          </p:txBody>
        </p:sp>
      </p:grpSp>
      <p:grpSp>
        <p:nvGrpSpPr>
          <p:cNvPr id="8" name="Group 43"/>
          <p:cNvGrpSpPr>
            <a:grpSpLocks/>
          </p:cNvGrpSpPr>
          <p:nvPr/>
        </p:nvGrpSpPr>
        <p:grpSpPr bwMode="auto">
          <a:xfrm rot="-499820">
            <a:off x="3429000" y="2433638"/>
            <a:ext cx="3048000" cy="3048000"/>
            <a:chOff x="480" y="669"/>
            <a:chExt cx="1920" cy="1920"/>
          </a:xfrm>
        </p:grpSpPr>
        <p:grpSp>
          <p:nvGrpSpPr>
            <p:cNvPr id="14347" name="Group 44"/>
            <p:cNvGrpSpPr>
              <a:grpSpLocks/>
            </p:cNvGrpSpPr>
            <p:nvPr/>
          </p:nvGrpSpPr>
          <p:grpSpPr bwMode="auto">
            <a:xfrm rot="1300200">
              <a:off x="480" y="669"/>
              <a:ext cx="1920" cy="1920"/>
              <a:chOff x="144" y="528"/>
              <a:chExt cx="1920" cy="1920"/>
            </a:xfrm>
          </p:grpSpPr>
          <p:sp>
            <p:nvSpPr>
              <p:cNvPr id="14351" name="Oval 45"/>
              <p:cNvSpPr>
                <a:spLocks noChangeArrowheads="1"/>
              </p:cNvSpPr>
              <p:nvPr/>
            </p:nvSpPr>
            <p:spPr bwMode="auto">
              <a:xfrm>
                <a:off x="144" y="528"/>
                <a:ext cx="1920" cy="1920"/>
              </a:xfrm>
              <a:prstGeom prst="ellipse">
                <a:avLst/>
              </a:prstGeom>
              <a:solidFill>
                <a:srgbClr val="0AAA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4352" name="AutoShape 46"/>
              <p:cNvSpPr>
                <a:spLocks noChangeArrowheads="1"/>
              </p:cNvSpPr>
              <p:nvPr/>
            </p:nvSpPr>
            <p:spPr bwMode="auto">
              <a:xfrm rot="16200000" flipH="1">
                <a:off x="309" y="1499"/>
                <a:ext cx="597" cy="589"/>
              </a:xfrm>
              <a:prstGeom prst="pentagon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grpSp>
            <p:nvGrpSpPr>
              <p:cNvPr id="14353" name="Group 47"/>
              <p:cNvGrpSpPr>
                <a:grpSpLocks/>
              </p:cNvGrpSpPr>
              <p:nvPr/>
            </p:nvGrpSpPr>
            <p:grpSpPr bwMode="auto">
              <a:xfrm>
                <a:off x="408" y="1367"/>
                <a:ext cx="301" cy="365"/>
                <a:chOff x="3312" y="1968"/>
                <a:chExt cx="327" cy="411"/>
              </a:xfrm>
            </p:grpSpPr>
            <p:sp>
              <p:nvSpPr>
                <p:cNvPr id="14374" name="Rectangle 48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solidFill>
                  <a:srgbClr val="0AAA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4375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27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</p:grpSp>
          <p:grpSp>
            <p:nvGrpSpPr>
              <p:cNvPr id="14354" name="Group 50"/>
              <p:cNvGrpSpPr>
                <a:grpSpLocks/>
              </p:cNvGrpSpPr>
              <p:nvPr/>
            </p:nvGrpSpPr>
            <p:grpSpPr bwMode="auto">
              <a:xfrm>
                <a:off x="408" y="1921"/>
                <a:ext cx="301" cy="365"/>
                <a:chOff x="3312" y="1968"/>
                <a:chExt cx="327" cy="411"/>
              </a:xfrm>
            </p:grpSpPr>
            <p:sp>
              <p:nvSpPr>
                <p:cNvPr id="14372" name="Rectangle 51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solidFill>
                  <a:srgbClr val="0AAA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4373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27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</p:grpSp>
          <p:sp>
            <p:nvSpPr>
              <p:cNvPr id="14355" name="Line 53"/>
              <p:cNvSpPr>
                <a:spLocks noChangeShapeType="1"/>
              </p:cNvSpPr>
              <p:nvPr/>
            </p:nvSpPr>
            <p:spPr bwMode="auto">
              <a:xfrm flipH="1">
                <a:off x="380" y="1665"/>
                <a:ext cx="88" cy="1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4356" name="AutoShape 54"/>
              <p:cNvSpPr>
                <a:spLocks noChangeArrowheads="1"/>
              </p:cNvSpPr>
              <p:nvPr/>
            </p:nvSpPr>
            <p:spPr bwMode="auto">
              <a:xfrm rot="-5400000">
                <a:off x="894" y="1444"/>
                <a:ext cx="725" cy="708"/>
              </a:xfrm>
              <a:prstGeom prst="hexagon">
                <a:avLst>
                  <a:gd name="adj" fmla="val 25600"/>
                  <a:gd name="vf" fmla="val 11547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4357" name="Line 55"/>
              <p:cNvSpPr>
                <a:spLocks noChangeShapeType="1"/>
              </p:cNvSpPr>
              <p:nvPr/>
            </p:nvSpPr>
            <p:spPr bwMode="auto">
              <a:xfrm flipV="1">
                <a:off x="1266" y="1048"/>
                <a:ext cx="0" cy="38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14358" name="Group 56"/>
              <p:cNvGrpSpPr>
                <a:grpSpLocks/>
              </p:cNvGrpSpPr>
              <p:nvPr/>
            </p:nvGrpSpPr>
            <p:grpSpPr bwMode="auto">
              <a:xfrm>
                <a:off x="1114" y="2006"/>
                <a:ext cx="301" cy="365"/>
                <a:chOff x="3312" y="1968"/>
                <a:chExt cx="325" cy="411"/>
              </a:xfrm>
            </p:grpSpPr>
            <p:sp>
              <p:nvSpPr>
                <p:cNvPr id="14370" name="Rectangle 57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solidFill>
                  <a:srgbClr val="0AAA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4371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25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</p:grpSp>
          <p:grpSp>
            <p:nvGrpSpPr>
              <p:cNvPr id="14359" name="Group 59"/>
              <p:cNvGrpSpPr>
                <a:grpSpLocks/>
              </p:cNvGrpSpPr>
              <p:nvPr/>
            </p:nvGrpSpPr>
            <p:grpSpPr bwMode="auto">
              <a:xfrm>
                <a:off x="1468" y="1495"/>
                <a:ext cx="301" cy="365"/>
                <a:chOff x="3312" y="1968"/>
                <a:chExt cx="326" cy="411"/>
              </a:xfrm>
            </p:grpSpPr>
            <p:sp>
              <p:nvSpPr>
                <p:cNvPr id="14368" name="Rectangle 60"/>
                <p:cNvSpPr>
                  <a:spLocks noChangeArrowheads="1"/>
                </p:cNvSpPr>
                <p:nvPr/>
              </p:nvSpPr>
              <p:spPr bwMode="auto">
                <a:xfrm>
                  <a:off x="3360" y="2016"/>
                  <a:ext cx="192" cy="240"/>
                </a:xfrm>
                <a:prstGeom prst="rect">
                  <a:avLst/>
                </a:prstGeom>
                <a:solidFill>
                  <a:srgbClr val="0AAA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4369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3312" y="1968"/>
                  <a:ext cx="326" cy="4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l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l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SzPct val="40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tr-TR" b="1">
                      <a:latin typeface="Times" panose="02020603050405020304" pitchFamily="18" charset="0"/>
                    </a:rPr>
                    <a:t>N</a:t>
                  </a:r>
                </a:p>
              </p:txBody>
            </p:sp>
          </p:grpSp>
          <p:sp>
            <p:nvSpPr>
              <p:cNvPr id="14360" name="Line 62"/>
              <p:cNvSpPr>
                <a:spLocks noChangeShapeType="1"/>
              </p:cNvSpPr>
              <p:nvPr/>
            </p:nvSpPr>
            <p:spPr bwMode="auto">
              <a:xfrm>
                <a:off x="956" y="1656"/>
                <a:ext cx="0" cy="29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4361" name="Line 63"/>
              <p:cNvSpPr>
                <a:spLocks noChangeShapeType="1"/>
              </p:cNvSpPr>
              <p:nvPr/>
            </p:nvSpPr>
            <p:spPr bwMode="auto">
              <a:xfrm>
                <a:off x="1256" y="1487"/>
                <a:ext cx="245" cy="1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4362" name="Line 64"/>
              <p:cNvSpPr>
                <a:spLocks noChangeShapeType="1"/>
              </p:cNvSpPr>
              <p:nvPr/>
            </p:nvSpPr>
            <p:spPr bwMode="auto">
              <a:xfrm flipH="1">
                <a:off x="1329" y="1938"/>
                <a:ext cx="245" cy="1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4363" name="Text Box 65"/>
              <p:cNvSpPr txBox="1">
                <a:spLocks noChangeArrowheads="1"/>
              </p:cNvSpPr>
              <p:nvPr/>
            </p:nvSpPr>
            <p:spPr bwMode="auto">
              <a:xfrm>
                <a:off x="864" y="576"/>
                <a:ext cx="315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H</a:t>
                </a:r>
              </a:p>
            </p:txBody>
          </p:sp>
          <p:sp>
            <p:nvSpPr>
              <p:cNvPr id="14364" name="Text Box 66"/>
              <p:cNvSpPr txBox="1">
                <a:spLocks noChangeArrowheads="1"/>
              </p:cNvSpPr>
              <p:nvPr/>
            </p:nvSpPr>
            <p:spPr bwMode="auto">
              <a:xfrm>
                <a:off x="1123" y="812"/>
                <a:ext cx="30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N</a:t>
                </a:r>
              </a:p>
            </p:txBody>
          </p:sp>
          <p:sp>
            <p:nvSpPr>
              <p:cNvPr id="14365" name="Text Box 67"/>
              <p:cNvSpPr txBox="1">
                <a:spLocks noChangeArrowheads="1"/>
              </p:cNvSpPr>
              <p:nvPr/>
            </p:nvSpPr>
            <p:spPr bwMode="auto">
              <a:xfrm>
                <a:off x="1392" y="576"/>
                <a:ext cx="315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40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tr-TR" b="1">
                    <a:latin typeface="Times" panose="02020603050405020304" pitchFamily="18" charset="0"/>
                  </a:rPr>
                  <a:t>H</a:t>
                </a:r>
              </a:p>
            </p:txBody>
          </p:sp>
          <p:sp>
            <p:nvSpPr>
              <p:cNvPr id="14366" name="Line 68"/>
              <p:cNvSpPr>
                <a:spLocks noChangeShapeType="1"/>
              </p:cNvSpPr>
              <p:nvPr/>
            </p:nvSpPr>
            <p:spPr bwMode="auto">
              <a:xfrm flipV="1">
                <a:off x="1392" y="864"/>
                <a:ext cx="96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4367" name="Line 69"/>
              <p:cNvSpPr>
                <a:spLocks noChangeShapeType="1"/>
              </p:cNvSpPr>
              <p:nvPr/>
            </p:nvSpPr>
            <p:spPr bwMode="auto">
              <a:xfrm flipH="1" flipV="1">
                <a:off x="1104" y="864"/>
                <a:ext cx="96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sp>
          <p:nvSpPr>
            <p:cNvPr id="14348" name="Text Box 70"/>
            <p:cNvSpPr txBox="1">
              <a:spLocks noChangeArrowheads="1"/>
            </p:cNvSpPr>
            <p:nvPr/>
          </p:nvSpPr>
          <p:spPr bwMode="auto">
            <a:xfrm>
              <a:off x="1920" y="1677"/>
              <a:ext cx="2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3600" b="1">
                  <a:latin typeface="Times" panose="02020603050405020304" pitchFamily="18" charset="0"/>
                </a:rPr>
                <a:t>-</a:t>
              </a:r>
            </a:p>
          </p:txBody>
        </p:sp>
        <p:sp>
          <p:nvSpPr>
            <p:cNvPr id="14349" name="Text Box 71"/>
            <p:cNvSpPr txBox="1">
              <a:spLocks noChangeArrowheads="1"/>
            </p:cNvSpPr>
            <p:nvPr/>
          </p:nvSpPr>
          <p:spPr bwMode="auto">
            <a:xfrm>
              <a:off x="2112" y="768"/>
              <a:ext cx="2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3600" b="1">
                  <a:latin typeface="Times" panose="02020603050405020304" pitchFamily="18" charset="0"/>
                </a:rPr>
                <a:t>+</a:t>
              </a:r>
            </a:p>
          </p:txBody>
        </p:sp>
        <p:sp>
          <p:nvSpPr>
            <p:cNvPr id="14350" name="Text Box 72"/>
            <p:cNvSpPr txBox="1">
              <a:spLocks noChangeArrowheads="1"/>
            </p:cNvSpPr>
            <p:nvPr/>
          </p:nvSpPr>
          <p:spPr bwMode="auto">
            <a:xfrm>
              <a:off x="513" y="1053"/>
              <a:ext cx="103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b="1">
                  <a:solidFill>
                    <a:srgbClr val="034BCD"/>
                  </a:solidFill>
                  <a:latin typeface="Times" panose="02020603050405020304" pitchFamily="18" charset="0"/>
                </a:rPr>
                <a:t>Adenine</a:t>
              </a:r>
            </a:p>
          </p:txBody>
        </p:sp>
      </p:grpSp>
      <p:grpSp>
        <p:nvGrpSpPr>
          <p:cNvPr id="14" name="Group 73"/>
          <p:cNvGrpSpPr>
            <a:grpSpLocks/>
          </p:cNvGrpSpPr>
          <p:nvPr/>
        </p:nvGrpSpPr>
        <p:grpSpPr bwMode="auto">
          <a:xfrm>
            <a:off x="6096000" y="3048000"/>
            <a:ext cx="914400" cy="1371600"/>
            <a:chOff x="1872" y="2016"/>
            <a:chExt cx="576" cy="864"/>
          </a:xfrm>
        </p:grpSpPr>
        <p:sp>
          <p:nvSpPr>
            <p:cNvPr id="14345" name="Line 74"/>
            <p:cNvSpPr>
              <a:spLocks noChangeShapeType="1"/>
            </p:cNvSpPr>
            <p:nvPr/>
          </p:nvSpPr>
          <p:spPr bwMode="auto">
            <a:xfrm>
              <a:off x="1872" y="2016"/>
              <a:ext cx="384" cy="48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4346" name="Line 75"/>
            <p:cNvSpPr>
              <a:spLocks noChangeShapeType="1"/>
            </p:cNvSpPr>
            <p:nvPr/>
          </p:nvSpPr>
          <p:spPr bwMode="auto">
            <a:xfrm flipV="1">
              <a:off x="1872" y="2832"/>
              <a:ext cx="576" cy="48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15" name="Group 76"/>
          <p:cNvGrpSpPr>
            <a:grpSpLocks/>
          </p:cNvGrpSpPr>
          <p:nvPr/>
        </p:nvGrpSpPr>
        <p:grpSpPr bwMode="auto">
          <a:xfrm>
            <a:off x="3276600" y="1828800"/>
            <a:ext cx="5867400" cy="4038600"/>
            <a:chOff x="1104" y="1152"/>
            <a:chExt cx="3696" cy="2544"/>
          </a:xfrm>
        </p:grpSpPr>
        <p:sp>
          <p:nvSpPr>
            <p:cNvPr id="14343" name="Line 77"/>
            <p:cNvSpPr>
              <a:spLocks noChangeShapeType="1"/>
            </p:cNvSpPr>
            <p:nvPr/>
          </p:nvSpPr>
          <p:spPr bwMode="auto">
            <a:xfrm>
              <a:off x="1104" y="1152"/>
              <a:ext cx="3696" cy="2544"/>
            </a:xfrm>
            <a:prstGeom prst="line">
              <a:avLst/>
            </a:prstGeom>
            <a:noFill/>
            <a:ln w="2540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4344" name="Line 78"/>
            <p:cNvSpPr>
              <a:spLocks noChangeShapeType="1"/>
            </p:cNvSpPr>
            <p:nvPr/>
          </p:nvSpPr>
          <p:spPr bwMode="auto">
            <a:xfrm flipH="1">
              <a:off x="1104" y="1152"/>
              <a:ext cx="3696" cy="2544"/>
            </a:xfrm>
            <a:prstGeom prst="line">
              <a:avLst/>
            </a:prstGeom>
            <a:noFill/>
            <a:ln w="2540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33670843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321</Words>
  <Application>Microsoft Office PowerPoint</Application>
  <PresentationFormat>Geniş ekran</PresentationFormat>
  <Paragraphs>181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MS PGothic</vt:lpstr>
      <vt:lpstr>MS PGothic</vt:lpstr>
      <vt:lpstr>Arial</vt:lpstr>
      <vt:lpstr>Calibri</vt:lpstr>
      <vt:lpstr>Calibri Light</vt:lpstr>
      <vt:lpstr>Times</vt:lpstr>
      <vt:lpstr>Wingdings</vt:lpstr>
      <vt:lpstr>Office Teması</vt:lpstr>
      <vt:lpstr>Characteristics of DNA </vt:lpstr>
      <vt:lpstr>DNA Composition</vt:lpstr>
      <vt:lpstr>DNA Composition</vt:lpstr>
      <vt:lpstr>Structure of DNA</vt:lpstr>
      <vt:lpstr>Structure of an Nucleotide Adenosine Mono Phosphate (AMP)</vt:lpstr>
      <vt:lpstr>PowerPoint Sunusu</vt:lpstr>
      <vt:lpstr>Base Pairs Guanine and Cytosine</vt:lpstr>
      <vt:lpstr>Base Pairs Adenine and Thymine</vt:lpstr>
      <vt:lpstr>Base Pairs  Adenine and Cytosine</vt:lpstr>
      <vt:lpstr>Base Pairs  Guanine and Tyhmine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Characteristics of DNA </dc:title>
  <dc:creator>Inci Basak Kaya</dc:creator>
  <cp:lastModifiedBy>Inci Basak Kaya</cp:lastModifiedBy>
  <cp:revision>2</cp:revision>
  <dcterms:created xsi:type="dcterms:W3CDTF">2018-02-15T14:20:04Z</dcterms:created>
  <dcterms:modified xsi:type="dcterms:W3CDTF">2018-02-15T14:20:55Z</dcterms:modified>
</cp:coreProperties>
</file>