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25"/>
  </p:notesMasterIdLst>
  <p:sldIdLst>
    <p:sldId id="256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D6D035-0501-4DE7-9D4E-E299A29966AA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E5A5D-573F-4567-8F2F-FB66F0600A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896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9144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3810000"/>
            <a:ext cx="7543800" cy="515112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dirty="0" smtClean="0"/>
              <a:t>ÖĞR.GÖR. SALİH ERDURUCAN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2571C00A-DD19-44D0-A6FD-618C98FD56D6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544" y="826687"/>
            <a:ext cx="1145876" cy="1154513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2926709" y="1051996"/>
            <a:ext cx="40836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</a:t>
            </a:r>
          </a:p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844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6AA69C1-AA85-49C8-AD8B-AE82DCC289D4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5070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6006620-4A44-4D72-8D1C-B5438AAEBA8A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6000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Boş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rgbClr val="002060"/>
                </a:solidFill>
              </a:defRPr>
            </a:lvl1pPr>
          </a:lstStyle>
          <a:p>
            <a:fld id="{77C8360C-53C9-43E1-80E7-2E5CCB7F1A95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rgbClr val="002060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417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Yalnızca Başlı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AAAA5-6519-4918-931B-024228913689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403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7985760" cy="627796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22656E33-9AB0-44DD-8693-DD750B9262A9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53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1B99217-0ADB-42F8-8E86-0F1236A30A8A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610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8B31CED-5109-45D6-A2AD-7D2D34CDF4BC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4745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5D63C89-9FD7-4169-8B2A-B887207C458E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733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İçin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BE93E44-A3FA-4336-80CD-1C8FBD437DB7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3664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186A0F7-05A1-4944-A13F-DF1E98F9AE68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338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BF9377F-100D-4961-99C7-3350E85B85CC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6907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197388-DE94-4789-81C6-A08F94761C99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3281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8382000" cy="627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066800"/>
            <a:ext cx="8382000" cy="48022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73B3BB0-5657-4B47-88D8-1C19F2FD5CD5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381000" y="914400"/>
            <a:ext cx="7917180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6436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2700" kern="1200" spc="-3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8343900" y="0"/>
            <a:ext cx="0" cy="1752600"/>
          </a:xfrm>
          <a:custGeom>
            <a:avLst/>
            <a:gdLst/>
            <a:ahLst/>
            <a:cxnLst/>
            <a:rect l="l" t="t" r="r" b="b"/>
            <a:pathLst>
              <a:path h="1752600">
                <a:moveTo>
                  <a:pt x="0" y="0"/>
                </a:moveTo>
                <a:lnTo>
                  <a:pt x="0" y="1752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892542" y="1814271"/>
            <a:ext cx="1017269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 smtClean="0">
                <a:solidFill>
                  <a:srgbClr val="002060"/>
                </a:solidFill>
                <a:latin typeface="Arial"/>
                <a:cs typeface="Arial"/>
              </a:rPr>
              <a:t>1</a:t>
            </a:r>
            <a:r>
              <a:rPr lang="tr-TR" sz="2000" b="1" dirty="0" smtClean="0">
                <a:solidFill>
                  <a:srgbClr val="002060"/>
                </a:solidFill>
                <a:latin typeface="Arial"/>
                <a:cs typeface="Arial"/>
              </a:rPr>
              <a:t>4</a:t>
            </a:r>
            <a:r>
              <a:rPr sz="2000" b="1" dirty="0" smtClean="0">
                <a:solidFill>
                  <a:srgbClr val="002060"/>
                </a:solidFill>
                <a:latin typeface="Arial"/>
                <a:cs typeface="Arial"/>
              </a:rPr>
              <a:t>.</a:t>
            </a:r>
            <a:r>
              <a:rPr sz="2000" b="1" dirty="0" err="1" smtClean="0">
                <a:solidFill>
                  <a:srgbClr val="002060"/>
                </a:solidFill>
                <a:latin typeface="Arial"/>
                <a:cs typeface="Arial"/>
              </a:rPr>
              <a:t>Hafta</a:t>
            </a:r>
            <a:endParaRPr sz="2000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8" name="Unvan 17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Ağ Güvenliği</a:t>
            </a:r>
            <a:endParaRPr lang="tr-TR" dirty="0"/>
          </a:p>
        </p:txBody>
      </p:sp>
      <p:sp>
        <p:nvSpPr>
          <p:cNvPr id="19" name="Alt Başlık 1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Nbp112 </a:t>
            </a:r>
            <a:r>
              <a:rPr lang="tr-TR">
                <a:solidFill>
                  <a:schemeClr val="accent1">
                    <a:lumMod val="75000"/>
                  </a:schemeClr>
                </a:solidFill>
              </a:rPr>
              <a:t>ağ </a:t>
            </a:r>
            <a:r>
              <a:rPr lang="tr-TR" smtClean="0">
                <a:solidFill>
                  <a:schemeClr val="accent1">
                    <a:lumMod val="75000"/>
                  </a:schemeClr>
                </a:solidFill>
              </a:rPr>
              <a:t>temelleri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Altbilgi Yer Tutucusu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21" name="Slayt Numarası Yer Tutucusu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68461" y="1228978"/>
            <a:ext cx="7904480" cy="45467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 smtClean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şekilde yetki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elde ettikleri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çok sayıdaki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İnternet kullanıcılarının bilgisayarlarını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istedikleri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zaman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istedikleri siteye</a:t>
            </a:r>
            <a:r>
              <a:rPr sz="3200" spc="-1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binlerce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sorgu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göndermek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</a:t>
            </a:r>
            <a:r>
              <a:rPr sz="32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kullanır.</a:t>
            </a:r>
            <a:endParaRPr sz="3200" dirty="0">
              <a:latin typeface="Arial"/>
              <a:cs typeface="Arial"/>
            </a:endParaRPr>
          </a:p>
          <a:p>
            <a:pPr marL="355600" marR="54610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Saldırganın kontrolü altındaki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onlarca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bilgisayardan tek 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sunucuya</a:t>
            </a:r>
            <a:r>
              <a:rPr sz="32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binlerce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sorgu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göndermekte; bu da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hedef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makinenin band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tüketmesine ya</a:t>
            </a:r>
            <a:r>
              <a:rPr sz="3200" spc="-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da</a:t>
            </a:r>
            <a:endParaRPr sz="3200" dirty="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tıkanmasına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neden</a:t>
            </a:r>
            <a:r>
              <a:rPr sz="32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olmaktadır.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3" name="Unvan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Dağıtılmış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Reddi</a:t>
            </a:r>
            <a:r>
              <a:rPr lang="en-US" dirty="0"/>
              <a:t> (Distributed  Denial of Service–</a:t>
            </a:r>
            <a:r>
              <a:rPr lang="en-US" dirty="0" err="1"/>
              <a:t>DDoS</a:t>
            </a:r>
            <a:r>
              <a:rPr lang="en-US" dirty="0"/>
              <a:t>)</a:t>
            </a:r>
            <a:endParaRPr lang="tr-TR" dirty="0"/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Unvan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Dağıtılmış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Reddi</a:t>
            </a:r>
            <a:r>
              <a:rPr lang="en-US" dirty="0"/>
              <a:t> (Distributed  Denial of Service–</a:t>
            </a:r>
            <a:r>
              <a:rPr lang="en-US" dirty="0" err="1"/>
              <a:t>DDoS</a:t>
            </a:r>
            <a:r>
              <a:rPr lang="en-US" dirty="0"/>
              <a:t>)</a:t>
            </a:r>
            <a:endParaRPr lang="tr-TR" dirty="0"/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/>
          <p:nvPr/>
        </p:nvSpPr>
        <p:spPr>
          <a:xfrm>
            <a:off x="2366772" y="990600"/>
            <a:ext cx="4410456" cy="50261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Deneme</a:t>
            </a:r>
            <a:r>
              <a:rPr spc="-90" dirty="0"/>
              <a:t> </a:t>
            </a:r>
            <a:r>
              <a:rPr spc="-5" dirty="0"/>
              <a:t>Yanılma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790815" cy="46120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kesintilerine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yol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açan saldırıların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tümü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özel olarak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DoS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saldırıları</a:t>
            </a:r>
            <a:r>
              <a:rPr sz="32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değildir.</a:t>
            </a:r>
            <a:endParaRPr sz="3200">
              <a:latin typeface="Arial"/>
              <a:cs typeface="Arial"/>
            </a:endParaRPr>
          </a:p>
          <a:p>
            <a:pPr marL="355600" marR="66294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Hizmet reddine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yol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açabilen başka</a:t>
            </a:r>
            <a:r>
              <a:rPr sz="3200" spc="-114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 saldırı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türü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de deneme-yanılma  saldırısıdır.</a:t>
            </a:r>
            <a:endParaRPr sz="3200">
              <a:latin typeface="Arial"/>
              <a:cs typeface="Arial"/>
            </a:endParaRPr>
          </a:p>
          <a:p>
            <a:pPr marL="355600" marR="50165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Deneme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yanılma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saldırılarında hızlı bir  bilgisayar, parolaları tahmin etmeye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veya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şifreleme kodunun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şifresini çözmeye  çalışmak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</a:t>
            </a:r>
            <a:r>
              <a:rPr sz="32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kullanılır.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Deneme</a:t>
            </a:r>
            <a:r>
              <a:rPr spc="-90" dirty="0"/>
              <a:t> </a:t>
            </a:r>
            <a:r>
              <a:rPr spc="-5" dirty="0"/>
              <a:t>Yanılma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971155" cy="35388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Saldırgan, koda erişim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kazanmak veya  kodu çözmek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art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arda hızlı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şekilde</a:t>
            </a:r>
            <a:r>
              <a:rPr sz="3200" spc="-114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çok  sayıda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olasılığı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dener.</a:t>
            </a:r>
            <a:endParaRPr sz="3200">
              <a:latin typeface="Arial"/>
              <a:cs typeface="Arial"/>
            </a:endParaRPr>
          </a:p>
          <a:p>
            <a:pPr marL="355600" marR="183515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Deneme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yanılma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saldırıları, belirli bir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kaynakta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aşırı trafik oluşması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nedeniyle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veya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kullanıcı hesaplarının kilitlenmesiyle  hizmet reddine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yol</a:t>
            </a:r>
            <a:r>
              <a:rPr sz="32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açabilir.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Casus</a:t>
            </a:r>
            <a:r>
              <a:rPr spc="-60" dirty="0"/>
              <a:t> </a:t>
            </a:r>
            <a:r>
              <a:rPr spc="-5" dirty="0"/>
              <a:t>Yazılımlar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8060690" cy="35388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Casus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yazılım (spyware) kişisel</a:t>
            </a:r>
            <a:r>
              <a:rPr sz="3200" spc="-114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bilgi</a:t>
            </a:r>
            <a:endParaRPr sz="320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  <a:spcBef>
                <a:spcPts val="5"/>
              </a:spcBef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toplama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veya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kullanıcının onayı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alınmadan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bilgisayarın yapılandırmasını değiştirme  gibi belirli davranışları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gerçekleştiren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programlardır.</a:t>
            </a:r>
            <a:endParaRPr sz="3200">
              <a:latin typeface="Arial"/>
              <a:cs typeface="Arial"/>
            </a:endParaRPr>
          </a:p>
          <a:p>
            <a:pPr marL="355600" marR="70231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Casus yazılımlar genellikle kullanıcının  onayı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alınmadan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bilgisayara</a:t>
            </a:r>
            <a:r>
              <a:rPr sz="32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kurulur.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Casus</a:t>
            </a:r>
            <a:r>
              <a:rPr spc="-60" dirty="0"/>
              <a:t> </a:t>
            </a:r>
            <a:r>
              <a:rPr spc="-5" dirty="0"/>
              <a:t>Yazılımlar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653020" cy="2953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Kurulduktan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sonra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kullanıcının</a:t>
            </a:r>
            <a:r>
              <a:rPr sz="3200" spc="-8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internette  gezinti bilgileri toplanabilir.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bilgiler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reklam veren kişi ya da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kuruluşlara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veya  </a:t>
            </a:r>
            <a:r>
              <a:rPr sz="3200" i="1" spc="-5" dirty="0">
                <a:solidFill>
                  <a:srgbClr val="1A1A6F"/>
                </a:solidFill>
                <a:latin typeface="Arial"/>
                <a:cs typeface="Arial"/>
              </a:rPr>
              <a:t>İnternet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teki diğer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kişilere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gönderilir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parola, hesap numarası gibi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bilgileri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de  içerebilir.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Casus</a:t>
            </a:r>
            <a:r>
              <a:rPr spc="-60" dirty="0"/>
              <a:t> </a:t>
            </a:r>
            <a:r>
              <a:rPr spc="-5" dirty="0"/>
              <a:t>Yazılımlar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883525" cy="40265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8575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Casus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yazılım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genellikle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dosya  indirilirken, başka bir program yüklenirken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veya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açılır pencereye tıklandığında  bilmeden yüklenir.</a:t>
            </a:r>
            <a:endParaRPr sz="3200">
              <a:latin typeface="Arial"/>
              <a:cs typeface="Arial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Bilgisayarı yavaşlatabilir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dâhili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ayarları  değiştirerek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diğer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tehditler için daha fazla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zayıflık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oluşturabilir.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Ayrıca casus</a:t>
            </a:r>
            <a:r>
              <a:rPr sz="3200" spc="-1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yazılımı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bilgisayardan kaldırmak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çok zor</a:t>
            </a:r>
            <a:r>
              <a:rPr sz="3200" spc="-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olabilir.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Casus</a:t>
            </a:r>
            <a:r>
              <a:rPr spc="-60" dirty="0"/>
              <a:t> </a:t>
            </a:r>
            <a:r>
              <a:rPr spc="-5" dirty="0"/>
              <a:t>Yazılımlar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02067"/>
            <a:ext cx="7934959" cy="4691380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25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Casus yazılımlardan korunmak</a:t>
            </a:r>
            <a:r>
              <a:rPr sz="30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için;</a:t>
            </a:r>
            <a:endParaRPr sz="3000">
              <a:latin typeface="Arial"/>
              <a:cs typeface="Arial"/>
            </a:endParaRPr>
          </a:p>
          <a:p>
            <a:pPr marL="355600" marR="2009139" indent="-342900">
              <a:lnSpc>
                <a:spcPct val="100000"/>
              </a:lnSpc>
              <a:spcBef>
                <a:spcPts val="720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İşletim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sisteminin güvenlik</a:t>
            </a:r>
            <a:r>
              <a:rPr sz="3000" spc="-1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duvarı  etkinleştirilmelidir.</a:t>
            </a:r>
            <a:endParaRPr sz="3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25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İşletim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sistemi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güncelleştirilmesi</a:t>
            </a:r>
            <a:r>
              <a:rPr sz="30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yapılmalıdır.</a:t>
            </a:r>
            <a:endParaRPr sz="3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Tarayıcının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güvenlik ayarı</a:t>
            </a:r>
            <a:r>
              <a:rPr sz="30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yapılmalıdır.</a:t>
            </a:r>
            <a:endParaRPr sz="3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Anti-virüs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yazılım</a:t>
            </a:r>
            <a:r>
              <a:rPr sz="30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kullanılmalıdır.</a:t>
            </a:r>
            <a:endParaRPr sz="3000">
              <a:latin typeface="Arial"/>
              <a:cs typeface="Arial"/>
            </a:endParaRPr>
          </a:p>
          <a:p>
            <a:pPr marL="355600" marR="104775" indent="-342900">
              <a:lnSpc>
                <a:spcPct val="100000"/>
              </a:lnSpc>
              <a:spcBef>
                <a:spcPts val="720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İnternetten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dosya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yüklenirken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dikkat edilmeli 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ve dosya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antivirüs taramasından  geçirilmelidir.</a:t>
            </a:r>
            <a:endParaRPr sz="30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Reklam</a:t>
            </a:r>
            <a:r>
              <a:rPr spc="-85" dirty="0"/>
              <a:t> </a:t>
            </a:r>
            <a:r>
              <a:rPr spc="-5" dirty="0"/>
              <a:t>Yazılımları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8058784" cy="46120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30504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Reklam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yazılımı,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kullanıcının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ziyaret</a:t>
            </a:r>
            <a:r>
              <a:rPr sz="3200" spc="-10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ettiği  web siteleri temel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alınarak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kullanıcı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hakkında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bilgi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toplamak için kullanılan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yazılım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biçimidir.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bilgiler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daha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sonra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hedeflenmiş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reklamcılık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</a:t>
            </a:r>
            <a:r>
              <a:rPr sz="32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kullanılır.</a:t>
            </a:r>
            <a:endParaRPr sz="3200">
              <a:latin typeface="Arial"/>
              <a:cs typeface="Arial"/>
            </a:endParaRPr>
          </a:p>
          <a:p>
            <a:pPr marL="355600" marR="61722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Reklam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yazılımı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genellikle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"ücretsiz"</a:t>
            </a:r>
            <a:r>
              <a:rPr sz="3200" spc="-1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 ürün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karşılığında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kullanıcı tarafından  yüklenir..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Reklam</a:t>
            </a:r>
            <a:r>
              <a:rPr spc="-85" dirty="0"/>
              <a:t> </a:t>
            </a:r>
            <a:r>
              <a:rPr spc="-5" dirty="0"/>
              <a:t>Yazılımları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8036559" cy="50025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Kullanıcı bir tarayıcı penceresini açtığında,  Reklam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yazılımı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kullanıcının </a:t>
            </a:r>
            <a:r>
              <a:rPr sz="3200" i="1" spc="-5" dirty="0">
                <a:solidFill>
                  <a:srgbClr val="1A1A6F"/>
                </a:solidFill>
                <a:latin typeface="Arial"/>
                <a:cs typeface="Arial"/>
              </a:rPr>
              <a:t>İnternet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teki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sörf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hareketlerine dayanarak ürün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veya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hizmetlerin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reklamını yapan yeni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tarayıcı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pencerelerini</a:t>
            </a:r>
            <a:r>
              <a:rPr sz="32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açabilir.</a:t>
            </a:r>
            <a:endParaRPr sz="3200">
              <a:latin typeface="Arial"/>
              <a:cs typeface="Arial"/>
            </a:endParaRPr>
          </a:p>
          <a:p>
            <a:pPr marL="355600" marR="67945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İstenmeyen tarayıcı pencereleri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ard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arda  açılarak, özellikle internet bağlantısı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yavaş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olduğunda </a:t>
            </a:r>
            <a:r>
              <a:rPr sz="3200" i="1" spc="-5" dirty="0">
                <a:solidFill>
                  <a:srgbClr val="1A1A6F"/>
                </a:solidFill>
                <a:latin typeface="Arial"/>
                <a:cs typeface="Arial"/>
              </a:rPr>
              <a:t>İnternet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sörf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hareketini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çok  zor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hale getirebilir. Reklam yazılımının  kaldırılması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çok zor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olabilir.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Saldırı</a:t>
            </a:r>
            <a:r>
              <a:rPr spc="-85" dirty="0"/>
              <a:t> </a:t>
            </a:r>
            <a:r>
              <a:rPr dirty="0"/>
              <a:t>Yöntemleri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948295" cy="46120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36957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Saldırılar ağ üzerinden olacağından</a:t>
            </a:r>
            <a:r>
              <a:rPr sz="3200" spc="-114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ağa  bağlı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cihazlar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her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zaman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saldırıya açık  durumdadır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durumdadır.</a:t>
            </a:r>
            <a:endParaRPr sz="3200">
              <a:latin typeface="Arial"/>
              <a:cs typeface="Arial"/>
            </a:endParaRPr>
          </a:p>
          <a:p>
            <a:pPr marL="355600" marR="163195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Saldırganlar ağ üzeriden hedef</a:t>
            </a:r>
            <a:r>
              <a:rPr sz="3200" spc="-1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makinaya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ulaşarak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yazılım veya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donanıma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zarar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vermek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isteyebilir.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Bunun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yanı sıra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işletmenin ağına  ulaşarak veritabanındaki verilere erişebilir,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değiştirebilir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veya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silebilir.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Açılır</a:t>
            </a:r>
            <a:r>
              <a:rPr spc="-90" dirty="0"/>
              <a:t> </a:t>
            </a:r>
            <a:r>
              <a:rPr dirty="0"/>
              <a:t>Pencereler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81000" y="1066800"/>
            <a:ext cx="8063865" cy="4690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Açılır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pencereler bir web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sitesi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ziyaret 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edildiğinde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görüntülenen ek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reklam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pencereleridir. Reklam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yazılımından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farklı  olarak,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açılır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pencereler kullanıcı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hakkında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bilgi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toplamak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için tasarlanmamış olup  genellikle yalnızca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ziyaret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edilen web</a:t>
            </a:r>
            <a:r>
              <a:rPr sz="3000" spc="-1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sitesiyle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ilişkilidir.</a:t>
            </a:r>
            <a:endParaRPr sz="3000" dirty="0">
              <a:latin typeface="Arial"/>
              <a:cs typeface="Arial"/>
            </a:endParaRPr>
          </a:p>
          <a:p>
            <a:pPr marL="355600" marR="426084" indent="-342900">
              <a:lnSpc>
                <a:spcPct val="100000"/>
              </a:lnSpc>
              <a:spcBef>
                <a:spcPts val="730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Açılır pencereleri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engellemek için tarayıcı  özelliklerinden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açılır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pencere engelleyicisini  etkinleştirmek</a:t>
            </a:r>
            <a:r>
              <a:rPr sz="30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gerekmektedir.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Spam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924800" cy="41243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e-postanın talepte bulunmamış, birçok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kişiye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birden,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zorla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gönderilmesi  durumunda,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e-postaya istenmeyen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e-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posta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yani spam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denir.</a:t>
            </a:r>
            <a:endParaRPr sz="3200">
              <a:latin typeface="Arial"/>
              <a:cs typeface="Arial"/>
            </a:endParaRPr>
          </a:p>
          <a:p>
            <a:pPr marL="355600" marR="81534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488950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Spamlar genellikle kitlesel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veya ticari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amaçlı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olabilir.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Satıcılar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bazen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hedeflenmiş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pazarlamayla  uğraşmak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istemez.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Spam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8188960" cy="40265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324485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Ürün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veya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hizmetlerinin birilerinin ilgisini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çekmesi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umuduyla e-posta reklamlarını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olabildiğince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fazla son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kullanıcıya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göndermek</a:t>
            </a:r>
            <a:r>
              <a:rPr sz="32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ister.</a:t>
            </a:r>
            <a:endParaRPr sz="32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Spam; </a:t>
            </a:r>
            <a:r>
              <a:rPr sz="3200" i="1" spc="-5" dirty="0">
                <a:solidFill>
                  <a:srgbClr val="1A1A6F"/>
                </a:solidFill>
                <a:latin typeface="Arial"/>
                <a:cs typeface="Arial"/>
              </a:rPr>
              <a:t>İnternet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hizmeti sağlayıcısını,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e-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posta sunucularını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tek tek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son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kullanıcı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sistemlerini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aşırı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yükleyebilen ciddi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ağ  tehdididir.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Ağ Temelleri Ders Modülleri– MEGEP MEB (2011)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5081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Saldırı</a:t>
            </a:r>
            <a:r>
              <a:rPr spc="-85" dirty="0"/>
              <a:t> </a:t>
            </a:r>
            <a:r>
              <a:rPr dirty="0"/>
              <a:t>Yöntemleri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516495" cy="30511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83515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Saldırgan ağın </a:t>
            </a:r>
            <a:r>
              <a:rPr sz="3200" i="1" spc="-5" dirty="0">
                <a:solidFill>
                  <a:srgbClr val="1A1A6F"/>
                </a:solidFill>
                <a:latin typeface="Arial"/>
                <a:cs typeface="Arial"/>
              </a:rPr>
              <a:t>İnternet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bağlantısını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kesebilir.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Hedef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makinaya truva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atı</a:t>
            </a:r>
            <a:r>
              <a:rPr sz="3200" spc="-1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gibi  program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yükleyerek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kullanıcıyı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takibe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alabilir.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Aynı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zamanda saldırgan ağa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girebilmek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 farklı yöntemler</a:t>
            </a:r>
            <a:r>
              <a:rPr sz="32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kullanabilir.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Hizmet Reddi (Denial</a:t>
            </a:r>
            <a:r>
              <a:rPr spc="-100" dirty="0"/>
              <a:t> </a:t>
            </a:r>
            <a:r>
              <a:rPr dirty="0" smtClean="0"/>
              <a:t>of</a:t>
            </a:r>
            <a:r>
              <a:rPr lang="tr-TR" dirty="0" smtClean="0"/>
              <a:t> service - </a:t>
            </a:r>
            <a:r>
              <a:rPr lang="tr-TR" dirty="0" err="1" smtClean="0"/>
              <a:t>DoS</a:t>
            </a:r>
            <a:endParaRPr dirty="0"/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81000" y="1200249"/>
            <a:ext cx="7925434" cy="35625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4765" indent="-342900">
              <a:lnSpc>
                <a:spcPct val="100000"/>
              </a:lnSpc>
              <a:spcBef>
                <a:spcPts val="312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 err="1" smtClean="0">
                <a:solidFill>
                  <a:srgbClr val="1A1A6F"/>
                </a:solidFill>
                <a:latin typeface="Arial"/>
                <a:cs typeface="Arial"/>
              </a:rPr>
              <a:t>Hizmet</a:t>
            </a:r>
            <a:r>
              <a:rPr sz="3200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reddi (Denial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of service-DoS)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hizmet aksatma amaçlı bir saldırı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çeşitidir.  Bir sisteme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yapılan düzenli saldırılar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sonucunda sistem çalışamaz 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hizmet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veremez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hâle</a:t>
            </a:r>
            <a:r>
              <a:rPr sz="32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gelebilir.</a:t>
            </a:r>
            <a:endParaRPr sz="32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Ayrıca DoS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saldırılarıyla hedef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sisteme</a:t>
            </a:r>
            <a:r>
              <a:rPr sz="3200" spc="-9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ait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kaynakların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tüketilmesi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de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amaçlanır.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Hizmet Reddi (Denial</a:t>
            </a:r>
            <a:r>
              <a:rPr spc="-100" dirty="0"/>
              <a:t> </a:t>
            </a:r>
            <a:r>
              <a:rPr dirty="0" smtClean="0"/>
              <a:t>of</a:t>
            </a:r>
            <a:r>
              <a:rPr lang="tr-TR" dirty="0" smtClean="0"/>
              <a:t> Service - </a:t>
            </a:r>
            <a:r>
              <a:rPr lang="tr-TR" dirty="0" err="1" smtClean="0"/>
              <a:t>DoS</a:t>
            </a:r>
            <a:endParaRPr dirty="0"/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81000" y="1143000"/>
            <a:ext cx="7811770" cy="40549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312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 err="1" smtClean="0">
                <a:solidFill>
                  <a:srgbClr val="1A1A6F"/>
                </a:solidFill>
                <a:latin typeface="Arial"/>
                <a:cs typeface="Arial"/>
              </a:rPr>
              <a:t>Bir</a:t>
            </a:r>
            <a:r>
              <a:rPr sz="3200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kişinin 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sisteme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düzenli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veya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arka  arkaya yaptığı saldırılar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sonucunda</a:t>
            </a:r>
            <a:r>
              <a:rPr sz="3200" spc="-8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hedef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sistemin kimseye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hizmet veremez hâle  gelmesi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veya o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sisteme ait tüm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kaynakların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tüketimini</a:t>
            </a:r>
            <a:r>
              <a:rPr sz="3200" spc="-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amaçlanır.</a:t>
            </a:r>
            <a:endParaRPr sz="3200" dirty="0">
              <a:latin typeface="Arial"/>
              <a:cs typeface="Arial"/>
            </a:endParaRPr>
          </a:p>
          <a:p>
            <a:pPr marL="355600" marR="11557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saldırı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önemli sunucuların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servis  vermeyi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durdurması gibi büyük</a:t>
            </a:r>
            <a:r>
              <a:rPr sz="3200" spc="-10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sorunlara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yol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 açabilir.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Hizmet Reddi (Denial</a:t>
            </a:r>
            <a:r>
              <a:rPr spc="-100" dirty="0"/>
              <a:t> </a:t>
            </a:r>
            <a:r>
              <a:rPr dirty="0" smtClean="0"/>
              <a:t>of</a:t>
            </a:r>
            <a:r>
              <a:rPr lang="tr-TR" dirty="0" smtClean="0"/>
              <a:t> Service - </a:t>
            </a:r>
            <a:r>
              <a:rPr lang="tr-TR" dirty="0" err="1" smtClean="0"/>
              <a:t>DoS</a:t>
            </a:r>
            <a:endParaRPr dirty="0"/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04800" y="1143000"/>
            <a:ext cx="8044815" cy="38805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5920" indent="-363220">
              <a:lnSpc>
                <a:spcPct val="100000"/>
              </a:lnSpc>
              <a:spcBef>
                <a:spcPts val="312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 err="1" smtClean="0">
                <a:solidFill>
                  <a:srgbClr val="1A1A6F"/>
                </a:solidFill>
                <a:latin typeface="Arial"/>
                <a:cs typeface="Arial"/>
              </a:rPr>
              <a:t>Bir</a:t>
            </a:r>
            <a:r>
              <a:rPr sz="3200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DoS saldırısının</a:t>
            </a:r>
            <a:r>
              <a:rPr sz="3200" spc="-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yaptıkları;</a:t>
            </a:r>
            <a:endParaRPr sz="3200" dirty="0">
              <a:latin typeface="Arial"/>
              <a:cs typeface="Arial"/>
            </a:endParaRPr>
          </a:p>
          <a:p>
            <a:pPr marL="756285" marR="194945" indent="-287020">
              <a:lnSpc>
                <a:spcPct val="100000"/>
              </a:lnSpc>
              <a:spcBef>
                <a:spcPts val="690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Nework’ü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trafik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ile doldurmak böylece normal  network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trafiğini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engellemek,</a:t>
            </a:r>
            <a:endParaRPr sz="2800" dirty="0">
              <a:latin typeface="Arial"/>
              <a:cs typeface="Arial"/>
            </a:endParaRPr>
          </a:p>
          <a:p>
            <a:pPr marL="756285" marR="1089025" indent="-287020">
              <a:lnSpc>
                <a:spcPct val="100000"/>
              </a:lnSpc>
              <a:spcBef>
                <a:spcPts val="675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İki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makine arasındaki iletişimi bozar,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bu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sayede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servise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erişimi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engeller,</a:t>
            </a:r>
            <a:endParaRPr sz="2800" dirty="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670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Özel birinin bir servise erişimini</a:t>
            </a:r>
            <a:r>
              <a:rPr sz="2800" spc="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engeller,</a:t>
            </a:r>
            <a:endParaRPr sz="2800" dirty="0">
              <a:latin typeface="Arial"/>
              <a:cs typeface="Arial"/>
            </a:endParaRPr>
          </a:p>
          <a:p>
            <a:pPr marL="756285" marR="5080" indent="-287020">
              <a:lnSpc>
                <a:spcPct val="100000"/>
              </a:lnSpc>
              <a:spcBef>
                <a:spcPts val="675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Servisin belirli bir sistem veya kişi ile iletişimini  bozar.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Hizmet Reddi (Denial</a:t>
            </a:r>
            <a:r>
              <a:rPr spc="-100" dirty="0"/>
              <a:t> </a:t>
            </a:r>
            <a:r>
              <a:rPr dirty="0" smtClean="0"/>
              <a:t>of</a:t>
            </a:r>
            <a:r>
              <a:rPr lang="tr-TR" dirty="0" smtClean="0"/>
              <a:t> Service - </a:t>
            </a:r>
            <a:r>
              <a:rPr lang="tr-TR" dirty="0" err="1" smtClean="0"/>
              <a:t>DoS</a:t>
            </a:r>
            <a:endParaRPr dirty="0"/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81000" y="1066800"/>
            <a:ext cx="7969884" cy="40549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89915" indent="-342900">
              <a:lnSpc>
                <a:spcPct val="100000"/>
              </a:lnSpc>
              <a:spcBef>
                <a:spcPts val="312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 err="1" smtClean="0">
                <a:solidFill>
                  <a:srgbClr val="1A1A6F"/>
                </a:solidFill>
                <a:latin typeface="Arial"/>
                <a:cs typeface="Arial"/>
              </a:rPr>
              <a:t>Günümüzde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en çok karşılaşılan</a:t>
            </a:r>
            <a:r>
              <a:rPr sz="3200" spc="-1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yaygın  DoS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saldırısı</a:t>
            </a:r>
            <a:r>
              <a:rPr sz="32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şunlardır:</a:t>
            </a:r>
            <a:endParaRPr sz="32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SYN </a:t>
            </a: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(eşzamanlı) taşması: </a:t>
            </a: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S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unucuya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gönderilen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istemci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bağlantısı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isteyen  paket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taşmasıdır.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Paketlerde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kaynak IP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adresleri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geçersizdir.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Sunucu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sahte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isteklere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yanıt vermekle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uğraşırken</a:t>
            </a:r>
            <a:r>
              <a:rPr sz="3200" spc="-1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geçerli  isteklere yanıt</a:t>
            </a:r>
            <a:r>
              <a:rPr sz="32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veremez.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Hizmet Reddi (Denial</a:t>
            </a:r>
            <a:r>
              <a:rPr spc="-100" dirty="0"/>
              <a:t> </a:t>
            </a:r>
            <a:r>
              <a:rPr dirty="0" smtClean="0"/>
              <a:t>of</a:t>
            </a:r>
            <a:r>
              <a:rPr lang="tr-TR" dirty="0" smtClean="0"/>
              <a:t> Service - </a:t>
            </a:r>
            <a:r>
              <a:rPr lang="tr-TR" dirty="0" err="1" smtClean="0"/>
              <a:t>DoS</a:t>
            </a:r>
            <a:endParaRPr dirty="0"/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3400" y="1219200"/>
            <a:ext cx="7745730" cy="24750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312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b="1" dirty="0" smtClean="0">
                <a:solidFill>
                  <a:srgbClr val="1A1A6F"/>
                </a:solidFill>
                <a:latin typeface="Arial"/>
                <a:cs typeface="Arial"/>
              </a:rPr>
              <a:t>Ping </a:t>
            </a: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of death (Ölüm </a:t>
            </a: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pingi):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cihaza,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tarafından izin verilen maksimum  boyuttan (65,535 bayt) büyük bir paket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gönderilir.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tür saldırılar artık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bilgisayar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sistemleri üzerinde etkili</a:t>
            </a:r>
            <a:r>
              <a:rPr sz="32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değildir.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81000" y="1809509"/>
            <a:ext cx="7813675" cy="356187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27940" indent="-342900">
              <a:lnSpc>
                <a:spcPct val="100000"/>
              </a:lnSpc>
              <a:spcBef>
                <a:spcPts val="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 err="1" smtClean="0">
                <a:solidFill>
                  <a:srgbClr val="1A1A6F"/>
                </a:solidFill>
                <a:latin typeface="Arial"/>
                <a:cs typeface="Arial"/>
              </a:rPr>
              <a:t>Dağıtılmış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hizmet reddi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(DDoS)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saldırıları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DoS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saldırılarının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farklı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kaynaklardan  yapılması ile</a:t>
            </a:r>
            <a:r>
              <a:rPr sz="32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gerçekleşir.</a:t>
            </a:r>
            <a:endParaRPr sz="3200" dirty="0">
              <a:latin typeface="Arial"/>
              <a:cs typeface="Arial"/>
            </a:endParaRPr>
          </a:p>
          <a:p>
            <a:pPr marL="355600" marR="186055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Saldırganlar bazı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yazılımlar</a:t>
            </a:r>
            <a:r>
              <a:rPr sz="3200" spc="-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tasarlayarak  (Truva atı,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solucan vb.)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bu</a:t>
            </a:r>
            <a:r>
              <a:rPr sz="3200" spc="-1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yazılımları</a:t>
            </a:r>
            <a:endParaRPr sz="3200" dirty="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</a:pPr>
            <a:r>
              <a:rPr sz="3200" i="1" spc="-5" dirty="0">
                <a:solidFill>
                  <a:srgbClr val="1A1A6F"/>
                </a:solidFill>
                <a:latin typeface="Arial"/>
                <a:cs typeface="Arial"/>
              </a:rPr>
              <a:t>İnternet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kullanıcılarına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e-mail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 da</a:t>
            </a:r>
            <a:r>
              <a:rPr sz="3200" spc="-1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çeşitli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yollarla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yükleyerek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geniş kitlelere</a:t>
            </a:r>
            <a:r>
              <a:rPr sz="3200" spc="-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yayar.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4" name="Unvan 1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Dağıtılmış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Reddi</a:t>
            </a:r>
            <a:r>
              <a:rPr lang="en-US" dirty="0"/>
              <a:t> (</a:t>
            </a:r>
            <a:r>
              <a:rPr lang="en-US" sz="2200" dirty="0"/>
              <a:t>Distributed  Denial of Service–</a:t>
            </a:r>
            <a:r>
              <a:rPr lang="en-US" sz="2200" dirty="0" err="1"/>
              <a:t>DDoS</a:t>
            </a:r>
            <a:r>
              <a:rPr lang="en-US" sz="2200" dirty="0" smtClean="0"/>
              <a:t>)</a:t>
            </a:r>
            <a:endParaRPr lang="tr-TR" dirty="0"/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D8215618-A6B4-4840-A8AF-6A1674FE9DCA}" vid="{CF697EED-BB01-4411-A691-07731E57A95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19</TotalTime>
  <Words>949</Words>
  <Application>Microsoft Office PowerPoint</Application>
  <PresentationFormat>Ekran Gösterisi (4:3)</PresentationFormat>
  <Paragraphs>124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9" baseType="lpstr">
      <vt:lpstr>Arial</vt:lpstr>
      <vt:lpstr>Calibri</vt:lpstr>
      <vt:lpstr>Times New Roman</vt:lpstr>
      <vt:lpstr>Wingdings</vt:lpstr>
      <vt:lpstr>Wingdings 2</vt:lpstr>
      <vt:lpstr>NMYO</vt:lpstr>
      <vt:lpstr>Ağ Güvenliği</vt:lpstr>
      <vt:lpstr>Saldırı Yöntemleri</vt:lpstr>
      <vt:lpstr>Saldırı Yöntemleri</vt:lpstr>
      <vt:lpstr>Hizmet Reddi (Denial of service - DoS</vt:lpstr>
      <vt:lpstr>Hizmet Reddi (Denial of Service - DoS</vt:lpstr>
      <vt:lpstr>Hizmet Reddi (Denial of Service - DoS</vt:lpstr>
      <vt:lpstr>Hizmet Reddi (Denial of Service - DoS</vt:lpstr>
      <vt:lpstr>Hizmet Reddi (Denial of Service - DoS</vt:lpstr>
      <vt:lpstr>Dağıtılmış Hizmet Reddi (Distributed  Denial of Service–DDoS)</vt:lpstr>
      <vt:lpstr>Dağıtılmış Hizmet Reddi (Distributed  Denial of Service–DDoS)</vt:lpstr>
      <vt:lpstr>Dağıtılmış Hizmet Reddi (Distributed  Denial of Service–DDoS)</vt:lpstr>
      <vt:lpstr>Deneme Yanılma</vt:lpstr>
      <vt:lpstr>Deneme Yanılma</vt:lpstr>
      <vt:lpstr>Casus Yazılımlar</vt:lpstr>
      <vt:lpstr>Casus Yazılımlar</vt:lpstr>
      <vt:lpstr>Casus Yazılımlar</vt:lpstr>
      <vt:lpstr>Casus Yazılımlar</vt:lpstr>
      <vt:lpstr>Reklam Yazılımları</vt:lpstr>
      <vt:lpstr>Reklam Yazılımları</vt:lpstr>
      <vt:lpstr>Açılır Pencereler</vt:lpstr>
      <vt:lpstr>Spam</vt:lpstr>
      <vt:lpstr>Spam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Salih</dc:creator>
  <cp:lastModifiedBy>Windows Kullanıcısı</cp:lastModifiedBy>
  <cp:revision>9</cp:revision>
  <dcterms:created xsi:type="dcterms:W3CDTF">2019-02-08T11:32:31Z</dcterms:created>
  <dcterms:modified xsi:type="dcterms:W3CDTF">2020-01-29T12:50:47Z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2017-12-19T00:00:00Z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2019-02-08T00:00:00Z</vt:filetime>
  </property>
</Properties>
</file>