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5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6D035-0501-4DE7-9D4E-E299A29966AA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E5A5D-573F-4567-8F2F-FB66F0600A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9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71C00A-DD19-44D0-A6FD-618C98FD56D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4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AA69C1-AA85-49C8-AD8B-AE82DCC289D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07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006620-4A44-4D72-8D1C-B5438AAEBA8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00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77C8360C-53C9-43E1-80E7-2E5CCB7F1A95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1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AAA5-6519-4918-931B-02422891368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2656E33-9AB0-44DD-8693-DD750B9262A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53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1B99217-0ADB-42F8-8E86-0F1236A30A8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1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B31CED-5109-45D6-A2AD-7D2D34CDF4B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7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D63C89-9FD7-4169-8B2A-B887207C458E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3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E93E44-A3FA-4336-80CD-1C8FBD437DB7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6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186A0F7-05A1-4944-A13F-DF1E98F9AE68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38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BF9377F-100D-4961-99C7-3350E85B85C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90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197388-DE94-4789-81C6-A08F94761C99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28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73B3BB0-5657-4B47-88D8-1C19F2FD5CD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43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43900" y="0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92542" y="1814271"/>
            <a:ext cx="101726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 smtClean="0">
                <a:solidFill>
                  <a:srgbClr val="002060"/>
                </a:solidFill>
                <a:latin typeface="Arial"/>
                <a:cs typeface="Arial"/>
              </a:rPr>
              <a:t>1</a:t>
            </a:r>
            <a:r>
              <a:rPr lang="tr-TR" sz="2000" b="1" dirty="0" smtClean="0">
                <a:solidFill>
                  <a:srgbClr val="002060"/>
                </a:solidFill>
                <a:latin typeface="Arial"/>
                <a:cs typeface="Arial"/>
              </a:rPr>
              <a:t>4</a:t>
            </a:r>
            <a:r>
              <a:rPr sz="2000" b="1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r>
              <a:rPr sz="2000" b="1" dirty="0" err="1" smtClean="0">
                <a:solidFill>
                  <a:srgbClr val="002060"/>
                </a:solidFill>
                <a:latin typeface="Arial"/>
                <a:cs typeface="Arial"/>
              </a:rPr>
              <a:t>Hafta</a:t>
            </a:r>
            <a:endParaRPr sz="2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Ağ Güvenliği</a:t>
            </a:r>
            <a:endParaRPr lang="tr-TR" dirty="0"/>
          </a:p>
        </p:txBody>
      </p:sp>
      <p:sp>
        <p:nvSpPr>
          <p:cNvPr id="19" name="Alt Başlık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</a:t>
            </a:r>
            <a:r>
              <a:rPr lang="tr-TR">
                <a:solidFill>
                  <a:schemeClr val="accent1">
                    <a:lumMod val="75000"/>
                  </a:schemeClr>
                </a:solidFill>
              </a:rPr>
              <a:t>ağ </a:t>
            </a:r>
            <a:r>
              <a:rPr lang="tr-TR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21" name="Slayt Numarası Yer Tutucus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8461" y="1228978"/>
            <a:ext cx="7904480" cy="45467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şekilde yetki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elde ettikleri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sayıdaki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 kullanıcılarının bilgisayarlarını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istedikleri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zaman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istedikleri siteye</a:t>
            </a:r>
            <a:r>
              <a:rPr sz="32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binlerce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sorgu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göndermek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kullanır.</a:t>
            </a:r>
            <a:endParaRPr sz="3200" dirty="0">
              <a:latin typeface="Arial"/>
              <a:cs typeface="Arial"/>
            </a:endParaRPr>
          </a:p>
          <a:p>
            <a:pPr marL="355600" marR="54610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Saldırganın kontrolü altındaki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onlarca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bilgisayardan tek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sunucuya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binlerce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sorgu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göndermekte; bu 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hedef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makinenin band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tüketmesine ya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tıkanmasına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neden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olmaktadır.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Dağıtılmış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Reddi</a:t>
            </a:r>
            <a:r>
              <a:rPr lang="en-US" dirty="0"/>
              <a:t> (Distributed  Denial of Service–</a:t>
            </a:r>
            <a:r>
              <a:rPr lang="en-US" dirty="0" err="1"/>
              <a:t>DDoS</a:t>
            </a:r>
            <a:r>
              <a:rPr lang="en-US" dirty="0"/>
              <a:t>)</a:t>
            </a:r>
            <a:endParaRPr lang="tr-TR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Dağıtılmış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Reddi</a:t>
            </a:r>
            <a:r>
              <a:rPr lang="en-US" dirty="0"/>
              <a:t> (Distributed  Denial of Service–</a:t>
            </a:r>
            <a:r>
              <a:rPr lang="en-US" dirty="0" err="1"/>
              <a:t>DDoS</a:t>
            </a:r>
            <a:r>
              <a:rPr lang="en-US" dirty="0"/>
              <a:t>)</a:t>
            </a:r>
            <a:endParaRPr lang="tr-TR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2366772" y="990600"/>
            <a:ext cx="4410456" cy="502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Deneme</a:t>
            </a:r>
            <a:r>
              <a:rPr spc="-90" dirty="0"/>
              <a:t> </a:t>
            </a:r>
            <a:r>
              <a:rPr spc="-5" dirty="0"/>
              <a:t>Yanılma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90815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kesintilerine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açan saldırıların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tümü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özel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DoS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saldırıları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değildir.</a:t>
            </a:r>
            <a:endParaRPr sz="3200">
              <a:latin typeface="Arial"/>
              <a:cs typeface="Arial"/>
            </a:endParaRPr>
          </a:p>
          <a:p>
            <a:pPr marL="355600" marR="66294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 reddine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açabilen başka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 saldırı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türü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 deneme-yanılma  saldırısıdır.</a:t>
            </a:r>
            <a:endParaRPr sz="3200">
              <a:latin typeface="Arial"/>
              <a:cs typeface="Arial"/>
            </a:endParaRPr>
          </a:p>
          <a:p>
            <a:pPr marL="355600" marR="5016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Deneme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yanılma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saldırılarında hızlı bir  bilgisayar, parolaları tahmin etmeye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şifreleme kodunun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şifresini çözmeye  çalışmak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Deneme</a:t>
            </a:r>
            <a:r>
              <a:rPr spc="-90" dirty="0"/>
              <a:t> </a:t>
            </a:r>
            <a:r>
              <a:rPr spc="-5" dirty="0"/>
              <a:t>Yanılma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7115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Saldırgan, koda erişim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kazanmak veya  kodu çözmek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art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arda hızlı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şekilde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 sayıda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olasılığı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dener.</a:t>
            </a:r>
            <a:endParaRPr sz="3200">
              <a:latin typeface="Arial"/>
              <a:cs typeface="Arial"/>
            </a:endParaRPr>
          </a:p>
          <a:p>
            <a:pPr marL="355600" marR="18351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Deneme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yanılma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saldırıları, belirli bir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kaynakta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aşırı trafik oluşması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nedeniyle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hesaplarının kilitlenmesiyle  hizmet reddine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yol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açabilir.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Casus</a:t>
            </a:r>
            <a:r>
              <a:rPr spc="-60" dirty="0"/>
              <a:t> </a:t>
            </a:r>
            <a:r>
              <a:rPr spc="-5" dirty="0"/>
              <a:t>Yazılımlar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6069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Casus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 (spyware) kişisel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toplama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kullanıcının onayı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alınmadan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 yapılandırmasını değiştirme  gibi belirli davranışları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gerçekleştiren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programlardır.</a:t>
            </a:r>
            <a:endParaRPr sz="3200">
              <a:latin typeface="Arial"/>
              <a:cs typeface="Arial"/>
            </a:endParaRPr>
          </a:p>
          <a:p>
            <a:pPr marL="355600" marR="70231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Casus yazılımlar genellikle kullanıcının  onayı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alınmadan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bilgisayara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kurulur.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Casus</a:t>
            </a:r>
            <a:r>
              <a:rPr spc="-60" dirty="0"/>
              <a:t> </a:t>
            </a:r>
            <a:r>
              <a:rPr spc="-5" dirty="0"/>
              <a:t>Yazılımlar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65302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Kurulduktan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kullanıcının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internette  gezinti bilgileri toplanabilir.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bilgiler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reklam veren kişi ya 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kuruluşlara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</a:t>
            </a: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teki diğer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kişilere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gönderilir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parola, hesap numarası gibi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  içerebilir.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Casus</a:t>
            </a:r>
            <a:r>
              <a:rPr spc="-60" dirty="0"/>
              <a:t> </a:t>
            </a:r>
            <a:r>
              <a:rPr spc="-5" dirty="0"/>
              <a:t>Yazılımlar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8352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57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Casus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genellikle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dosya  indirilirken, başka bir program yüklenirken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açılır pencereye tıklandığında  bilmeden yüklenir.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 yavaşlatabilir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dâhili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ayarları  değiştirerek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diğer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tehditler için daha fazla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zayıflık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oluşturabilir.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Ayrıca casus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bilgisayardan kaldırmak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zor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Casus</a:t>
            </a:r>
            <a:r>
              <a:rPr spc="-60" dirty="0"/>
              <a:t> </a:t>
            </a:r>
            <a:r>
              <a:rPr spc="-5" dirty="0"/>
              <a:t>Yazılımlar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02067"/>
            <a:ext cx="7934959" cy="469138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Casus yazılımlardan korunmak</a:t>
            </a:r>
            <a:r>
              <a:rPr sz="30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için;</a:t>
            </a:r>
            <a:endParaRPr sz="3000">
              <a:latin typeface="Arial"/>
              <a:cs typeface="Arial"/>
            </a:endParaRPr>
          </a:p>
          <a:p>
            <a:pPr marL="355600" marR="2009139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İşletim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sisteminin güvenlik</a:t>
            </a:r>
            <a:r>
              <a:rPr sz="30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duvarı  etkinleştirilmelidir.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İşletim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sistemi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güncelleştirilmesi</a:t>
            </a:r>
            <a:r>
              <a:rPr sz="30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yapılmalıdır.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Tarayıcının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güvenlik ayarı</a:t>
            </a:r>
            <a:r>
              <a:rPr sz="30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yapılmalıdır.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Anti-virüs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yazılım</a:t>
            </a:r>
            <a:r>
              <a:rPr sz="30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kullanılmalıdır.</a:t>
            </a:r>
            <a:endParaRPr sz="3000">
              <a:latin typeface="Arial"/>
              <a:cs typeface="Arial"/>
            </a:endParaRPr>
          </a:p>
          <a:p>
            <a:pPr marL="355600" marR="104775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İnternetten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dosya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yüklenirken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dikkat edilmeli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 dosya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antivirüs taramasından  geçirilmelidir.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Reklam</a:t>
            </a:r>
            <a:r>
              <a:rPr spc="-85" dirty="0"/>
              <a:t> </a:t>
            </a:r>
            <a:r>
              <a:rPr spc="-5" dirty="0"/>
              <a:t>Yazılımları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58784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30504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Reklam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yazılımı,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kullanıcının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ziyaret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ettiği  web siteleri temel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alınarak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hakkında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toplamak için kullanılan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biçimidir.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sonra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hedeflenmiş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reklamcılık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  <a:p>
            <a:pPr marL="355600" marR="61722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Reklam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genellikle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"ücretsiz"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 ürün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karşılığında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tarafından  yüklenir..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Reklam</a:t>
            </a:r>
            <a:r>
              <a:rPr spc="-85" dirty="0"/>
              <a:t> </a:t>
            </a:r>
            <a:r>
              <a:rPr spc="-5" dirty="0"/>
              <a:t>Yazılımları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36559" cy="500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bir tarayıcı penceresini açtığında,  Reklam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kullanıcının </a:t>
            </a: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teki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sörf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hareketlerine dayanarak ürün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reklamını yapan yeni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tarayıcı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pencerelerini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açabilir.</a:t>
            </a:r>
            <a:endParaRPr sz="3200">
              <a:latin typeface="Arial"/>
              <a:cs typeface="Arial"/>
            </a:endParaRPr>
          </a:p>
          <a:p>
            <a:pPr marL="355600" marR="6794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İstenmeyen tarayıcı pencereleri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ard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arda  açılarak, özellikle internet bağlantısı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yavaş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olduğunda </a:t>
            </a: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sörf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hareketini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 zor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hale getirebilir. Reklam yazılımının  kaldırılması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zor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Saldırı</a:t>
            </a:r>
            <a:r>
              <a:rPr spc="-85" dirty="0"/>
              <a:t> </a:t>
            </a:r>
            <a:r>
              <a:rPr dirty="0"/>
              <a:t>Yöntemleri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48295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6957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 ağ üzerinden olacağından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ağa  bağlı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cihazlar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zaman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saldırıya açık  durumdadır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durumdadır.</a:t>
            </a:r>
            <a:endParaRPr sz="3200">
              <a:latin typeface="Arial"/>
              <a:cs typeface="Arial"/>
            </a:endParaRPr>
          </a:p>
          <a:p>
            <a:pPr marL="355600" marR="16319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Saldırganlar ağ üzeriden hedef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makinaya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ulaşarak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 veya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donanıma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zarar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vermek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isteyebilir.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yanı sıra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işletmenin ağına  ulaşarak veritabanındaki verilere erişebilir,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değiştirebilir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silebilir.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Açılır</a:t>
            </a:r>
            <a:r>
              <a:rPr spc="-90" dirty="0"/>
              <a:t> </a:t>
            </a:r>
            <a:r>
              <a:rPr dirty="0"/>
              <a:t>Pencereler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066800"/>
            <a:ext cx="8063865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Açılır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pencereler bir web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sitesi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ziyaret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edildiğinde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görüntülenen ek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reklam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pencereleridir. Reklam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yazılımından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farklı  olarak,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açılır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pencereler kullanıcı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hakkında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toplamak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için tasarlanmamış olup  genellikle yalnızca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ziyaret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edilen web</a:t>
            </a:r>
            <a:r>
              <a:rPr sz="30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sitesiyle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ilişkilidir.</a:t>
            </a:r>
            <a:endParaRPr sz="3000" dirty="0">
              <a:latin typeface="Arial"/>
              <a:cs typeface="Arial"/>
            </a:endParaRPr>
          </a:p>
          <a:p>
            <a:pPr marL="355600" marR="426084" indent="-342900">
              <a:lnSpc>
                <a:spcPct val="100000"/>
              </a:lnSpc>
              <a:spcBef>
                <a:spcPts val="73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Açılır pencereleri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engellemek için tarayıcı  özelliklerinden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açılır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pencere engelleyicisini  etkinleştirmek</a:t>
            </a:r>
            <a:r>
              <a:rPr sz="30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Spam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24800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e-postanın talepte bulunmamış, birçok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kişiye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birden,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zorla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gönderilmesi  durumunda,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e-postaya istenmeyen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e-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posta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yani spam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3200">
              <a:latin typeface="Arial"/>
              <a:cs typeface="Arial"/>
            </a:endParaRPr>
          </a:p>
          <a:p>
            <a:pPr marL="355600" marR="81534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488950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Spamlar genellikle kitlesel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ticari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amaçlı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Satıcılar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bazen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hedeflenmiş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pazarlamayla  uğraşmak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istemez.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Spam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18896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2448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Ürün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hizmetlerinin birilerinin ilgisini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çekmesi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umuduyla e-posta reklamlarını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olabildiğince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fazla son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kullanıcıya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göndermek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Spam; </a:t>
            </a: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hizmeti sağlayıcısını,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e-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posta sunucularını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tek tek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sistemlerini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aşırı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yükleyebilen ciddi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ağ  tehdididir.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08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Saldırı</a:t>
            </a:r>
            <a:r>
              <a:rPr spc="-85" dirty="0"/>
              <a:t> </a:t>
            </a:r>
            <a:r>
              <a:rPr dirty="0"/>
              <a:t>Yöntemleri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51649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8351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Saldırgan ağın </a:t>
            </a: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bağlantısını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kesebilir.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Hedef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makinaya truva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atı</a:t>
            </a:r>
            <a:r>
              <a:rPr sz="3200" spc="-1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 program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yükleyerek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kullanıcıyı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takibe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zamanda saldırgan ağa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girebilmek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farklı yöntemler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kullanabilir.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Hizmet Reddi (Denial</a:t>
            </a:r>
            <a:r>
              <a:rPr spc="-100" dirty="0"/>
              <a:t> </a:t>
            </a:r>
            <a:r>
              <a:rPr dirty="0" smtClean="0"/>
              <a:t>of</a:t>
            </a:r>
            <a:r>
              <a:rPr lang="tr-TR" dirty="0" smtClean="0"/>
              <a:t> service - </a:t>
            </a:r>
            <a:r>
              <a:rPr lang="tr-TR" dirty="0" err="1" smtClean="0"/>
              <a:t>DoS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200249"/>
            <a:ext cx="7925434" cy="3562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4765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Hizmet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reddi (Denial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of service-DoS)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 aksatma amaçlı bir saldırı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çeşitidir.  Bir sisteme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yapılan düzenli saldırılar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sonucunda sistem çalışamaz 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veremez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hâle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gelebilir.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Ayrıca DoS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saldırılarıyla hedef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sisteme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ait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kaynakların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tüketilmesi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amaçlanır.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Hizmet Reddi (Denial</a:t>
            </a:r>
            <a:r>
              <a:rPr spc="-100" dirty="0"/>
              <a:t> </a:t>
            </a:r>
            <a:r>
              <a:rPr dirty="0" smtClean="0"/>
              <a:t>of</a:t>
            </a:r>
            <a:r>
              <a:rPr lang="tr-TR" dirty="0" smtClean="0"/>
              <a:t> Service - </a:t>
            </a:r>
            <a:r>
              <a:rPr lang="tr-TR" dirty="0" err="1" smtClean="0"/>
              <a:t>DoS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143000"/>
            <a:ext cx="7811770" cy="4054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kişinin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düzenli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arka  arkaya yaptığı saldırılar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sonucunda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hedef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sistemin kimseye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 veremez hâle  gelmesi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sisteme ait tüm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kaynakların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tüketimini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amaçlanır.</a:t>
            </a:r>
            <a:endParaRPr sz="3200" dirty="0">
              <a:latin typeface="Arial"/>
              <a:cs typeface="Arial"/>
            </a:endParaRPr>
          </a:p>
          <a:p>
            <a:pPr marL="355600" marR="11557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saldırı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önemli sunucuların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servis  vermeyi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durdurması gibi büyük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sorunlara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yol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 açabilir.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Hizmet Reddi (Denial</a:t>
            </a:r>
            <a:r>
              <a:rPr spc="-100" dirty="0"/>
              <a:t> </a:t>
            </a:r>
            <a:r>
              <a:rPr dirty="0" smtClean="0"/>
              <a:t>of</a:t>
            </a:r>
            <a:r>
              <a:rPr lang="tr-TR" dirty="0" smtClean="0"/>
              <a:t> Service - </a:t>
            </a:r>
            <a:r>
              <a:rPr lang="tr-TR" dirty="0" err="1" smtClean="0"/>
              <a:t>DoS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04800" y="1143000"/>
            <a:ext cx="8044815" cy="38805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DoS saldırısının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yaptıkları;</a:t>
            </a:r>
            <a:endParaRPr sz="3200" dirty="0">
              <a:latin typeface="Arial"/>
              <a:cs typeface="Arial"/>
            </a:endParaRPr>
          </a:p>
          <a:p>
            <a:pPr marL="756285" marR="194945" indent="-287020">
              <a:lnSpc>
                <a:spcPct val="100000"/>
              </a:lnSpc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Nework’ü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trafik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 doldurmak böylece normal  network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trafiğini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engellemek,</a:t>
            </a:r>
            <a:endParaRPr sz="2800" dirty="0">
              <a:latin typeface="Arial"/>
              <a:cs typeface="Arial"/>
            </a:endParaRPr>
          </a:p>
          <a:p>
            <a:pPr marL="756285" marR="1089025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İki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makine arasındaki iletişimi bozar,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bu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sayede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servise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erişimi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engeller,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Özel birinin bir servise erişimini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engeller,</a:t>
            </a:r>
            <a:endParaRPr sz="2800" dirty="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Servisin belirli bir sistem veya kişi ile iletişimini  bozar.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Hizmet Reddi (Denial</a:t>
            </a:r>
            <a:r>
              <a:rPr spc="-100" dirty="0"/>
              <a:t> </a:t>
            </a:r>
            <a:r>
              <a:rPr dirty="0" smtClean="0"/>
              <a:t>of</a:t>
            </a:r>
            <a:r>
              <a:rPr lang="tr-TR" dirty="0" smtClean="0"/>
              <a:t> Service - </a:t>
            </a:r>
            <a:r>
              <a:rPr lang="tr-TR" dirty="0" err="1" smtClean="0"/>
              <a:t>DoS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066800"/>
            <a:ext cx="7969884" cy="4054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89915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Günümüzde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en çok karşılaşılan</a:t>
            </a:r>
            <a:r>
              <a:rPr sz="3200" spc="-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yaygın  DoS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saldırısı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şunlardır: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SYN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(eşzamanlı) taşması: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unucuya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istemci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bağlantısı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isteyen  paket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taşmasıdır.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Paketlerde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kaynak 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geçersizdir.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sahte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isteklere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yanıt vermekle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uğraşırken</a:t>
            </a:r>
            <a:r>
              <a:rPr sz="3200" spc="-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geçerli  isteklere yanıt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veremez.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Hizmet Reddi (Denial</a:t>
            </a:r>
            <a:r>
              <a:rPr spc="-100" dirty="0"/>
              <a:t> </a:t>
            </a:r>
            <a:r>
              <a:rPr dirty="0" smtClean="0"/>
              <a:t>of</a:t>
            </a:r>
            <a:r>
              <a:rPr lang="tr-TR" dirty="0" smtClean="0"/>
              <a:t> Service - </a:t>
            </a:r>
            <a:r>
              <a:rPr lang="tr-TR" dirty="0" err="1" smtClean="0"/>
              <a:t>DoS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3400" y="1219200"/>
            <a:ext cx="774573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 smtClean="0">
                <a:solidFill>
                  <a:srgbClr val="1A1A6F"/>
                </a:solidFill>
                <a:latin typeface="Arial"/>
                <a:cs typeface="Arial"/>
              </a:rPr>
              <a:t>Ping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of death (Ölüm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pingi):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cihaza,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tarafından izin verilen maksimum  boyuttan (65,535 bayt) büyük bir paket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tür saldırılar artık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bilgisayar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sistemleri üzerinde etkili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değildir.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1000" y="1809509"/>
            <a:ext cx="7813675" cy="35618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7940" indent="-342900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err="1" smtClean="0">
                <a:solidFill>
                  <a:srgbClr val="1A1A6F"/>
                </a:solidFill>
                <a:latin typeface="Arial"/>
                <a:cs typeface="Arial"/>
              </a:rPr>
              <a:t>Dağıtılmış</a:t>
            </a: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 reddi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(DDoS)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DoS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saldırılarının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kaynaklardan  yapılması ile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gerçekleşir.</a:t>
            </a:r>
            <a:endParaRPr sz="3200" dirty="0">
              <a:latin typeface="Arial"/>
              <a:cs typeface="Arial"/>
            </a:endParaRPr>
          </a:p>
          <a:p>
            <a:pPr marL="355600" marR="18605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Saldırganlar bazı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yazılımlar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tasarlayarak  (Truva atı,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solucan vb.)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yazılımları</a:t>
            </a:r>
            <a:endParaRPr sz="3200" dirty="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3200" i="1" spc="-5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kullanıcılarına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e-mail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 da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çeşitli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yollarla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yükleyerek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geniş kitlelere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yayar.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4" name="Unvan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Dağıtılmış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Reddi</a:t>
            </a:r>
            <a:r>
              <a:rPr lang="en-US" dirty="0"/>
              <a:t> (</a:t>
            </a:r>
            <a:r>
              <a:rPr lang="en-US" sz="2200" dirty="0"/>
              <a:t>Distributed  Denial of Service–</a:t>
            </a:r>
            <a:r>
              <a:rPr lang="en-US" sz="2200" dirty="0" err="1"/>
              <a:t>DDoS</a:t>
            </a:r>
            <a:r>
              <a:rPr lang="en-US" sz="2200" dirty="0" smtClean="0"/>
              <a:t>)</a:t>
            </a:r>
            <a:endParaRPr lang="tr-TR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19</TotalTime>
  <Words>949</Words>
  <Application>Microsoft Office PowerPoint</Application>
  <PresentationFormat>Ekran Gösterisi (4:3)</PresentationFormat>
  <Paragraphs>124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2</vt:lpstr>
      <vt:lpstr>NMYO</vt:lpstr>
      <vt:lpstr>Ağ Güvenliği</vt:lpstr>
      <vt:lpstr>Saldırı Yöntemleri</vt:lpstr>
      <vt:lpstr>Saldırı Yöntemleri</vt:lpstr>
      <vt:lpstr>Hizmet Reddi (Denial of service - DoS</vt:lpstr>
      <vt:lpstr>Hizmet Reddi (Denial of Service - DoS</vt:lpstr>
      <vt:lpstr>Hizmet Reddi (Denial of Service - DoS</vt:lpstr>
      <vt:lpstr>Hizmet Reddi (Denial of Service - DoS</vt:lpstr>
      <vt:lpstr>Hizmet Reddi (Denial of Service - DoS</vt:lpstr>
      <vt:lpstr>Dağıtılmış Hizmet Reddi (Distributed  Denial of Service–DDoS)</vt:lpstr>
      <vt:lpstr>Dağıtılmış Hizmet Reddi (Distributed  Denial of Service–DDoS)</vt:lpstr>
      <vt:lpstr>Dağıtılmış Hizmet Reddi (Distributed  Denial of Service–DDoS)</vt:lpstr>
      <vt:lpstr>Deneme Yanılma</vt:lpstr>
      <vt:lpstr>Deneme Yanılma</vt:lpstr>
      <vt:lpstr>Casus Yazılımlar</vt:lpstr>
      <vt:lpstr>Casus Yazılımlar</vt:lpstr>
      <vt:lpstr>Casus Yazılımlar</vt:lpstr>
      <vt:lpstr>Casus Yazılımlar</vt:lpstr>
      <vt:lpstr>Reklam Yazılımları</vt:lpstr>
      <vt:lpstr>Reklam Yazılımları</vt:lpstr>
      <vt:lpstr>Açılır Pencereler</vt:lpstr>
      <vt:lpstr>Spam</vt:lpstr>
      <vt:lpstr>Spam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Salih</dc:creator>
  <cp:lastModifiedBy>Windows Kullanıcısı</cp:lastModifiedBy>
  <cp:revision>9</cp:revision>
  <dcterms:created xsi:type="dcterms:W3CDTF">2019-02-08T11:32:31Z</dcterms:created>
  <dcterms:modified xsi:type="dcterms:W3CDTF">2020-01-29T12:50:47Z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