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şlık Slaydı">
    <p:spTree>
      <p:nvGrpSpPr>
        <p:cNvPr id="1" name=""/>
        <p:cNvGrpSpPr/>
        <p:nvPr/>
      </p:nvGrpSpPr>
      <p:grpSpPr>
        <a:xfrm>
          <a:off x="0" y="0"/>
          <a:ext cx="0" cy="0"/>
          <a:chOff x="0" y="0"/>
          <a:chExt cx="0" cy="0"/>
        </a:xfrm>
      </p:grpSpPr>
      <p:sp>
        <p:nvSpPr>
          <p:cNvPr id="11" name="Başlık Metni"/>
          <p:cNvSpPr txBox="1"/>
          <p:nvPr>
            <p:ph type="title"/>
          </p:nvPr>
        </p:nvSpPr>
        <p:spPr>
          <a:xfrm>
            <a:off x="685800" y="2130425"/>
            <a:ext cx="7772400" cy="1470025"/>
          </a:xfrm>
          <a:prstGeom prst="rect">
            <a:avLst/>
          </a:prstGeom>
        </p:spPr>
        <p:txBody>
          <a:bodyPr/>
          <a:lstStyle/>
          <a:p>
            <a:pPr/>
            <a:r>
              <a:t>Başlık Metni</a:t>
            </a:r>
          </a:p>
        </p:txBody>
      </p:sp>
      <p:sp>
        <p:nvSpPr>
          <p:cNvPr id="12" name="Gövde Düzeyi Bir…"/>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ve İçerik">
    <p:spTree>
      <p:nvGrpSpPr>
        <p:cNvPr id="1" name=""/>
        <p:cNvGrpSpPr/>
        <p:nvPr/>
      </p:nvGrpSpPr>
      <p:grpSpPr>
        <a:xfrm>
          <a:off x="0" y="0"/>
          <a:ext cx="0" cy="0"/>
          <a:chOff x="0" y="0"/>
          <a:chExt cx="0" cy="0"/>
        </a:xfrm>
      </p:grpSpPr>
      <p:sp>
        <p:nvSpPr>
          <p:cNvPr id="20" name="Başlık Metni"/>
          <p:cNvSpPr txBox="1"/>
          <p:nvPr>
            <p:ph type="title"/>
          </p:nvPr>
        </p:nvSpPr>
        <p:spPr>
          <a:prstGeom prst="rect">
            <a:avLst/>
          </a:prstGeom>
        </p:spPr>
        <p:txBody>
          <a:bodyPr/>
          <a:lstStyle/>
          <a:p>
            <a:pPr/>
            <a:r>
              <a:t>Başlık Metni</a:t>
            </a:r>
          </a:p>
        </p:txBody>
      </p:sp>
      <p:sp>
        <p:nvSpPr>
          <p:cNvPr id="21" name="Gövde Düzeyi Bir…"/>
          <p:cNvSpPr txBox="1"/>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ölüm Üstbilgisi">
    <p:spTree>
      <p:nvGrpSpPr>
        <p:cNvPr id="1" name=""/>
        <p:cNvGrpSpPr/>
        <p:nvPr/>
      </p:nvGrpSpPr>
      <p:grpSpPr>
        <a:xfrm>
          <a:off x="0" y="0"/>
          <a:ext cx="0" cy="0"/>
          <a:chOff x="0" y="0"/>
          <a:chExt cx="0" cy="0"/>
        </a:xfrm>
      </p:grpSpPr>
      <p:sp>
        <p:nvSpPr>
          <p:cNvPr id="29" name="Başlık Metni"/>
          <p:cNvSpPr txBox="1"/>
          <p:nvPr>
            <p:ph type="title"/>
          </p:nvPr>
        </p:nvSpPr>
        <p:spPr>
          <a:xfrm>
            <a:off x="722312" y="4406900"/>
            <a:ext cx="7772401" cy="1362075"/>
          </a:xfrm>
          <a:prstGeom prst="rect">
            <a:avLst/>
          </a:prstGeom>
        </p:spPr>
        <p:txBody>
          <a:bodyPr anchor="t"/>
          <a:lstStyle>
            <a:lvl1pPr algn="l">
              <a:defRPr b="1" cap="all" sz="4000"/>
            </a:lvl1pPr>
          </a:lstStyle>
          <a:p>
            <a:pPr/>
            <a:r>
              <a:t>Başlık Metni</a:t>
            </a:r>
          </a:p>
        </p:txBody>
      </p:sp>
      <p:sp>
        <p:nvSpPr>
          <p:cNvPr id="30" name="Gövde Düzeyi Bir…"/>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ki İçerik">
    <p:spTree>
      <p:nvGrpSpPr>
        <p:cNvPr id="1" name=""/>
        <p:cNvGrpSpPr/>
        <p:nvPr/>
      </p:nvGrpSpPr>
      <p:grpSpPr>
        <a:xfrm>
          <a:off x="0" y="0"/>
          <a:ext cx="0" cy="0"/>
          <a:chOff x="0" y="0"/>
          <a:chExt cx="0" cy="0"/>
        </a:xfrm>
      </p:grpSpPr>
      <p:sp>
        <p:nvSpPr>
          <p:cNvPr id="38" name="Başlık Metni"/>
          <p:cNvSpPr txBox="1"/>
          <p:nvPr>
            <p:ph type="title"/>
          </p:nvPr>
        </p:nvSpPr>
        <p:spPr>
          <a:prstGeom prst="rect">
            <a:avLst/>
          </a:prstGeom>
        </p:spPr>
        <p:txBody>
          <a:bodyPr/>
          <a:lstStyle/>
          <a:p>
            <a:pPr/>
            <a:r>
              <a:t>Başlık Metni</a:t>
            </a:r>
          </a:p>
        </p:txBody>
      </p:sp>
      <p:sp>
        <p:nvSpPr>
          <p:cNvPr id="39" name="Gövde Düzeyi Bir…"/>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Karşılaştırma">
    <p:spTree>
      <p:nvGrpSpPr>
        <p:cNvPr id="1" name=""/>
        <p:cNvGrpSpPr/>
        <p:nvPr/>
      </p:nvGrpSpPr>
      <p:grpSpPr>
        <a:xfrm>
          <a:off x="0" y="0"/>
          <a:ext cx="0" cy="0"/>
          <a:chOff x="0" y="0"/>
          <a:chExt cx="0" cy="0"/>
        </a:xfrm>
      </p:grpSpPr>
      <p:sp>
        <p:nvSpPr>
          <p:cNvPr id="47" name="Başlık Metni"/>
          <p:cNvSpPr txBox="1"/>
          <p:nvPr>
            <p:ph type="title"/>
          </p:nvPr>
        </p:nvSpPr>
        <p:spPr>
          <a:prstGeom prst="rect">
            <a:avLst/>
          </a:prstGeom>
        </p:spPr>
        <p:txBody>
          <a:bodyPr/>
          <a:lstStyle/>
          <a:p>
            <a:pPr/>
            <a:r>
              <a:t>Başlık Metni</a:t>
            </a:r>
          </a:p>
        </p:txBody>
      </p:sp>
      <p:sp>
        <p:nvSpPr>
          <p:cNvPr id="48" name="Gövde Düzeyi Bir…"/>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9" name="4 Metin Yer Tutucusu"/>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Yalnızca Başlık">
    <p:spTree>
      <p:nvGrpSpPr>
        <p:cNvPr id="1" name=""/>
        <p:cNvGrpSpPr/>
        <p:nvPr/>
      </p:nvGrpSpPr>
      <p:grpSpPr>
        <a:xfrm>
          <a:off x="0" y="0"/>
          <a:ext cx="0" cy="0"/>
          <a:chOff x="0" y="0"/>
          <a:chExt cx="0" cy="0"/>
        </a:xfrm>
      </p:grpSpPr>
      <p:sp>
        <p:nvSpPr>
          <p:cNvPr id="57" name="Başlık Metni"/>
          <p:cNvSpPr txBox="1"/>
          <p:nvPr>
            <p:ph type="title"/>
          </p:nvPr>
        </p:nvSpPr>
        <p:spPr>
          <a:prstGeom prst="rect">
            <a:avLst/>
          </a:prstGeom>
        </p:spPr>
        <p:txBody>
          <a:bodyPr/>
          <a:lstStyle/>
          <a:p>
            <a:pPr/>
            <a:r>
              <a:t>Başlık Metni</a:t>
            </a:r>
          </a:p>
        </p:txBody>
      </p:sp>
      <p:sp>
        <p:nvSpPr>
          <p:cNvPr id="58"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ş">
    <p:spTree>
      <p:nvGrpSpPr>
        <p:cNvPr id="1" name=""/>
        <p:cNvGrpSpPr/>
        <p:nvPr/>
      </p:nvGrpSpPr>
      <p:grpSpPr>
        <a:xfrm>
          <a:off x="0" y="0"/>
          <a:ext cx="0" cy="0"/>
          <a:chOff x="0" y="0"/>
          <a:chExt cx="0" cy="0"/>
        </a:xfrm>
      </p:grpSpPr>
      <p:sp>
        <p:nvSpPr>
          <p:cNvPr id="6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İçerik">
    <p:spTree>
      <p:nvGrpSpPr>
        <p:cNvPr id="1" name=""/>
        <p:cNvGrpSpPr/>
        <p:nvPr/>
      </p:nvGrpSpPr>
      <p:grpSpPr>
        <a:xfrm>
          <a:off x="0" y="0"/>
          <a:ext cx="0" cy="0"/>
          <a:chOff x="0" y="0"/>
          <a:chExt cx="0" cy="0"/>
        </a:xfrm>
      </p:grpSpPr>
      <p:sp>
        <p:nvSpPr>
          <p:cNvPr id="72" name="Başlık Metni"/>
          <p:cNvSpPr txBox="1"/>
          <p:nvPr>
            <p:ph type="title"/>
          </p:nvPr>
        </p:nvSpPr>
        <p:spPr>
          <a:xfrm>
            <a:off x="457200" y="273050"/>
            <a:ext cx="3008314" cy="1162050"/>
          </a:xfrm>
          <a:prstGeom prst="rect">
            <a:avLst/>
          </a:prstGeom>
        </p:spPr>
        <p:txBody>
          <a:bodyPr anchor="b"/>
          <a:lstStyle>
            <a:lvl1pPr algn="l">
              <a:defRPr b="1" sz="2000"/>
            </a:lvl1pPr>
          </a:lstStyle>
          <a:p>
            <a:pPr/>
            <a:r>
              <a:t>Başlık Metni</a:t>
            </a:r>
          </a:p>
        </p:txBody>
      </p:sp>
      <p:sp>
        <p:nvSpPr>
          <p:cNvPr id="73" name="Gövde Düzeyi Bir…"/>
          <p:cNvSpPr txBox="1"/>
          <p:nvPr>
            <p:ph type="body" idx="1"/>
          </p:nvPr>
        </p:nvSpPr>
        <p:spPr>
          <a:xfrm>
            <a:off x="3575050" y="273050"/>
            <a:ext cx="5111750" cy="5853113"/>
          </a:xfrm>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74" name="3 Metin Yer Tutucusu"/>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Resim">
    <p:spTree>
      <p:nvGrpSpPr>
        <p:cNvPr id="1" name=""/>
        <p:cNvGrpSpPr/>
        <p:nvPr/>
      </p:nvGrpSpPr>
      <p:grpSpPr>
        <a:xfrm>
          <a:off x="0" y="0"/>
          <a:ext cx="0" cy="0"/>
          <a:chOff x="0" y="0"/>
          <a:chExt cx="0" cy="0"/>
        </a:xfrm>
      </p:grpSpPr>
      <p:sp>
        <p:nvSpPr>
          <p:cNvPr id="82" name="Başlık Metni"/>
          <p:cNvSpPr txBox="1"/>
          <p:nvPr>
            <p:ph type="title"/>
          </p:nvPr>
        </p:nvSpPr>
        <p:spPr>
          <a:xfrm>
            <a:off x="1792288" y="4800600"/>
            <a:ext cx="5486401" cy="566738"/>
          </a:xfrm>
          <a:prstGeom prst="rect">
            <a:avLst/>
          </a:prstGeom>
        </p:spPr>
        <p:txBody>
          <a:bodyPr anchor="b"/>
          <a:lstStyle>
            <a:lvl1pPr algn="l">
              <a:defRPr b="1" sz="2000"/>
            </a:lvl1pPr>
          </a:lstStyle>
          <a:p>
            <a:pPr/>
            <a:r>
              <a:t>Başlık Metni</a:t>
            </a:r>
          </a:p>
        </p:txBody>
      </p:sp>
      <p:sp>
        <p:nvSpPr>
          <p:cNvPr id="83" name="2 Resim Yer Tutucusu"/>
          <p:cNvSpPr/>
          <p:nvPr>
            <p:ph type="pic" sz="half" idx="13"/>
          </p:nvPr>
        </p:nvSpPr>
        <p:spPr>
          <a:xfrm>
            <a:off x="1792288" y="612775"/>
            <a:ext cx="5486401" cy="4114800"/>
          </a:xfrm>
          <a:prstGeom prst="rect">
            <a:avLst/>
          </a:prstGeom>
        </p:spPr>
        <p:txBody>
          <a:bodyPr lIns="91439" rIns="91439">
            <a:noAutofit/>
          </a:bodyPr>
          <a:lstStyle/>
          <a:p>
            <a:pPr/>
          </a:p>
        </p:txBody>
      </p:sp>
      <p:sp>
        <p:nvSpPr>
          <p:cNvPr id="84" name="Gövde Düzeyi Bir…"/>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aşlık Metni"/>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Başlık Metni</a:t>
            </a:r>
          </a:p>
        </p:txBody>
      </p:sp>
      <p:sp>
        <p:nvSpPr>
          <p:cNvPr id="3" name="Gövde Düzeyi Bir…"/>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p:nvPr>
            <p:ph type="sldNum" sz="quarter" idx="2"/>
          </p:nvPr>
        </p:nvSpPr>
        <p:spPr>
          <a:xfrm>
            <a:off x="8416270" y="6404292"/>
            <a:ext cx="270531" cy="269241"/>
          </a:xfrm>
          <a:prstGeom prst="rect">
            <a:avLst/>
          </a:prstGeom>
          <a:ln w="12700">
            <a:miter lim="400000"/>
          </a:ln>
        </p:spPr>
        <p:txBody>
          <a:bodyPr wrap="none" lIns="45719" rIns="45719" anchor="ctr">
            <a:spAutoFit/>
          </a:bodyPr>
          <a:lstStyle>
            <a:lvl1pPr algn="r">
              <a:defRPr sz="1200">
                <a:solidFill>
                  <a:srgbClr val="888888"/>
                </a:solidFill>
                <a:latin typeface="Tahoma"/>
                <a:ea typeface="Tahoma"/>
                <a:cs typeface="Tahoma"/>
                <a:sym typeface="Tahom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2"/>
          <p:cNvSpPr txBox="1"/>
          <p:nvPr>
            <p:ph type="ctrTitle"/>
          </p:nvPr>
        </p:nvSpPr>
        <p:spPr>
          <a:xfrm>
            <a:off x="685800" y="1772815"/>
            <a:ext cx="7772400" cy="2304257"/>
          </a:xfrm>
          <a:prstGeom prst="rect">
            <a:avLst/>
          </a:prstGeom>
        </p:spPr>
        <p:txBody>
          <a:bodyPr/>
          <a:lstStyle>
            <a:lvl1pPr>
              <a:defRPr sz="4200">
                <a:latin typeface="Tahoma Bold"/>
                <a:ea typeface="Tahoma Bold"/>
                <a:cs typeface="Tahoma Bold"/>
                <a:sym typeface="Tahoma Bold"/>
              </a:defRPr>
            </a:lvl1pPr>
          </a:lstStyle>
          <a:p>
            <a:pPr/>
            <a:r>
              <a:t>RADYASYONUN ÖLÇÜLMESİ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Picture 2" descr="Picture 2"/>
          <p:cNvPicPr>
            <a:picLocks noChangeAspect="1"/>
          </p:cNvPicPr>
          <p:nvPr/>
        </p:nvPicPr>
        <p:blipFill>
          <a:blip r:embed="rId2">
            <a:extLst/>
          </a:blip>
          <a:stretch>
            <a:fillRect/>
          </a:stretch>
        </p:blipFill>
        <p:spPr>
          <a:xfrm>
            <a:off x="3300412" y="2533650"/>
            <a:ext cx="3414729" cy="2038358"/>
          </a:xfrm>
          <a:prstGeom prst="rect">
            <a:avLst/>
          </a:prstGeom>
          <a:ln w="12700">
            <a:miter lim="400000"/>
          </a:ln>
        </p:spPr>
      </p:pic>
      <p:pic>
        <p:nvPicPr>
          <p:cNvPr id="127" name="Picture 3" descr="Picture 3"/>
          <p:cNvPicPr>
            <a:picLocks noChangeAspect="1"/>
          </p:cNvPicPr>
          <p:nvPr/>
        </p:nvPicPr>
        <p:blipFill>
          <a:blip r:embed="rId3">
            <a:extLst/>
          </a:blip>
          <a:stretch>
            <a:fillRect/>
          </a:stretch>
        </p:blipFill>
        <p:spPr>
          <a:xfrm>
            <a:off x="0" y="0"/>
            <a:ext cx="3528987" cy="2681271"/>
          </a:xfrm>
          <a:prstGeom prst="rect">
            <a:avLst/>
          </a:prstGeom>
          <a:ln w="12700">
            <a:miter lim="400000"/>
          </a:ln>
        </p:spPr>
      </p:pic>
      <p:pic>
        <p:nvPicPr>
          <p:cNvPr id="128" name="Picture 4" descr="Picture 4"/>
          <p:cNvPicPr>
            <a:picLocks noChangeAspect="1"/>
          </p:cNvPicPr>
          <p:nvPr/>
        </p:nvPicPr>
        <p:blipFill>
          <a:blip r:embed="rId4">
            <a:extLst/>
          </a:blip>
          <a:stretch>
            <a:fillRect/>
          </a:stretch>
        </p:blipFill>
        <p:spPr>
          <a:xfrm>
            <a:off x="6215074" y="0"/>
            <a:ext cx="2786083" cy="2505057"/>
          </a:xfrm>
          <a:prstGeom prst="rect">
            <a:avLst/>
          </a:prstGeom>
          <a:ln w="12700">
            <a:miter lim="400000"/>
          </a:ln>
        </p:spPr>
      </p:pic>
      <p:pic>
        <p:nvPicPr>
          <p:cNvPr id="129" name="Picture 5" descr="Picture 5"/>
          <p:cNvPicPr>
            <a:picLocks noChangeAspect="1"/>
          </p:cNvPicPr>
          <p:nvPr/>
        </p:nvPicPr>
        <p:blipFill>
          <a:blip r:embed="rId5">
            <a:extLst/>
          </a:blip>
          <a:stretch>
            <a:fillRect/>
          </a:stretch>
        </p:blipFill>
        <p:spPr>
          <a:xfrm>
            <a:off x="214282" y="4643446"/>
            <a:ext cx="3571901" cy="1857389"/>
          </a:xfrm>
          <a:prstGeom prst="rect">
            <a:avLst/>
          </a:prstGeom>
          <a:ln w="12700">
            <a:miter lim="400000"/>
          </a:ln>
        </p:spPr>
      </p:pic>
      <p:pic>
        <p:nvPicPr>
          <p:cNvPr id="130" name="Picture 6" descr="Picture 6"/>
          <p:cNvPicPr>
            <a:picLocks noChangeAspect="1"/>
          </p:cNvPicPr>
          <p:nvPr/>
        </p:nvPicPr>
        <p:blipFill>
          <a:blip r:embed="rId6">
            <a:extLst/>
          </a:blip>
          <a:stretch>
            <a:fillRect/>
          </a:stretch>
        </p:blipFill>
        <p:spPr>
          <a:xfrm>
            <a:off x="6357949" y="4357694"/>
            <a:ext cx="2571769" cy="221457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DOZİMETRELERİN ÖZELLİKLERİ</a:t>
            </a:r>
          </a:p>
        </p:txBody>
      </p:sp>
      <p:sp>
        <p:nvSpPr>
          <p:cNvPr id="133" name="Rectangle 3"/>
          <p:cNvSpPr txBox="1"/>
          <p:nvPr>
            <p:ph type="body" idx="1"/>
          </p:nvPr>
        </p:nvSpPr>
        <p:spPr>
          <a:xfrm>
            <a:off x="457200" y="1341437"/>
            <a:ext cx="8229600" cy="5040314"/>
          </a:xfrm>
          <a:prstGeom prst="rect">
            <a:avLst/>
          </a:prstGeom>
        </p:spPr>
        <p:txBody>
          <a:bodyPr/>
          <a:lstStyle/>
          <a:p>
            <a:pPr>
              <a:spcBef>
                <a:spcPts val="600"/>
              </a:spcBef>
              <a:defRPr sz="2800">
                <a:latin typeface="Tahoma"/>
                <a:ea typeface="Tahoma"/>
                <a:cs typeface="Tahoma"/>
                <a:sym typeface="Tahoma"/>
              </a:defRPr>
            </a:pPr>
            <a:r>
              <a:t>Tekraredilebilirlik,</a:t>
            </a:r>
          </a:p>
          <a:p>
            <a:pPr>
              <a:spcBef>
                <a:spcPts val="600"/>
              </a:spcBef>
              <a:defRPr sz="2800">
                <a:latin typeface="Tahoma"/>
                <a:ea typeface="Tahoma"/>
                <a:cs typeface="Tahoma"/>
                <a:sym typeface="Tahoma"/>
              </a:defRPr>
            </a:pPr>
            <a:r>
              <a:t>Lineerite,</a:t>
            </a:r>
          </a:p>
          <a:p>
            <a:pPr>
              <a:spcBef>
                <a:spcPts val="600"/>
              </a:spcBef>
              <a:defRPr sz="2800">
                <a:latin typeface="Tahoma"/>
                <a:ea typeface="Tahoma"/>
                <a:cs typeface="Tahoma"/>
                <a:sym typeface="Tahoma"/>
              </a:defRPr>
            </a:pPr>
            <a:r>
              <a:t>Doz hızından bağımsızlık,</a:t>
            </a:r>
          </a:p>
          <a:p>
            <a:pPr>
              <a:spcBef>
                <a:spcPts val="600"/>
              </a:spcBef>
              <a:defRPr sz="2800">
                <a:latin typeface="Tahoma"/>
                <a:ea typeface="Tahoma"/>
                <a:cs typeface="Tahoma"/>
                <a:sym typeface="Tahoma"/>
              </a:defRPr>
            </a:pPr>
            <a:r>
              <a:t>Enerji bağımlılığı,</a:t>
            </a:r>
          </a:p>
          <a:p>
            <a:pPr>
              <a:spcBef>
                <a:spcPts val="600"/>
              </a:spcBef>
              <a:defRPr sz="2800">
                <a:latin typeface="Tahoma"/>
                <a:ea typeface="Tahoma"/>
                <a:cs typeface="Tahoma"/>
                <a:sym typeface="Tahoma"/>
              </a:defRPr>
            </a:pPr>
            <a:r>
              <a:t>Açısal bağımlılık,</a:t>
            </a:r>
          </a:p>
          <a:p>
            <a:pPr>
              <a:spcBef>
                <a:spcPts val="600"/>
              </a:spcBef>
              <a:defRPr sz="2800">
                <a:latin typeface="Tahoma"/>
                <a:ea typeface="Tahoma"/>
                <a:cs typeface="Tahoma"/>
                <a:sym typeface="Tahoma"/>
              </a:defRPr>
            </a:pPr>
            <a:r>
              <a:t>Kullanım uygunluğu,</a:t>
            </a:r>
          </a:p>
          <a:p>
            <a:pPr>
              <a:spcBef>
                <a:spcPts val="600"/>
              </a:spcBef>
              <a:defRPr sz="2800">
                <a:latin typeface="Tahoma"/>
                <a:ea typeface="Tahoma"/>
                <a:cs typeface="Tahoma"/>
                <a:sym typeface="Tahoma"/>
              </a:defRPr>
            </a:pPr>
            <a:r>
              <a:t>Küçük boyut,</a:t>
            </a:r>
          </a:p>
          <a:p>
            <a:pPr>
              <a:spcBef>
                <a:spcPts val="600"/>
              </a:spcBef>
              <a:defRPr sz="2800">
                <a:latin typeface="Tahoma"/>
                <a:ea typeface="Tahoma"/>
                <a:cs typeface="Tahoma"/>
                <a:sym typeface="Tahoma"/>
              </a:defRPr>
            </a:pPr>
            <a:r>
              <a:t>Direk ve indirek okuma.</a:t>
            </a:r>
          </a:p>
          <a:p>
            <a:pPr>
              <a:spcBef>
                <a:spcPts val="600"/>
              </a:spcBef>
              <a:buSzTx/>
              <a:buNone/>
              <a:defRPr sz="2800">
                <a:latin typeface="Tahoma"/>
                <a:ea typeface="Tahoma"/>
                <a:cs typeface="Tahoma"/>
                <a:sym typeface="Tahoma"/>
              </a:defRPr>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2"/>
          <p:cNvSpPr txBox="1"/>
          <p:nvPr>
            <p:ph type="title"/>
          </p:nvPr>
        </p:nvSpPr>
        <p:spPr>
          <a:xfrm>
            <a:off x="457200" y="404664"/>
            <a:ext cx="8229600" cy="1728193"/>
          </a:xfrm>
          <a:prstGeom prst="rect">
            <a:avLst/>
          </a:prstGeom>
        </p:spPr>
        <p:txBody>
          <a:bodyPr/>
          <a:lstStyle/>
          <a:p>
            <a:pPr>
              <a:defRPr sz="3200">
                <a:latin typeface="Tahoma Bold"/>
                <a:ea typeface="Tahoma Bold"/>
                <a:cs typeface="Tahoma Bold"/>
                <a:sym typeface="Tahoma Bold"/>
              </a:defRPr>
            </a:pPr>
            <a:r>
              <a:t>Radyasyon Onkolojisi Bölümünde mutlaka yapılması gerekli ölçümler???</a:t>
            </a:r>
            <a:br/>
          </a:p>
        </p:txBody>
      </p:sp>
      <p:sp>
        <p:nvSpPr>
          <p:cNvPr id="136" name="Rectangle 3"/>
          <p:cNvSpPr txBox="1"/>
          <p:nvPr>
            <p:ph type="body" idx="1"/>
          </p:nvPr>
        </p:nvSpPr>
        <p:spPr>
          <a:xfrm>
            <a:off x="395535" y="1916113"/>
            <a:ext cx="8352930" cy="3602038"/>
          </a:xfrm>
          <a:prstGeom prst="rect">
            <a:avLst/>
          </a:prstGeom>
        </p:spPr>
        <p:txBody>
          <a:bodyPr/>
          <a:lstStyle/>
          <a:p>
            <a:pPr marL="336042" indent="-336042" defTabSz="896111">
              <a:lnSpc>
                <a:spcPct val="90000"/>
              </a:lnSpc>
              <a:spcBef>
                <a:spcPts val="600"/>
              </a:spcBef>
              <a:defRPr sz="2744">
                <a:latin typeface="Tahoma"/>
                <a:ea typeface="Tahoma"/>
                <a:cs typeface="Tahoma"/>
                <a:sym typeface="Tahoma"/>
              </a:defRPr>
            </a:pPr>
            <a:r>
              <a:t>Absorbe doz tayini,dozun alanla değişimi,ışık ışın alanı uygunluğu  vb.</a:t>
            </a:r>
          </a:p>
          <a:p>
            <a:pPr marL="336042" indent="-336042" defTabSz="896111">
              <a:lnSpc>
                <a:spcPct val="90000"/>
              </a:lnSpc>
              <a:buSzTx/>
              <a:buNone/>
              <a:defRPr sz="2744">
                <a:latin typeface="Tahoma"/>
                <a:ea typeface="Tahoma"/>
                <a:cs typeface="Tahoma"/>
                <a:sym typeface="Tahoma"/>
              </a:defRPr>
            </a:pPr>
          </a:p>
          <a:p>
            <a:pPr marL="336042" indent="-336042" defTabSz="896111">
              <a:lnSpc>
                <a:spcPct val="90000"/>
              </a:lnSpc>
              <a:spcBef>
                <a:spcPts val="600"/>
              </a:spcBef>
              <a:defRPr sz="2744">
                <a:latin typeface="Tahoma"/>
                <a:ea typeface="Tahoma"/>
                <a:cs typeface="Tahoma"/>
                <a:sym typeface="Tahoma"/>
              </a:defRPr>
            </a:pPr>
            <a:r>
              <a:t>Lineer hızlandırıcı ve/veya TPS için</a:t>
            </a:r>
          </a:p>
          <a:p>
            <a:pPr marL="336042" indent="-336042" defTabSz="896111">
              <a:lnSpc>
                <a:spcPct val="90000"/>
              </a:lnSpc>
              <a:spcBef>
                <a:spcPts val="600"/>
              </a:spcBef>
              <a:buSzTx/>
              <a:buNone/>
              <a:defRPr sz="2744">
                <a:latin typeface="Tahoma"/>
                <a:ea typeface="Tahoma"/>
                <a:cs typeface="Tahoma"/>
                <a:sym typeface="Tahoma"/>
              </a:defRPr>
            </a:pPr>
            <a:r>
              <a:t>       Derin doz eğrileri,enerji tayini,</a:t>
            </a:r>
          </a:p>
          <a:p>
            <a:pPr marL="336042" indent="-336042" defTabSz="896111">
              <a:lnSpc>
                <a:spcPct val="90000"/>
              </a:lnSpc>
              <a:spcBef>
                <a:spcPts val="600"/>
              </a:spcBef>
              <a:buSzTx/>
              <a:buNone/>
              <a:defRPr sz="2744">
                <a:latin typeface="Tahoma"/>
                <a:ea typeface="Tahoma"/>
                <a:cs typeface="Tahoma"/>
                <a:sym typeface="Tahoma"/>
              </a:defRPr>
            </a:pPr>
            <a:r>
              <a:t>       Profiller,vb.</a:t>
            </a:r>
          </a:p>
          <a:p>
            <a:pPr marL="336042" indent="-336042" defTabSz="896111">
              <a:lnSpc>
                <a:spcPct val="90000"/>
              </a:lnSpc>
              <a:spcBef>
                <a:spcPts val="500"/>
              </a:spcBef>
              <a:buSzTx/>
              <a:buNone/>
              <a:defRPr sz="2352">
                <a:latin typeface="Tahoma"/>
                <a:ea typeface="Tahoma"/>
                <a:cs typeface="Tahoma"/>
                <a:sym typeface="Tahoma"/>
              </a:defRPr>
            </a:pPr>
            <a:r>
              <a:t>       </a:t>
            </a:r>
          </a:p>
          <a:p>
            <a:pPr marL="336042" indent="-336042" defTabSz="896111">
              <a:lnSpc>
                <a:spcPct val="90000"/>
              </a:lnSpc>
              <a:spcBef>
                <a:spcPts val="500"/>
              </a:spcBef>
              <a:buSzTx/>
              <a:buNone/>
              <a:defRPr sz="2352">
                <a:latin typeface="Tahoma"/>
                <a:ea typeface="Tahoma"/>
                <a:cs typeface="Tahoma"/>
                <a:sym typeface="Tahoma"/>
              </a:defRPr>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ectangle 2"/>
          <p:cNvSpPr txBox="1"/>
          <p:nvPr>
            <p:ph type="title"/>
          </p:nvPr>
        </p:nvSpPr>
        <p:spPr>
          <a:xfrm>
            <a:off x="395288" y="404664"/>
            <a:ext cx="8229601" cy="1080121"/>
          </a:xfrm>
          <a:prstGeom prst="rect">
            <a:avLst/>
          </a:prstGeom>
        </p:spPr>
        <p:txBody>
          <a:bodyPr/>
          <a:lstStyle>
            <a:lvl1pPr>
              <a:defRPr sz="4000">
                <a:latin typeface="Tahoma Bold"/>
                <a:ea typeface="Tahoma Bold"/>
                <a:cs typeface="Tahoma Bold"/>
                <a:sym typeface="Tahoma Bold"/>
              </a:defRPr>
            </a:lvl1pPr>
          </a:lstStyle>
          <a:p>
            <a:pPr/>
            <a:r>
              <a:t>DONANIM</a:t>
            </a:r>
          </a:p>
        </p:txBody>
      </p:sp>
      <p:sp>
        <p:nvSpPr>
          <p:cNvPr id="139" name="Rectangle 3"/>
          <p:cNvSpPr txBox="1"/>
          <p:nvPr>
            <p:ph type="body" sz="quarter" idx="1"/>
          </p:nvPr>
        </p:nvSpPr>
        <p:spPr>
          <a:xfrm>
            <a:off x="468312" y="6525344"/>
            <a:ext cx="8229601" cy="72009"/>
          </a:xfrm>
          <a:prstGeom prst="rect">
            <a:avLst/>
          </a:prstGeom>
        </p:spPr>
        <p:txBody>
          <a:bodyPr/>
          <a:lstStyle/>
          <a:p>
            <a:pPr>
              <a:lnSpc>
                <a:spcPct val="80000"/>
              </a:lnSpc>
              <a:spcBef>
                <a:spcPts val="100"/>
              </a:spcBef>
              <a:buSzTx/>
              <a:buNone/>
              <a:defRPr sz="800"/>
            </a:pPr>
          </a:p>
        </p:txBody>
      </p:sp>
      <p:sp>
        <p:nvSpPr>
          <p:cNvPr id="140" name="Rectangle 4"/>
          <p:cNvSpPr txBox="1"/>
          <p:nvPr/>
        </p:nvSpPr>
        <p:spPr>
          <a:xfrm>
            <a:off x="514033" y="1773238"/>
            <a:ext cx="8044496" cy="454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3200">
                <a:latin typeface="Tahoma"/>
                <a:ea typeface="Tahoma"/>
                <a:cs typeface="Tahoma"/>
                <a:sym typeface="Tahoma"/>
              </a:defRPr>
            </a:pPr>
            <a:r>
              <a:t>    İyon odalı dozimetri sistemleri, </a:t>
            </a:r>
          </a:p>
          <a:p>
            <a:pPr>
              <a:defRPr sz="3200">
                <a:latin typeface="Tahoma"/>
                <a:ea typeface="Tahoma"/>
                <a:cs typeface="Tahoma"/>
                <a:sym typeface="Tahoma"/>
              </a:defRPr>
            </a:pPr>
            <a:r>
              <a:t>        Silindirik ve paralel plan iyon odaları</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Huzme veri elde etme sistemleri, </a:t>
            </a:r>
          </a:p>
          <a:p>
            <a:pPr>
              <a:defRPr sz="3200">
                <a:latin typeface="Tahoma"/>
                <a:ea typeface="Tahoma"/>
                <a:cs typeface="Tahoma"/>
                <a:sym typeface="Tahoma"/>
              </a:defRPr>
            </a:pPr>
            <a:r>
              <a:t>        (Su fantomları)</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Film,</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Katı fantomlar,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ctangle 2"/>
          <p:cNvSpPr txBox="1"/>
          <p:nvPr>
            <p:ph type="title"/>
          </p:nvPr>
        </p:nvSpPr>
        <p:spPr>
          <a:xfrm>
            <a:off x="457200" y="548680"/>
            <a:ext cx="8229600" cy="1368152"/>
          </a:xfrm>
          <a:prstGeom prst="rect">
            <a:avLst/>
          </a:prstGeom>
        </p:spPr>
        <p:txBody>
          <a:bodyPr/>
          <a:lstStyle>
            <a:lvl1pPr>
              <a:defRPr sz="3200">
                <a:latin typeface="Tahoma Bold"/>
                <a:ea typeface="Tahoma Bold"/>
                <a:cs typeface="Tahoma Bold"/>
                <a:sym typeface="Tahoma Bold"/>
              </a:defRPr>
            </a:lvl1pPr>
          </a:lstStyle>
          <a:p>
            <a:pPr/>
            <a:r>
              <a:t>İYONİZASYON YÖNTEMİ</a:t>
            </a:r>
          </a:p>
        </p:txBody>
      </p:sp>
      <p:sp>
        <p:nvSpPr>
          <p:cNvPr id="143" name="Rectangle 3"/>
          <p:cNvSpPr txBox="1"/>
          <p:nvPr>
            <p:ph type="body" idx="1"/>
          </p:nvPr>
        </p:nvSpPr>
        <p:spPr>
          <a:xfrm>
            <a:off x="457200" y="1600200"/>
            <a:ext cx="8229600" cy="4525963"/>
          </a:xfrm>
          <a:prstGeom prst="rect">
            <a:avLst/>
          </a:prstGeom>
        </p:spPr>
        <p:txBody>
          <a:bodyPr/>
          <a:lstStyle/>
          <a:p>
            <a:pPr/>
          </a:p>
          <a:p>
            <a:pPr/>
            <a:r>
              <a:t> Küçük bir volümde oluşan iyonizasyonu ölçme esasına dayanır.</a:t>
            </a:r>
          </a:p>
          <a:p>
            <a:pPr/>
          </a:p>
          <a:p>
            <a:pPr/>
            <a:r>
              <a:t> Farklı hacım,materyalden yapılmış iyon odaları üretilmektedir.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FARMER TİPİ İYON ODASI</a:t>
            </a:r>
          </a:p>
        </p:txBody>
      </p:sp>
      <p:pic>
        <p:nvPicPr>
          <p:cNvPr id="146" name="Picture 3" descr="Picture 3"/>
          <p:cNvPicPr>
            <a:picLocks noChangeAspect="1"/>
          </p:cNvPicPr>
          <p:nvPr/>
        </p:nvPicPr>
        <p:blipFill>
          <a:blip r:embed="rId2">
            <a:extLst/>
          </a:blip>
          <a:stretch>
            <a:fillRect/>
          </a:stretch>
        </p:blipFill>
        <p:spPr>
          <a:xfrm>
            <a:off x="457200" y="1600200"/>
            <a:ext cx="8229600" cy="452596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extLst/>
          </a:blip>
          <a:stretch>
            <a:fillRect/>
          </a:stretch>
        </p:blipFill>
        <p:spPr>
          <a:xfrm>
            <a:off x="971550" y="981075"/>
            <a:ext cx="3565525" cy="4752975"/>
          </a:xfrm>
          <a:prstGeom prst="rect">
            <a:avLst/>
          </a:prstGeom>
          <a:ln w="12700">
            <a:miter lim="400000"/>
          </a:ln>
        </p:spPr>
      </p:pic>
      <p:pic>
        <p:nvPicPr>
          <p:cNvPr id="149" name="Picture 5" descr="Picture 5"/>
          <p:cNvPicPr>
            <a:picLocks noChangeAspect="1"/>
          </p:cNvPicPr>
          <p:nvPr/>
        </p:nvPicPr>
        <p:blipFill>
          <a:blip r:embed="rId3">
            <a:extLst/>
          </a:blip>
          <a:stretch>
            <a:fillRect/>
          </a:stretch>
        </p:blipFill>
        <p:spPr>
          <a:xfrm>
            <a:off x="5003800" y="620712"/>
            <a:ext cx="3533775" cy="2647951"/>
          </a:xfrm>
          <a:prstGeom prst="rect">
            <a:avLst/>
          </a:prstGeom>
          <a:ln w="12700">
            <a:miter lim="400000"/>
          </a:ln>
        </p:spPr>
      </p:pic>
      <p:pic>
        <p:nvPicPr>
          <p:cNvPr id="150" name="Object 6" descr="Object 6"/>
          <p:cNvPicPr>
            <a:picLocks noChangeAspect="1"/>
          </p:cNvPicPr>
          <p:nvPr/>
        </p:nvPicPr>
        <p:blipFill>
          <a:blip r:embed="rId4">
            <a:extLst/>
          </a:blip>
          <a:stretch>
            <a:fillRect/>
          </a:stretch>
        </p:blipFill>
        <p:spPr>
          <a:xfrm>
            <a:off x="5003800" y="3500437"/>
            <a:ext cx="3543300" cy="265747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Flatness ve simetri</a:t>
            </a:r>
          </a:p>
        </p:txBody>
      </p:sp>
      <p:pic>
        <p:nvPicPr>
          <p:cNvPr id="153" name="Picture 4" descr="Picture 4"/>
          <p:cNvPicPr>
            <a:picLocks noChangeAspect="1"/>
          </p:cNvPicPr>
          <p:nvPr/>
        </p:nvPicPr>
        <p:blipFill>
          <a:blip r:embed="rId2">
            <a:extLst/>
          </a:blip>
          <a:stretch>
            <a:fillRect/>
          </a:stretch>
        </p:blipFill>
        <p:spPr>
          <a:xfrm>
            <a:off x="1187450" y="1341437"/>
            <a:ext cx="6121400" cy="525621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56" name="Rectangle 3"/>
          <p:cNvSpPr txBox="1"/>
          <p:nvPr>
            <p:ph type="body" idx="1"/>
          </p:nvPr>
        </p:nvSpPr>
        <p:spPr>
          <a:xfrm>
            <a:off x="457200" y="1600200"/>
            <a:ext cx="8229600" cy="4525963"/>
          </a:xfrm>
          <a:prstGeom prst="rect">
            <a:avLst/>
          </a:prstGeom>
        </p:spPr>
        <p:txBody>
          <a:bodyPr/>
          <a:lstStyle/>
          <a:p>
            <a:pPr algn="just">
              <a:buSzTx/>
              <a:buNone/>
            </a:pPr>
            <a:r>
              <a:t>	</a:t>
            </a:r>
            <a:r>
              <a:rPr>
                <a:latin typeface="Tahoma"/>
                <a:ea typeface="Tahoma"/>
                <a:cs typeface="Tahoma"/>
                <a:sym typeface="Tahoma"/>
              </a:rPr>
              <a:t>Termolüminesans özellik gösteren kristalin radyasyona maruz bırakılarak enerji soğurması ve ısıtıldığında bu enerjiyi ışıma şeklinde geri vermesi </a:t>
            </a:r>
            <a:endParaRPr>
              <a:latin typeface="Tahoma"/>
              <a:ea typeface="Tahoma"/>
              <a:cs typeface="Tahoma"/>
              <a:sym typeface="Tahoma"/>
            </a:endParaRPr>
          </a:p>
          <a:p>
            <a:pPr>
              <a:defRPr>
                <a:latin typeface="Tahoma"/>
                <a:ea typeface="Tahoma"/>
                <a:cs typeface="Tahoma"/>
                <a:sym typeface="Tahoma"/>
              </a:defRPr>
            </a:pPr>
          </a:p>
          <a:p>
            <a:pPr algn="just">
              <a:defRPr>
                <a:latin typeface="Tahoma"/>
                <a:ea typeface="Tahoma"/>
                <a:cs typeface="Tahoma"/>
                <a:sym typeface="Tahoma"/>
              </a:defRPr>
            </a:pPr>
            <a:r>
              <a:t>Radyasyon etkisiyle elektron tuzaklama</a:t>
            </a:r>
          </a:p>
          <a:p>
            <a:pPr algn="just">
              <a:defRPr>
                <a:latin typeface="Tahoma"/>
                <a:ea typeface="Tahoma"/>
                <a:cs typeface="Tahoma"/>
                <a:sym typeface="Tahoma"/>
              </a:defRPr>
            </a:pPr>
            <a:r>
              <a:t>Elektron-deşik birleşmesi ile foton ışıması</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59" name="Rectangle 3"/>
          <p:cNvSpPr txBox="1"/>
          <p:nvPr>
            <p:ph type="body" sz="half" idx="1"/>
          </p:nvPr>
        </p:nvSpPr>
        <p:spPr>
          <a:xfrm>
            <a:off x="4716016" y="1981200"/>
            <a:ext cx="3970785" cy="4114800"/>
          </a:xfrm>
          <a:prstGeom prst="rect">
            <a:avLst/>
          </a:prstGeom>
        </p:spPr>
        <p:txBody>
          <a:bodyPr/>
          <a:lstStyle/>
          <a:p>
            <a:pPr algn="just">
              <a:lnSpc>
                <a:spcPct val="90000"/>
              </a:lnSpc>
              <a:defRPr>
                <a:latin typeface="Tahoma"/>
                <a:ea typeface="Tahoma"/>
                <a:cs typeface="Tahoma"/>
                <a:sym typeface="Tahoma"/>
              </a:defRPr>
            </a:pPr>
            <a:r>
              <a:t>Kristal yapıdaki örgü kusurları</a:t>
            </a:r>
          </a:p>
          <a:p>
            <a:pPr algn="just">
              <a:lnSpc>
                <a:spcPct val="90000"/>
              </a:lnSpc>
              <a:buSzTx/>
              <a:buNone/>
              <a:defRPr>
                <a:latin typeface="Tahoma"/>
                <a:ea typeface="Tahoma"/>
                <a:cs typeface="Tahoma"/>
                <a:sym typeface="Tahoma"/>
              </a:defRPr>
            </a:pPr>
            <a:r>
              <a:t>	</a:t>
            </a:r>
          </a:p>
          <a:p>
            <a:pPr algn="just">
              <a:lnSpc>
                <a:spcPct val="90000"/>
              </a:lnSpc>
              <a:buSzTx/>
              <a:buNone/>
              <a:defRPr>
                <a:latin typeface="Tahoma"/>
                <a:ea typeface="Tahoma"/>
                <a:cs typeface="Tahoma"/>
                <a:sym typeface="Tahoma"/>
              </a:defRPr>
            </a:pPr>
            <a:r>
              <a:t>	Valans bandı ile iletkenlik bandı arasında deşik veya elektron tuzakları</a:t>
            </a:r>
          </a:p>
        </p:txBody>
      </p:sp>
      <p:pic>
        <p:nvPicPr>
          <p:cNvPr id="160" name="Picture 4" descr="Picture 4"/>
          <p:cNvPicPr>
            <a:picLocks noChangeAspect="1"/>
          </p:cNvPicPr>
          <p:nvPr/>
        </p:nvPicPr>
        <p:blipFill>
          <a:blip r:embed="rId2">
            <a:extLst/>
          </a:blip>
          <a:stretch>
            <a:fillRect/>
          </a:stretch>
        </p:blipFill>
        <p:spPr>
          <a:xfrm>
            <a:off x="611187" y="2133600"/>
            <a:ext cx="4032251" cy="359965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97" name="2 İçerik Yer Tutucusu"/>
          <p:cNvSpPr txBox="1"/>
          <p:nvPr>
            <p:ph type="body" sz="half" idx="1"/>
          </p:nvPr>
        </p:nvSpPr>
        <p:spPr>
          <a:xfrm>
            <a:off x="251519" y="1412775"/>
            <a:ext cx="4248474" cy="4942151"/>
          </a:xfrm>
          <a:prstGeom prst="rect">
            <a:avLst/>
          </a:prstGeom>
        </p:spPr>
        <p:txBody>
          <a:bodyPr/>
          <a:lstStyle/>
          <a:p>
            <a:pPr algn="just">
              <a:lnSpc>
                <a:spcPct val="90000"/>
              </a:lnSpc>
              <a:defRPr>
                <a:latin typeface="Tahoma"/>
                <a:ea typeface="Tahoma"/>
                <a:cs typeface="Tahoma"/>
                <a:sym typeface="Tahoma"/>
              </a:defRPr>
            </a:pPr>
            <a:r>
              <a:t>Temel doz dağılımları genellikle suda ( su fantomunda ) ölçülür.</a:t>
            </a:r>
          </a:p>
          <a:p>
            <a:pPr algn="just">
              <a:lnSpc>
                <a:spcPct val="90000"/>
              </a:lnSpc>
              <a:defRPr>
                <a:latin typeface="Tahoma"/>
                <a:ea typeface="Tahoma"/>
                <a:cs typeface="Tahoma"/>
                <a:sym typeface="Tahoma"/>
              </a:defRPr>
            </a:pPr>
            <a:r>
              <a:t>Yumuşak doku yoğunluğuna çok yakın yoğunluktadır.</a:t>
            </a:r>
          </a:p>
          <a:p>
            <a:pPr algn="just">
              <a:lnSpc>
                <a:spcPct val="90000"/>
              </a:lnSpc>
              <a:defRPr>
                <a:latin typeface="Tahoma"/>
                <a:ea typeface="Tahoma"/>
                <a:cs typeface="Tahoma"/>
                <a:sym typeface="Tahoma"/>
              </a:defRPr>
            </a:pPr>
            <a:r>
              <a:t>Ölçümde kullanılacak iyon odaları veya diyotların su geçirmez olması gerekir.</a:t>
            </a:r>
          </a:p>
        </p:txBody>
      </p:sp>
      <p:pic>
        <p:nvPicPr>
          <p:cNvPr id="98" name="Picture 4" descr="Picture 4"/>
          <p:cNvPicPr>
            <a:picLocks noChangeAspect="1"/>
          </p:cNvPicPr>
          <p:nvPr/>
        </p:nvPicPr>
        <p:blipFill>
          <a:blip r:embed="rId2">
            <a:extLst/>
          </a:blip>
          <a:srcRect l="894" t="0" r="0" b="0"/>
          <a:stretch>
            <a:fillRect/>
          </a:stretch>
        </p:blipFill>
        <p:spPr>
          <a:xfrm>
            <a:off x="4716016" y="1214421"/>
            <a:ext cx="4070826" cy="4643472"/>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ctangle 5"/>
          <p:cNvSpPr txBox="1"/>
          <p:nvPr>
            <p:ph type="title"/>
          </p:nvPr>
        </p:nvSpPr>
        <p:spPr>
          <a:xfrm>
            <a:off x="468312" y="260350"/>
            <a:ext cx="8229601" cy="815975"/>
          </a:xfrm>
          <a:prstGeom prst="rect">
            <a:avLst/>
          </a:prstGeom>
        </p:spPr>
        <p:txBody>
          <a:bodyPr/>
          <a:lstStyle>
            <a:lvl1pPr>
              <a:defRPr>
                <a:latin typeface="Tahoma Bold"/>
                <a:ea typeface="Tahoma Bold"/>
                <a:cs typeface="Tahoma Bold"/>
                <a:sym typeface="Tahoma Bold"/>
              </a:defRPr>
            </a:lvl1pPr>
          </a:lstStyle>
          <a:p>
            <a:pPr/>
            <a:r>
              <a:t>TLD</a:t>
            </a:r>
          </a:p>
        </p:txBody>
      </p:sp>
      <p:pic>
        <p:nvPicPr>
          <p:cNvPr id="163" name="Object 4" descr="Object 4"/>
          <p:cNvPicPr>
            <a:picLocks noChangeAspect="1"/>
          </p:cNvPicPr>
          <p:nvPr/>
        </p:nvPicPr>
        <p:blipFill>
          <a:blip r:embed="rId2">
            <a:extLst/>
          </a:blip>
          <a:stretch>
            <a:fillRect/>
          </a:stretch>
        </p:blipFill>
        <p:spPr>
          <a:xfrm>
            <a:off x="468312" y="1160462"/>
            <a:ext cx="8353426" cy="3779839"/>
          </a:xfrm>
          <a:prstGeom prst="rect">
            <a:avLst/>
          </a:prstGeom>
          <a:ln w="12700">
            <a:miter lim="400000"/>
          </a:ln>
        </p:spPr>
      </p:pic>
      <p:sp>
        <p:nvSpPr>
          <p:cNvPr id="164" name="Rectangle 7"/>
          <p:cNvSpPr txBox="1"/>
          <p:nvPr/>
        </p:nvSpPr>
        <p:spPr>
          <a:xfrm>
            <a:off x="296544" y="5300662"/>
            <a:ext cx="8214362"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a:buSzPct val="100000"/>
              <a:buAutoNum type="alphaLcParenBoth" startAt="1"/>
              <a:defRPr sz="1400">
                <a:latin typeface="Tahoma"/>
                <a:ea typeface="Tahoma"/>
                <a:cs typeface="Tahoma"/>
                <a:sym typeface="Tahoma"/>
              </a:defRPr>
            </a:pPr>
            <a:r>
              <a:t>Tek kristal yapıya sahip katının enerji band diyagramı. </a:t>
            </a:r>
          </a:p>
          <a:p>
            <a:pPr marL="457200" indent="-457200" algn="just">
              <a:buSzPct val="100000"/>
              <a:buAutoNum type="alphaLcParenBoth" startAt="1"/>
              <a:defRPr sz="1400">
                <a:latin typeface="Tahoma"/>
                <a:ea typeface="Tahoma"/>
                <a:cs typeface="Tahoma"/>
                <a:sym typeface="Tahoma"/>
              </a:defRPr>
            </a:pPr>
            <a:r>
              <a:t>Radyasyon ile uyarılan kristalde oluşan serbest elektronlar ve hollerin tuzaklanması. </a:t>
            </a:r>
          </a:p>
          <a:p>
            <a:pPr marL="457200" indent="-457200" algn="just">
              <a:buSzPct val="100000"/>
              <a:buAutoNum type="alphaLcParenBoth" startAt="1"/>
              <a:defRPr sz="1400">
                <a:latin typeface="Tahoma"/>
                <a:ea typeface="Tahoma"/>
                <a:cs typeface="Tahoma"/>
                <a:sym typeface="Tahoma"/>
              </a:defRPr>
            </a:pPr>
            <a:r>
              <a:t>Isıtma sonucu 	yeterli termal enerji alan tuzaklanmış elektronların daha düşük enerji durumlarına dönmeleri halinde ışık fotonu yayınlanması</a:t>
            </a:r>
            <a:r>
              <a:rPr>
                <a:solidFill>
                  <a:srgbClr val="FFFFFF"/>
                </a:solidFill>
              </a:rP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67" name="Rectangle 3"/>
          <p:cNvSpPr txBox="1"/>
          <p:nvPr>
            <p:ph type="body" idx="1"/>
          </p:nvPr>
        </p:nvSpPr>
        <p:spPr>
          <a:xfrm>
            <a:off x="457200" y="1600200"/>
            <a:ext cx="8229600" cy="4525963"/>
          </a:xfrm>
          <a:prstGeom prst="rect">
            <a:avLst/>
          </a:prstGeom>
        </p:spPr>
        <p:txBody>
          <a:bodyPr/>
          <a:lstStyle/>
          <a:p>
            <a:pPr algn="just">
              <a:defRPr>
                <a:latin typeface="Tahoma"/>
                <a:ea typeface="Tahoma"/>
                <a:cs typeface="Tahoma"/>
                <a:sym typeface="Tahoma"/>
              </a:defRPr>
            </a:pPr>
            <a:r>
              <a:t>Kristalde farklı enerji seviyelerine sahip elektron ve deşik merkezleri (tuzaklar)</a:t>
            </a:r>
          </a:p>
          <a:p>
            <a:pPr algn="just">
              <a:defRPr>
                <a:latin typeface="Tahoma"/>
                <a:ea typeface="Tahoma"/>
                <a:cs typeface="Tahoma"/>
                <a:sym typeface="Tahoma"/>
              </a:defRPr>
            </a:pPr>
            <a:r>
              <a:t>Deşik merkezleri kararsız, oda sıcaklığında boşalabilir</a:t>
            </a:r>
          </a:p>
          <a:p>
            <a:pPr algn="just">
              <a:defRPr>
                <a:latin typeface="Tahoma"/>
                <a:ea typeface="Tahoma"/>
                <a:cs typeface="Tahoma"/>
                <a:sym typeface="Tahoma"/>
              </a:defRPr>
            </a:pPr>
            <a:r>
              <a:t>Elektron tuzakları farklı ısı seviyelerine duyarlı; bu yüzden ışıma eğrisinde farklı pikler mevcut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Film dozimetri</a:t>
            </a:r>
          </a:p>
        </p:txBody>
      </p:sp>
      <p:sp>
        <p:nvSpPr>
          <p:cNvPr id="170" name="Rectangle 3"/>
          <p:cNvSpPr txBox="1"/>
          <p:nvPr>
            <p:ph type="body" idx="1"/>
          </p:nvPr>
        </p:nvSpPr>
        <p:spPr>
          <a:xfrm>
            <a:off x="457200" y="1600200"/>
            <a:ext cx="8363271" cy="4525963"/>
          </a:xfrm>
          <a:prstGeom prst="rect">
            <a:avLst/>
          </a:prstGeom>
        </p:spPr>
        <p:txBody>
          <a:bodyPr/>
          <a:lstStyle/>
          <a:p>
            <a:pPr algn="just">
              <a:lnSpc>
                <a:spcPct val="90000"/>
              </a:lnSpc>
              <a:defRPr>
                <a:latin typeface="Tahoma"/>
                <a:ea typeface="Tahoma"/>
                <a:cs typeface="Tahoma"/>
                <a:sym typeface="Tahoma"/>
              </a:defRPr>
            </a:pPr>
            <a:r>
              <a:t>Absorbe edilen dozun, film üzerinde oluşturduğu kararmanın optik ve matematik metodlarla belirlenmesi</a:t>
            </a:r>
          </a:p>
          <a:p>
            <a:pPr algn="just">
              <a:lnSpc>
                <a:spcPct val="90000"/>
              </a:lnSpc>
              <a:defRPr>
                <a:latin typeface="Tahoma"/>
                <a:ea typeface="Tahoma"/>
                <a:cs typeface="Tahoma"/>
                <a:sym typeface="Tahoma"/>
              </a:defRPr>
            </a:pPr>
            <a:r>
              <a:t>Doz-cevap eğrisi belirlenmeli</a:t>
            </a:r>
          </a:p>
          <a:p>
            <a:pPr algn="just">
              <a:lnSpc>
                <a:spcPct val="90000"/>
              </a:lnSpc>
              <a:defRPr>
                <a:latin typeface="Tahoma"/>
                <a:ea typeface="Tahoma"/>
                <a:cs typeface="Tahoma"/>
                <a:sym typeface="Tahoma"/>
              </a:defRPr>
            </a:pPr>
            <a:r>
              <a:t>Radyoterapi cihazlarının kalite kontrollerinde, kişisel dozimetrelerde, su fantomu ve planlamadan elde edilen izodozların verifikasyonunda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101" name="2 İçerik Yer Tutucusu"/>
          <p:cNvSpPr txBox="1"/>
          <p:nvPr>
            <p:ph type="body" sz="half" idx="1"/>
          </p:nvPr>
        </p:nvSpPr>
        <p:spPr>
          <a:xfrm>
            <a:off x="457200" y="1600200"/>
            <a:ext cx="4038600" cy="4525963"/>
          </a:xfrm>
          <a:prstGeom prst="rect">
            <a:avLst/>
          </a:prstGeom>
        </p:spPr>
        <p:txBody>
          <a:bodyPr/>
          <a:lstStyle/>
          <a:p>
            <a:pPr algn="just">
              <a:lnSpc>
                <a:spcPct val="72000"/>
              </a:lnSpc>
              <a:spcBef>
                <a:spcPts val="500"/>
              </a:spcBef>
              <a:defRPr sz="2100">
                <a:latin typeface="Tahoma"/>
                <a:ea typeface="Tahoma"/>
                <a:cs typeface="Tahoma"/>
                <a:sym typeface="Tahoma"/>
              </a:defRPr>
            </a:pPr>
            <a:r>
              <a:t>Her zaman su fantomu kullanmak zaman açısından pratik olmadığından katı fantomlar dizayn edilmiştir.     ( rutin ölçümler için )</a:t>
            </a:r>
          </a:p>
          <a:p>
            <a:pPr algn="just">
              <a:lnSpc>
                <a:spcPct val="72000"/>
              </a:lnSpc>
              <a:spcBef>
                <a:spcPts val="500"/>
              </a:spcBef>
              <a:defRPr>
                <a:latin typeface="Tahoma"/>
                <a:ea typeface="Tahoma"/>
                <a:cs typeface="Tahoma"/>
                <a:sym typeface="Tahoma"/>
              </a:defRPr>
            </a:pPr>
          </a:p>
          <a:p>
            <a:pPr algn="just">
              <a:lnSpc>
                <a:spcPct val="72000"/>
              </a:lnSpc>
              <a:spcBef>
                <a:spcPts val="500"/>
              </a:spcBef>
              <a:defRPr sz="2100">
                <a:latin typeface="Tahoma"/>
                <a:ea typeface="Tahoma"/>
                <a:cs typeface="Tahoma"/>
                <a:sym typeface="Tahoma"/>
              </a:defRPr>
            </a:pPr>
            <a:r>
              <a:t>Ancak referans ölçümleri için katı fantom tercih edilmez.</a:t>
            </a:r>
          </a:p>
          <a:p>
            <a:pPr algn="just">
              <a:lnSpc>
                <a:spcPct val="72000"/>
              </a:lnSpc>
              <a:spcBef>
                <a:spcPts val="500"/>
              </a:spcBef>
              <a:defRPr>
                <a:latin typeface="Tahoma"/>
                <a:ea typeface="Tahoma"/>
                <a:cs typeface="Tahoma"/>
                <a:sym typeface="Tahoma"/>
              </a:defRPr>
            </a:pPr>
          </a:p>
          <a:p>
            <a:pPr algn="just">
              <a:lnSpc>
                <a:spcPct val="72000"/>
              </a:lnSpc>
              <a:spcBef>
                <a:spcPts val="500"/>
              </a:spcBef>
              <a:defRPr sz="2100">
                <a:latin typeface="Tahoma"/>
                <a:ea typeface="Tahoma"/>
                <a:cs typeface="Tahoma"/>
                <a:sym typeface="Tahoma"/>
              </a:defRPr>
            </a:pPr>
            <a:r>
              <a:t>Foton ve elektron dozimetresinde kullanılan katı ve su fantomlar homojen fantomlar olarak adlandırılır.</a:t>
            </a:r>
          </a:p>
        </p:txBody>
      </p:sp>
      <p:pic>
        <p:nvPicPr>
          <p:cNvPr id="102" name="Picture 6" descr="Picture 6"/>
          <p:cNvPicPr>
            <a:picLocks noChangeAspect="1"/>
          </p:cNvPicPr>
          <p:nvPr/>
        </p:nvPicPr>
        <p:blipFill>
          <a:blip r:embed="rId2">
            <a:extLst/>
          </a:blip>
          <a:stretch>
            <a:fillRect/>
          </a:stretch>
        </p:blipFill>
        <p:spPr>
          <a:xfrm>
            <a:off x="4648200" y="1928802"/>
            <a:ext cx="4038600" cy="3174671"/>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5 Başlık"/>
          <p:cNvSpPr txBox="1"/>
          <p:nvPr>
            <p:ph type="title"/>
          </p:nvPr>
        </p:nvSpPr>
        <p:spPr>
          <a:xfrm>
            <a:off x="179511" y="0"/>
            <a:ext cx="4896546" cy="1556792"/>
          </a:xfrm>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105" name="6 İçerik Yer Tutucusu"/>
          <p:cNvSpPr txBox="1"/>
          <p:nvPr>
            <p:ph type="body" sz="half" idx="1"/>
          </p:nvPr>
        </p:nvSpPr>
        <p:spPr>
          <a:xfrm>
            <a:off x="457199" y="1920084"/>
            <a:ext cx="4329116" cy="4434842"/>
          </a:xfrm>
          <a:prstGeom prst="rect">
            <a:avLst/>
          </a:prstGeom>
        </p:spPr>
        <p:txBody>
          <a:bodyPr/>
          <a:lstStyle/>
          <a:p>
            <a:pPr marL="342899" indent="-342899" algn="just">
              <a:lnSpc>
                <a:spcPct val="80000"/>
              </a:lnSpc>
              <a:spcBef>
                <a:spcPts val="400"/>
              </a:spcBef>
              <a:defRPr sz="1900">
                <a:latin typeface="Tahoma"/>
                <a:ea typeface="Tahoma"/>
                <a:cs typeface="Tahoma"/>
                <a:sym typeface="Tahoma"/>
              </a:defRPr>
            </a:pPr>
            <a:r>
              <a:t>Homojen fantomlar dışında klinik dozimetri için kullanılan diğer bir ölçüm sistemi antropomorfik Rando fantom’dur.</a:t>
            </a:r>
          </a:p>
          <a:p>
            <a:pPr algn="just">
              <a:lnSpc>
                <a:spcPct val="80000"/>
              </a:lnSpc>
              <a:spcBef>
                <a:spcPts val="400"/>
              </a:spcBef>
              <a:defRPr>
                <a:latin typeface="Tahoma"/>
                <a:ea typeface="Tahoma"/>
                <a:cs typeface="Tahoma"/>
                <a:sym typeface="Tahoma"/>
              </a:defRPr>
            </a:pPr>
          </a:p>
          <a:p>
            <a:pPr marL="342899" indent="-342899" algn="just">
              <a:lnSpc>
                <a:spcPct val="80000"/>
              </a:lnSpc>
              <a:spcBef>
                <a:spcPts val="400"/>
              </a:spcBef>
              <a:defRPr sz="1900">
                <a:latin typeface="Tahoma"/>
                <a:ea typeface="Tahoma"/>
                <a:cs typeface="Tahoma"/>
                <a:sym typeface="Tahoma"/>
              </a:defRPr>
            </a:pPr>
            <a:r>
              <a:t>Vücut dokuları, kas ve kemik yapıları, hava boşlukları simule edilebilir. </a:t>
            </a:r>
          </a:p>
          <a:p>
            <a:pPr algn="just">
              <a:lnSpc>
                <a:spcPct val="80000"/>
              </a:lnSpc>
              <a:spcBef>
                <a:spcPts val="400"/>
              </a:spcBef>
              <a:defRPr>
                <a:latin typeface="Tahoma"/>
                <a:ea typeface="Tahoma"/>
                <a:cs typeface="Tahoma"/>
                <a:sym typeface="Tahoma"/>
              </a:defRPr>
            </a:pPr>
          </a:p>
          <a:p>
            <a:pPr marL="342899" indent="-342899" algn="just">
              <a:lnSpc>
                <a:spcPct val="80000"/>
              </a:lnSpc>
              <a:spcBef>
                <a:spcPts val="400"/>
              </a:spcBef>
              <a:defRPr sz="1900">
                <a:latin typeface="Tahoma"/>
                <a:ea typeface="Tahoma"/>
                <a:cs typeface="Tahoma"/>
                <a:sym typeface="Tahoma"/>
              </a:defRPr>
            </a:pPr>
            <a:r>
              <a:t>Vücudun bir noktasındaki dozun ölçülebilmesi için kesitler halinde dizayn edilmiştir. Kesitler üzerinde çeşitli noktalarda TLD boşlukları vardır.</a:t>
            </a:r>
          </a:p>
        </p:txBody>
      </p:sp>
      <p:pic>
        <p:nvPicPr>
          <p:cNvPr id="106" name="Picture 6" descr="Picture 6"/>
          <p:cNvPicPr>
            <a:picLocks noChangeAspect="1"/>
          </p:cNvPicPr>
          <p:nvPr/>
        </p:nvPicPr>
        <p:blipFill>
          <a:blip r:embed="rId2">
            <a:extLst/>
          </a:blip>
          <a:stretch>
            <a:fillRect/>
          </a:stretch>
        </p:blipFill>
        <p:spPr>
          <a:xfrm>
            <a:off x="5292080" y="188639"/>
            <a:ext cx="3672409" cy="3312369"/>
          </a:xfrm>
          <a:prstGeom prst="rect">
            <a:avLst/>
          </a:prstGeom>
          <a:ln w="38100">
            <a:solidFill>
              <a:schemeClr val="accent1"/>
            </a:solidFill>
          </a:ln>
        </p:spPr>
      </p:pic>
      <p:pic>
        <p:nvPicPr>
          <p:cNvPr id="107" name="Picture 8" descr="Picture 8"/>
          <p:cNvPicPr>
            <a:picLocks noChangeAspect="1"/>
          </p:cNvPicPr>
          <p:nvPr/>
        </p:nvPicPr>
        <p:blipFill>
          <a:blip r:embed="rId3">
            <a:extLst/>
          </a:blip>
          <a:stretch>
            <a:fillRect/>
          </a:stretch>
        </p:blipFill>
        <p:spPr>
          <a:xfrm>
            <a:off x="5286380" y="3571876"/>
            <a:ext cx="3678109" cy="3097485"/>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4"/>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Randofantom</a:t>
            </a:r>
          </a:p>
        </p:txBody>
      </p:sp>
      <p:pic>
        <p:nvPicPr>
          <p:cNvPr id="110" name="Picture 5" descr="Picture 5"/>
          <p:cNvPicPr>
            <a:picLocks noChangeAspect="1"/>
          </p:cNvPicPr>
          <p:nvPr/>
        </p:nvPicPr>
        <p:blipFill>
          <a:blip r:embed="rId2">
            <a:extLst/>
          </a:blip>
          <a:stretch>
            <a:fillRect/>
          </a:stretch>
        </p:blipFill>
        <p:spPr>
          <a:xfrm>
            <a:off x="611187" y="1412777"/>
            <a:ext cx="3960814" cy="4049813"/>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4643437" y="1412777"/>
            <a:ext cx="3959226" cy="40498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graphicFrame>
        <p:nvGraphicFramePr>
          <p:cNvPr id="114" name="3 İçerik Yer Tutucusu"/>
          <p:cNvGraphicFramePr/>
          <p:nvPr/>
        </p:nvGraphicFramePr>
        <p:xfrm>
          <a:off x="285720" y="1628799"/>
          <a:ext cx="8644001" cy="449736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28800"/>
                <a:gridCol w="1728800"/>
                <a:gridCol w="1728800"/>
                <a:gridCol w="1728800"/>
                <a:gridCol w="1728800"/>
              </a:tblGrid>
              <a:tr h="457913">
                <a:tc>
                  <a:txBody>
                    <a:bodyPr/>
                    <a:lstStyle/>
                    <a:p>
                      <a:pPr algn="ctr">
                        <a:defRPr b="0" sz="1800">
                          <a:solidFill>
                            <a:srgbClr val="000000"/>
                          </a:solidFill>
                        </a:defRPr>
                      </a:pPr>
                      <a:r>
                        <a:rPr sz="1100" u="sng">
                          <a:solidFill>
                            <a:srgbClr val="FFFFFF"/>
                          </a:solidFill>
                          <a:latin typeface="Tahoma Bold"/>
                          <a:ea typeface="Tahoma Bold"/>
                          <a:cs typeface="Tahoma Bold"/>
                          <a:sym typeface="Tahoma Bold"/>
                        </a:rPr>
                        <a:t>Malzeme</a:t>
                      </a:r>
                    </a:p>
                  </a:txBody>
                  <a:tcPr marL="45720" marR="45720" marT="45720" marB="45720" anchor="t" anchorCtr="0" horzOverflow="overflow"/>
                </a:tc>
                <a:tc>
                  <a:txBody>
                    <a:bodyPr/>
                    <a:lstStyle/>
                    <a:p>
                      <a:pPr algn="ctr">
                        <a:defRPr b="0" sz="1800">
                          <a:solidFill>
                            <a:srgbClr val="000000"/>
                          </a:solidFill>
                        </a:defRPr>
                      </a:pPr>
                      <a:r>
                        <a:rPr sz="1100" u="sng">
                          <a:solidFill>
                            <a:srgbClr val="FFFFFF"/>
                          </a:solidFill>
                          <a:latin typeface="Tahoma Bold"/>
                          <a:ea typeface="Tahoma Bold"/>
                          <a:cs typeface="Tahoma Bold"/>
                          <a:sym typeface="Tahoma Bold"/>
                        </a:rPr>
                        <a:t>Kimyasal Bileşimi</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Kütle Yoğunluğu</a:t>
                      </a:r>
                    </a:p>
                    <a:p>
                      <a:pPr algn="ctr">
                        <a:defRPr b="0" sz="1100" u="sng">
                          <a:latin typeface="Tahoma Bold"/>
                          <a:ea typeface="Tahoma Bold"/>
                          <a:cs typeface="Tahoma Bold"/>
                          <a:sym typeface="Tahoma Bold"/>
                        </a:defRPr>
                      </a:pPr>
                      <a:r>
                        <a:t> ( g/cm</a:t>
                      </a:r>
                      <a:r>
                        <a:rPr baseline="30000"/>
                        <a:t>3</a:t>
                      </a:r>
                      <a:r>
                        <a:t> )</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Elektron sayısı/g</a:t>
                      </a:r>
                    </a:p>
                    <a:p>
                      <a:pPr algn="ctr">
                        <a:defRPr b="0" sz="1100" u="sng">
                          <a:latin typeface="Tahoma Bold"/>
                          <a:ea typeface="Tahoma Bold"/>
                          <a:cs typeface="Tahoma Bold"/>
                          <a:sym typeface="Tahoma Bold"/>
                        </a:defRPr>
                      </a:pPr>
                      <a:r>
                        <a:t>( x10</a:t>
                      </a:r>
                      <a:r>
                        <a:rPr baseline="30000"/>
                        <a:t>23</a:t>
                      </a:r>
                      <a:r>
                        <a:t> )</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Z</a:t>
                      </a:r>
                      <a:r>
                        <a:rPr baseline="-30000"/>
                        <a:t>eff</a:t>
                      </a:r>
                    </a:p>
                    <a:p>
                      <a:pPr algn="ctr">
                        <a:defRPr b="0" sz="1100" u="sng">
                          <a:latin typeface="Tahoma Bold"/>
                          <a:ea typeface="Tahoma Bold"/>
                          <a:cs typeface="Tahoma Bold"/>
                          <a:sym typeface="Tahoma Bold"/>
                        </a:defRPr>
                      </a:pPr>
                      <a:r>
                        <a:t>( fotoelektrik )</a:t>
                      </a:r>
                    </a:p>
                  </a:txBody>
                  <a:tcPr marL="45720" marR="45720" marT="45720" marB="45720" anchor="t" anchorCtr="0" horzOverflow="overflow"/>
                </a:tc>
              </a:tr>
              <a:tr h="278019">
                <a:tc>
                  <a:txBody>
                    <a:bodyPr/>
                    <a:lstStyle/>
                    <a:p>
                      <a:pPr algn="ctr">
                        <a:defRPr sz="1800"/>
                      </a:pPr>
                      <a:r>
                        <a:rPr sz="1100">
                          <a:latin typeface="Tahoma Bold"/>
                          <a:ea typeface="Tahoma Bold"/>
                          <a:cs typeface="Tahoma Bold"/>
                          <a:sym typeface="Tahoma Bold"/>
                        </a:rPr>
                        <a:t>Water</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H</a:t>
                      </a:r>
                      <a:r>
                        <a:rPr baseline="-30000"/>
                        <a:t>2</a:t>
                      </a:r>
                      <a:r>
                        <a:t>O</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7.42</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Polystrene</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a:t>
                      </a:r>
                      <a:r>
                        <a:rPr baseline="-30000"/>
                        <a:t>8</a:t>
                      </a:r>
                      <a:r>
                        <a:t>H</a:t>
                      </a:r>
                      <a:r>
                        <a:rPr baseline="-30000"/>
                        <a:t>8</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1.03 – 1.05</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5.69</a:t>
                      </a:r>
                    </a:p>
                  </a:txBody>
                  <a:tcPr marL="45720" marR="45720" marT="45720" marB="45720" anchor="ctr" anchorCtr="0" horzOverflow="overflow"/>
                </a:tc>
              </a:tr>
              <a:tr h="457913">
                <a:tc>
                  <a:txBody>
                    <a:bodyPr/>
                    <a:lstStyle/>
                    <a:p>
                      <a:pPr algn="ctr">
                        <a:defRPr sz="1100">
                          <a:latin typeface="Tahoma Bold"/>
                          <a:ea typeface="Tahoma Bold"/>
                          <a:cs typeface="Tahoma Bold"/>
                          <a:sym typeface="Tahoma Bold"/>
                        </a:defRPr>
                      </a:pPr>
                      <a:r>
                        <a:t>Plexiglas</a:t>
                      </a:r>
                    </a:p>
                    <a:p>
                      <a:pPr algn="ctr">
                        <a:defRPr sz="1100">
                          <a:latin typeface="Tahoma Bold"/>
                          <a:ea typeface="Tahoma Bold"/>
                          <a:cs typeface="Tahoma Bold"/>
                          <a:sym typeface="Tahoma Bold"/>
                        </a:defRPr>
                      </a:pPr>
                      <a:r>
                        <a:t>( perspex, lucite )</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a:t>
                      </a:r>
                      <a:r>
                        <a:rPr baseline="-30000"/>
                        <a:t>5</a:t>
                      </a:r>
                      <a:r>
                        <a:t>O</a:t>
                      </a:r>
                      <a:r>
                        <a:rPr baseline="-30000"/>
                        <a:t>2</a:t>
                      </a:r>
                      <a:r>
                        <a:t>H</a:t>
                      </a:r>
                      <a:r>
                        <a:rPr baseline="-30000"/>
                        <a:t>8</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1.16 – 1.20</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6.48</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Polyethylene</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CH</a:t>
                      </a:r>
                      <a:r>
                        <a:rPr baseline="-30000"/>
                        <a:t>2</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0.92</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6.16</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Paraffin</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C</a:t>
                      </a:r>
                      <a:r>
                        <a:rPr baseline="-30000"/>
                        <a:t>n</a:t>
                      </a:r>
                      <a:r>
                        <a:t>H</a:t>
                      </a:r>
                      <a:r>
                        <a:rPr baseline="-30000"/>
                        <a:t>2n+2</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0.87 – 0.91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5.42</a:t>
                      </a:r>
                    </a:p>
                  </a:txBody>
                  <a:tcPr marL="45720" marR="45720" marT="45720" marB="45720" anchor="ctr" anchorCtr="0" horzOverflow="overflow"/>
                </a:tc>
              </a:tr>
              <a:tr h="817702">
                <a:tc>
                  <a:txBody>
                    <a:bodyPr/>
                    <a:lstStyle/>
                    <a:p>
                      <a:pPr algn="ctr">
                        <a:defRPr sz="1800"/>
                      </a:pPr>
                      <a:r>
                        <a:rPr sz="1100">
                          <a:latin typeface="Tahoma Bold"/>
                          <a:ea typeface="Tahoma Bold"/>
                          <a:cs typeface="Tahoma Bold"/>
                          <a:sym typeface="Tahoma Bold"/>
                        </a:rPr>
                        <a:t>Mix D</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Paraffin:        60.8</a:t>
                      </a:r>
                    </a:p>
                    <a:p>
                      <a:pPr algn="ctr">
                        <a:defRPr sz="1100">
                          <a:latin typeface="Tahoma Bold"/>
                          <a:ea typeface="Tahoma Bold"/>
                          <a:cs typeface="Tahoma Bold"/>
                          <a:sym typeface="Tahoma Bold"/>
                        </a:defRPr>
                      </a:pPr>
                      <a:r>
                        <a:t>Polyethylene:30.4</a:t>
                      </a:r>
                    </a:p>
                    <a:p>
                      <a:pPr algn="ctr">
                        <a:defRPr sz="1100">
                          <a:latin typeface="Tahoma Bold"/>
                          <a:ea typeface="Tahoma Bold"/>
                          <a:cs typeface="Tahoma Bold"/>
                          <a:sym typeface="Tahoma Bold"/>
                        </a:defRPr>
                      </a:pPr>
                      <a:r>
                        <a:t>MgO:               6.4</a:t>
                      </a:r>
                    </a:p>
                    <a:p>
                      <a:pPr algn="ctr">
                        <a:defRPr sz="1100">
                          <a:latin typeface="Tahoma Bold"/>
                          <a:ea typeface="Tahoma Bold"/>
                          <a:cs typeface="Tahoma Bold"/>
                          <a:sym typeface="Tahoma Bold"/>
                        </a:defRPr>
                      </a:pPr>
                      <a:r>
                        <a:t>TiO</a:t>
                      </a:r>
                      <a:r>
                        <a:rPr baseline="-30000"/>
                        <a:t>2</a:t>
                      </a:r>
                      <a:r>
                        <a:t>:                2.4</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0.99</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7.05</a:t>
                      </a:r>
                    </a:p>
                  </a:txBody>
                  <a:tcPr marL="45720" marR="45720" marT="45720" marB="45720" anchor="ctr" anchorCtr="0" horzOverflow="overflow"/>
                </a:tc>
              </a:tr>
              <a:tr h="637807">
                <a:tc>
                  <a:txBody>
                    <a:bodyPr/>
                    <a:lstStyle/>
                    <a:p>
                      <a:pPr algn="ctr">
                        <a:defRPr sz="1800"/>
                      </a:pPr>
                      <a:r>
                        <a:rPr sz="1100">
                          <a:latin typeface="Tahoma Bold"/>
                          <a:ea typeface="Tahoma Bold"/>
                          <a:cs typeface="Tahoma Bold"/>
                          <a:sym typeface="Tahoma Bold"/>
                        </a:rPr>
                        <a:t>M 3</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Paraffin:         100</a:t>
                      </a:r>
                    </a:p>
                    <a:p>
                      <a:pPr algn="ctr">
                        <a:defRPr sz="1100">
                          <a:latin typeface="Tahoma Bold"/>
                          <a:ea typeface="Tahoma Bold"/>
                          <a:cs typeface="Tahoma Bold"/>
                          <a:sym typeface="Tahoma Bold"/>
                        </a:defRPr>
                      </a:pPr>
                      <a:r>
                        <a:t>MgO:           29.06</a:t>
                      </a:r>
                    </a:p>
                    <a:p>
                      <a:pPr algn="ctr">
                        <a:defRPr sz="1100">
                          <a:latin typeface="Tahoma Bold"/>
                          <a:ea typeface="Tahoma Bold"/>
                          <a:cs typeface="Tahoma Bold"/>
                          <a:sym typeface="Tahoma Bold"/>
                        </a:defRPr>
                      </a:pPr>
                      <a:r>
                        <a:t>CaCO</a:t>
                      </a:r>
                      <a:r>
                        <a:rPr baseline="-30000"/>
                        <a:t>3</a:t>
                      </a:r>
                      <a:r>
                        <a:t>:         0.94</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1.06</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3.34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7.35</a:t>
                      </a:r>
                    </a:p>
                  </a:txBody>
                  <a:tcPr marL="45720" marR="45720" marT="45720" marB="45720" anchor="ctr" anchorCtr="0" horzOverflow="overflow"/>
                </a:tc>
              </a:tr>
              <a:tr h="457913">
                <a:tc>
                  <a:txBody>
                    <a:bodyPr/>
                    <a:lstStyle/>
                    <a:p>
                      <a:pPr algn="ctr">
                        <a:defRPr sz="1800"/>
                      </a:pPr>
                      <a:r>
                        <a:rPr sz="1100">
                          <a:latin typeface="Tahoma Bold"/>
                          <a:ea typeface="Tahoma Bold"/>
                          <a:cs typeface="Tahoma Bold"/>
                          <a:sym typeface="Tahoma Bold"/>
                        </a:rPr>
                        <a:t>Solid Water</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Expoxy 
resin-basid mixture</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1.00</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3.34</a:t>
                      </a: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RW 3 ( 30x30 )</a:t>
                      </a:r>
                    </a:p>
                  </a:txBody>
                  <a:tcPr marL="45720" marR="45720" marT="45720" marB="45720" anchor="t"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1.045</a:t>
                      </a: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r>
              <a:tr h="278019">
                <a:tc gridSpan="5">
                  <a:txBody>
                    <a:bodyPr/>
                    <a:lstStyle/>
                    <a:p>
                      <a:pPr>
                        <a:defRPr sz="1100">
                          <a:latin typeface="Tahoma Bold"/>
                          <a:ea typeface="Tahoma Bold"/>
                          <a:cs typeface="Tahoma Bold"/>
                          <a:sym typeface="Tahoma Bold"/>
                        </a:defRPr>
                      </a:pPr>
                      <a:r>
                        <a:t>Z</a:t>
                      </a:r>
                      <a:r>
                        <a:rPr baseline="-30000"/>
                        <a:t>eff</a:t>
                      </a:r>
                      <a:r>
                        <a:t> = ( a</a:t>
                      </a:r>
                      <a:r>
                        <a:rPr baseline="-30000"/>
                        <a:t>1</a:t>
                      </a:r>
                      <a:r>
                        <a:t>Z</a:t>
                      </a:r>
                      <a:r>
                        <a:rPr baseline="-30000"/>
                        <a:t>1</a:t>
                      </a:r>
                      <a:r>
                        <a:rPr baseline="30000"/>
                        <a:t>2.94</a:t>
                      </a:r>
                      <a:r>
                        <a:t> + a</a:t>
                      </a:r>
                      <a:r>
                        <a:rPr baseline="-30000"/>
                        <a:t>2</a:t>
                      </a:r>
                      <a:r>
                        <a:t>Z</a:t>
                      </a:r>
                      <a:r>
                        <a:rPr baseline="-30000"/>
                        <a:t>2</a:t>
                      </a:r>
                      <a:r>
                        <a:rPr baseline="30000"/>
                        <a:t>2.94</a:t>
                      </a:r>
                      <a:r>
                        <a:t> + a</a:t>
                      </a:r>
                      <a:r>
                        <a:rPr baseline="-30000"/>
                        <a:t>3</a:t>
                      </a:r>
                      <a:r>
                        <a:t>Z</a:t>
                      </a:r>
                      <a:r>
                        <a:rPr baseline="-30000"/>
                        <a:t>3</a:t>
                      </a:r>
                      <a:r>
                        <a:rPr baseline="30000"/>
                        <a:t>2.94</a:t>
                      </a:r>
                      <a:r>
                        <a:t> + ………. + a</a:t>
                      </a:r>
                      <a:r>
                        <a:rPr baseline="-30000"/>
                        <a:t>n</a:t>
                      </a:r>
                      <a:r>
                        <a:t>Z</a:t>
                      </a:r>
                      <a:r>
                        <a:rPr baseline="-30000"/>
                        <a:t>n</a:t>
                      </a:r>
                      <a:r>
                        <a:rPr baseline="30000"/>
                        <a:t>2.94</a:t>
                      </a:r>
                      <a:r>
                        <a:t> )</a:t>
                      </a:r>
                      <a:r>
                        <a:rPr baseline="30000"/>
                        <a:t>1/2.94 </a:t>
                      </a:r>
                      <a:r>
                        <a:t>    ( a, karışımdaki elementlerin elektron sayılarına oranları )</a:t>
                      </a:r>
                    </a:p>
                  </a:txBody>
                  <a:tcPr marL="45720" marR="45720" marT="45720" marB="45720" anchor="t" anchorCtr="0" horzOverflow="overflow"/>
                </a:tc>
                <a:tc hMerge="1">
                  <a:tcPr/>
                </a:tc>
                <a:tc hMerge="1">
                  <a:tcPr/>
                </a:tc>
                <a:tc hMerge="1">
                  <a:tcPr/>
                </a:tc>
                <a:tc hMerge="1">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İYON ODALARI</a:t>
            </a:r>
          </a:p>
        </p:txBody>
      </p:sp>
      <p:pic>
        <p:nvPicPr>
          <p:cNvPr id="117" name="Picture 3" descr="Picture 3"/>
          <p:cNvPicPr>
            <a:picLocks noChangeAspect="1"/>
          </p:cNvPicPr>
          <p:nvPr/>
        </p:nvPicPr>
        <p:blipFill>
          <a:blip r:embed="rId2">
            <a:extLst/>
          </a:blip>
          <a:stretch>
            <a:fillRect/>
          </a:stretch>
        </p:blipFill>
        <p:spPr>
          <a:xfrm>
            <a:off x="1500165" y="2043614"/>
            <a:ext cx="6072232" cy="417253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1 Başlık"/>
          <p:cNvSpPr txBox="1"/>
          <p:nvPr>
            <p:ph type="title"/>
          </p:nvPr>
        </p:nvSpPr>
        <p:spPr>
          <a:prstGeom prst="rect">
            <a:avLst/>
          </a:prstGeom>
        </p:spPr>
        <p:txBody>
          <a:bodyPr/>
          <a:lstStyle>
            <a:lvl1pPr>
              <a:defRPr sz="5400">
                <a:latin typeface="Tahoma Bold"/>
                <a:ea typeface="Tahoma Bold"/>
                <a:cs typeface="Tahoma Bold"/>
                <a:sym typeface="Tahoma Bold"/>
              </a:defRPr>
            </a:lvl1pPr>
          </a:lstStyle>
          <a:p>
            <a:pPr/>
            <a:r>
              <a:t>İYON ODALARI</a:t>
            </a:r>
          </a:p>
        </p:txBody>
      </p:sp>
      <p:sp>
        <p:nvSpPr>
          <p:cNvPr id="120" name="2 İçerik Yer Tutucusu"/>
          <p:cNvSpPr txBox="1"/>
          <p:nvPr>
            <p:ph type="body" idx="1"/>
          </p:nvPr>
        </p:nvSpPr>
        <p:spPr>
          <a:xfrm>
            <a:off x="428595" y="1700808"/>
            <a:ext cx="8229601" cy="4617114"/>
          </a:xfrm>
          <a:prstGeom prst="rect">
            <a:avLst/>
          </a:prstGeom>
        </p:spPr>
        <p:txBody>
          <a:bodyPr/>
          <a:lstStyle/>
          <a:p>
            <a:pPr marL="342900" indent="-342900" algn="just">
              <a:lnSpc>
                <a:spcPct val="80000"/>
              </a:lnSpc>
              <a:spcBef>
                <a:spcPts val="600"/>
              </a:spcBef>
              <a:buSzPct val="75000"/>
              <a:buBlip>
                <a:blip r:embed="rId2"/>
              </a:buBlip>
              <a:defRPr sz="2500">
                <a:latin typeface="Tahoma"/>
                <a:ea typeface="Tahoma"/>
                <a:cs typeface="Tahoma"/>
                <a:sym typeface="Tahoma"/>
              </a:defRPr>
            </a:pPr>
            <a:r>
              <a:t>Bir x-ışını demeti hava ortamından geçerken fotoelektrik, Compton ve çift oluşumu etkileşmeleri ile oluşan elektronlar hareket kazanırlar. </a:t>
            </a:r>
            <a:endParaRPr sz="2900"/>
          </a:p>
          <a:p>
            <a:pPr algn="just">
              <a:lnSpc>
                <a:spcPct val="80000"/>
              </a:lnSpc>
              <a:spcBef>
                <a:spcPts val="600"/>
              </a:spcBef>
              <a:buSzPct val="75000"/>
              <a:buBlip>
                <a:blip r:embed="rId2"/>
              </a:buBlip>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Bu yüksek hızlı elektronlar yolları boyunca iyonlaşmalar meydana getirirler. </a:t>
            </a:r>
            <a:endParaRPr sz="2900"/>
          </a:p>
          <a:p>
            <a:pPr algn="just">
              <a:lnSpc>
                <a:spcPct val="80000"/>
              </a:lnSpc>
              <a:spcBef>
                <a:spcPts val="600"/>
              </a:spcBef>
              <a:buSzPct val="75000"/>
              <a:buBlip>
                <a:blip r:embed="rId2"/>
              </a:buBlip>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Karşılıklı iyon toplayıcı plakalar ile üretilen gerilim     ( </a:t>
            </a:r>
            <a:r>
              <a:t>~</a:t>
            </a:r>
            <a:r>
              <a:t>100V/cm ) sebebi ile negatif yükler alttaki pozitif plakaya, pozitif yükler ise üstteki negatif plakaya hareket edeceklerdir. </a:t>
            </a:r>
            <a:endParaRPr sz="2900"/>
          </a:p>
          <a:p>
            <a:pPr algn="just">
              <a:lnSpc>
                <a:spcPct val="80000"/>
              </a:lnSpc>
              <a:spcBef>
                <a:spcPts val="600"/>
              </a:spcBef>
              <a:buClr>
                <a:srgbClr val="000000"/>
              </a:buClr>
              <a:buSzPct val="75000"/>
              <a:buFontTx/>
              <a:buChar char="●"/>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Bunun sonucunda oluşan akım ( plakalarda toplanan yük veya doğrudan doz ) elektrometre ile ölçülür.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1 Başlık"/>
          <p:cNvSpPr txBox="1"/>
          <p:nvPr>
            <p:ph type="title"/>
          </p:nvPr>
        </p:nvSpPr>
        <p:spPr>
          <a:prstGeom prst="rect">
            <a:avLst/>
          </a:prstGeom>
        </p:spPr>
        <p:txBody>
          <a:bodyPr/>
          <a:lstStyle>
            <a:lvl1pPr>
              <a:defRPr sz="5400">
                <a:latin typeface="Tahoma Bold"/>
                <a:ea typeface="Tahoma Bold"/>
                <a:cs typeface="Tahoma Bold"/>
                <a:sym typeface="Tahoma Bold"/>
              </a:defRPr>
            </a:lvl1pPr>
          </a:lstStyle>
          <a:p>
            <a:pPr/>
            <a:r>
              <a:t>İYON ODALARI</a:t>
            </a:r>
          </a:p>
        </p:txBody>
      </p:sp>
      <p:pic>
        <p:nvPicPr>
          <p:cNvPr id="123" name="Picture 3" descr="Picture 3"/>
          <p:cNvPicPr>
            <a:picLocks noChangeAspect="1"/>
          </p:cNvPicPr>
          <p:nvPr/>
        </p:nvPicPr>
        <p:blipFill>
          <a:blip r:embed="rId2">
            <a:extLst/>
          </a:blip>
          <a:stretch>
            <a:fillRect/>
          </a:stretch>
        </p:blipFill>
        <p:spPr>
          <a:xfrm>
            <a:off x="857224" y="2428868"/>
            <a:ext cx="7429552" cy="1857389"/>
          </a:xfrm>
          <a:prstGeom prst="rect">
            <a:avLst/>
          </a:prstGeom>
          <a:ln w="12700">
            <a:miter lim="400000"/>
          </a:ln>
        </p:spPr>
      </p:pic>
      <p:sp>
        <p:nvSpPr>
          <p:cNvPr id="124" name="4 Dikdörtgen"/>
          <p:cNvSpPr txBox="1"/>
          <p:nvPr/>
        </p:nvSpPr>
        <p:spPr>
          <a:xfrm>
            <a:off x="441255" y="4429131"/>
            <a:ext cx="8228430" cy="1543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80000"/>
              </a:lnSpc>
              <a:spcBef>
                <a:spcPts val="400"/>
              </a:spcBef>
              <a:buSzPct val="75000"/>
              <a:buBlip>
                <a:blip r:embed="rId3"/>
              </a:buBlip>
              <a:defRPr>
                <a:solidFill>
                  <a:schemeClr val="accent2"/>
                </a:solidFill>
                <a:latin typeface="Tahoma"/>
                <a:ea typeface="Tahoma"/>
                <a:cs typeface="Tahoma"/>
                <a:sym typeface="Tahoma"/>
              </a:defRPr>
            </a:pPr>
          </a:p>
          <a:p>
            <a:pPr marL="342900" indent="-342900" algn="just">
              <a:lnSpc>
                <a:spcPct val="80000"/>
              </a:lnSpc>
              <a:spcBef>
                <a:spcPts val="400"/>
              </a:spcBef>
              <a:defRPr>
                <a:solidFill>
                  <a:schemeClr val="accent2"/>
                </a:solidFill>
                <a:latin typeface="Tahoma"/>
                <a:ea typeface="Tahoma"/>
                <a:cs typeface="Tahoma"/>
                <a:sym typeface="Tahoma"/>
              </a:defRPr>
            </a:pPr>
            <a:r>
              <a:t>         </a:t>
            </a:r>
            <a:r>
              <a:rPr>
                <a:solidFill>
                  <a:srgbClr val="000000"/>
                </a:solidFill>
              </a:rPr>
              <a:t>Thimble duvarının iç yüzeyi elektriksel iletime sahip bir malzeme ile kaplıdır. Bu bir elektroda karşılık gelir. Diğer elektrot çubuk şeklinde olup grafit veya alüminyum gibi daha düşük atom numarasına sahiptir ve elektriksel olarak izole şekilde thimblın ortasındadır. Hava boşluğunda üretilen iyonların toplanabilmesi için iki elektrot arasına uygun bir gerilim uygulanır</a:t>
            </a:r>
            <a:r>
              <a:rPr>
                <a:solidFill>
                  <a:srgbClr val="000000"/>
                </a:solidFill>
                <a:latin typeface="Tahoma Bold"/>
                <a:ea typeface="Tahoma Bold"/>
                <a:cs typeface="Tahoma Bold"/>
                <a:sym typeface="Tahoma Bold"/>
              </a:rP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