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57" r:id="rId2"/>
    <p:sldId id="258" r:id="rId3"/>
    <p:sldId id="259" r:id="rId4"/>
    <p:sldId id="263" r:id="rId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464"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6B41EA1-5277-48E7-90E6-EA28C5E7A497}" type="datetimeFigureOut">
              <a:rPr lang="tr-TR" smtClean="0"/>
              <a:t>18.12.2019</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2EBE033-37D4-418C-BED2-65E157C968CD}" type="slidenum">
              <a:rPr lang="tr-TR" smtClean="0"/>
              <a:t>‹#›</a:t>
            </a:fld>
            <a:endParaRPr lang="tr-TR"/>
          </a:p>
        </p:txBody>
      </p:sp>
    </p:spTree>
    <p:extLst>
      <p:ext uri="{BB962C8B-B14F-4D97-AF65-F5344CB8AC3E}">
        <p14:creationId xmlns:p14="http://schemas.microsoft.com/office/powerpoint/2010/main" val="40887141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7698" name="Rectangle 6"/>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defRPr>
            </a:lvl1pPr>
            <a:lvl2pPr marL="742950" indent="-285750">
              <a:spcBef>
                <a:spcPct val="30000"/>
              </a:spcBef>
              <a:defRPr sz="1200">
                <a:solidFill>
                  <a:schemeClr val="tx1"/>
                </a:solidFill>
                <a:latin typeface="Calibri" pitchFamily="34" charset="0"/>
              </a:defRPr>
            </a:lvl2pPr>
            <a:lvl3pPr marL="1143000" indent="-228600">
              <a:spcBef>
                <a:spcPct val="30000"/>
              </a:spcBef>
              <a:defRPr sz="1200">
                <a:solidFill>
                  <a:schemeClr val="tx1"/>
                </a:solidFill>
                <a:latin typeface="Calibri" pitchFamily="34" charset="0"/>
              </a:defRPr>
            </a:lvl3pPr>
            <a:lvl4pPr marL="1600200" indent="-228600">
              <a:spcBef>
                <a:spcPct val="30000"/>
              </a:spcBef>
              <a:defRPr sz="1200">
                <a:solidFill>
                  <a:schemeClr val="tx1"/>
                </a:solidFill>
                <a:latin typeface="Calibri" pitchFamily="34" charset="0"/>
              </a:defRPr>
            </a:lvl4pPr>
            <a:lvl5pPr marL="2057400" indent="-22860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a:spcBef>
                <a:spcPct val="0"/>
              </a:spcBef>
            </a:pPr>
            <a:fld id="{BD704BEE-7D6A-485D-8210-0851A66D6788}" type="slidenum">
              <a:rPr lang="tr-TR" altLang="tr-TR"/>
              <a:pPr>
                <a:spcBef>
                  <a:spcPct val="0"/>
                </a:spcBef>
              </a:pPr>
              <a:t>1</a:t>
            </a:fld>
            <a:endParaRPr lang="tr-TR" altLang="tr-TR"/>
          </a:p>
        </p:txBody>
      </p:sp>
      <p:sp>
        <p:nvSpPr>
          <p:cNvPr id="157699" name="Rectangle 1"/>
          <p:cNvSpPr>
            <a:spLocks noGrp="1" noRot="1" noChangeAspect="1" noChangeArrowheads="1" noTextEdit="1"/>
          </p:cNvSpPr>
          <p:nvPr>
            <p:ph type="sldImg"/>
          </p:nvPr>
        </p:nvSpPr>
        <p:spPr bwMode="auto">
          <a:xfrm>
            <a:off x="1143000" y="695325"/>
            <a:ext cx="4570413" cy="3427413"/>
          </a:xfrm>
          <a:solidFill>
            <a:srgbClr val="FFFFFF"/>
          </a:solidFill>
          <a:ln>
            <a:solidFill>
              <a:srgbClr val="000000"/>
            </a:solidFill>
            <a:miter lim="800000"/>
            <a:headEnd/>
            <a:tailEnd/>
          </a:ln>
        </p:spPr>
      </p:sp>
      <p:sp>
        <p:nvSpPr>
          <p:cNvPr id="157700" name="Rectangle 2"/>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numCol="1" anchor="ctr" anchorCtr="0" compatLnSpc="1">
            <a:prstTxWarp prst="textNoShape">
              <a:avLst/>
            </a:prstTxWarp>
          </a:bodyPr>
          <a:lstStyle/>
          <a:p>
            <a:pPr eaLnBrk="1" hangingPunct="1">
              <a:spcBef>
                <a:spcPct val="0"/>
              </a:spcBef>
            </a:pPr>
            <a:endParaRPr lang="tr-TR" altLang="tr-TR"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9746" name="Rectangle 6"/>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defRPr>
            </a:lvl1pPr>
            <a:lvl2pPr marL="742950" indent="-285750">
              <a:spcBef>
                <a:spcPct val="30000"/>
              </a:spcBef>
              <a:defRPr sz="1200">
                <a:solidFill>
                  <a:schemeClr val="tx1"/>
                </a:solidFill>
                <a:latin typeface="Calibri" pitchFamily="34" charset="0"/>
              </a:defRPr>
            </a:lvl2pPr>
            <a:lvl3pPr marL="1143000" indent="-228600">
              <a:spcBef>
                <a:spcPct val="30000"/>
              </a:spcBef>
              <a:defRPr sz="1200">
                <a:solidFill>
                  <a:schemeClr val="tx1"/>
                </a:solidFill>
                <a:latin typeface="Calibri" pitchFamily="34" charset="0"/>
              </a:defRPr>
            </a:lvl3pPr>
            <a:lvl4pPr marL="1600200" indent="-228600">
              <a:spcBef>
                <a:spcPct val="30000"/>
              </a:spcBef>
              <a:defRPr sz="1200">
                <a:solidFill>
                  <a:schemeClr val="tx1"/>
                </a:solidFill>
                <a:latin typeface="Calibri" pitchFamily="34" charset="0"/>
              </a:defRPr>
            </a:lvl4pPr>
            <a:lvl5pPr marL="2057400" indent="-22860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a:spcBef>
                <a:spcPct val="0"/>
              </a:spcBef>
            </a:pPr>
            <a:fld id="{3A120C7B-FF06-4D63-8344-27FBC841EF71}" type="slidenum">
              <a:rPr lang="tr-TR" altLang="tr-TR"/>
              <a:pPr>
                <a:spcBef>
                  <a:spcPct val="0"/>
                </a:spcBef>
              </a:pPr>
              <a:t>2</a:t>
            </a:fld>
            <a:endParaRPr lang="tr-TR" altLang="tr-TR"/>
          </a:p>
        </p:txBody>
      </p:sp>
      <p:sp>
        <p:nvSpPr>
          <p:cNvPr id="159747" name="Rectangle 1"/>
          <p:cNvSpPr>
            <a:spLocks noGrp="1" noRot="1" noChangeAspect="1" noChangeArrowheads="1" noTextEdit="1"/>
          </p:cNvSpPr>
          <p:nvPr>
            <p:ph type="sldImg"/>
          </p:nvPr>
        </p:nvSpPr>
        <p:spPr bwMode="auto">
          <a:xfrm>
            <a:off x="1143000" y="695325"/>
            <a:ext cx="4570413" cy="3427413"/>
          </a:xfrm>
          <a:solidFill>
            <a:srgbClr val="FFFFFF"/>
          </a:solidFill>
          <a:ln>
            <a:solidFill>
              <a:srgbClr val="000000"/>
            </a:solidFill>
            <a:miter lim="800000"/>
            <a:headEnd/>
            <a:tailEnd/>
          </a:ln>
        </p:spPr>
      </p:sp>
      <p:sp>
        <p:nvSpPr>
          <p:cNvPr id="159748" name="Rectangle 2"/>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numCol="1" anchor="ctr" anchorCtr="0" compatLnSpc="1">
            <a:prstTxWarp prst="textNoShape">
              <a:avLst/>
            </a:prstTxWarp>
          </a:bodyPr>
          <a:lstStyle/>
          <a:p>
            <a:pPr eaLnBrk="1" hangingPunct="1">
              <a:spcBef>
                <a:spcPct val="0"/>
              </a:spcBef>
            </a:pPr>
            <a:endParaRPr lang="tr-TR" altLang="tr-TR"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1794" name="Rectangle 6"/>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defRPr>
            </a:lvl1pPr>
            <a:lvl2pPr marL="742950" indent="-285750">
              <a:spcBef>
                <a:spcPct val="30000"/>
              </a:spcBef>
              <a:defRPr sz="1200">
                <a:solidFill>
                  <a:schemeClr val="tx1"/>
                </a:solidFill>
                <a:latin typeface="Calibri" pitchFamily="34" charset="0"/>
              </a:defRPr>
            </a:lvl2pPr>
            <a:lvl3pPr marL="1143000" indent="-228600">
              <a:spcBef>
                <a:spcPct val="30000"/>
              </a:spcBef>
              <a:defRPr sz="1200">
                <a:solidFill>
                  <a:schemeClr val="tx1"/>
                </a:solidFill>
                <a:latin typeface="Calibri" pitchFamily="34" charset="0"/>
              </a:defRPr>
            </a:lvl3pPr>
            <a:lvl4pPr marL="1600200" indent="-228600">
              <a:spcBef>
                <a:spcPct val="30000"/>
              </a:spcBef>
              <a:defRPr sz="1200">
                <a:solidFill>
                  <a:schemeClr val="tx1"/>
                </a:solidFill>
                <a:latin typeface="Calibri" pitchFamily="34" charset="0"/>
              </a:defRPr>
            </a:lvl4pPr>
            <a:lvl5pPr marL="2057400" indent="-22860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a:spcBef>
                <a:spcPct val="0"/>
              </a:spcBef>
            </a:pPr>
            <a:fld id="{04EC05A0-941C-44AD-BB29-D8436C795740}" type="slidenum">
              <a:rPr lang="tr-TR" altLang="tr-TR"/>
              <a:pPr>
                <a:spcBef>
                  <a:spcPct val="0"/>
                </a:spcBef>
              </a:pPr>
              <a:t>3</a:t>
            </a:fld>
            <a:endParaRPr lang="tr-TR" altLang="tr-TR"/>
          </a:p>
        </p:txBody>
      </p:sp>
      <p:sp>
        <p:nvSpPr>
          <p:cNvPr id="161795" name="Rectangle 1"/>
          <p:cNvSpPr>
            <a:spLocks noGrp="1" noRot="1" noChangeAspect="1" noChangeArrowheads="1" noTextEdit="1"/>
          </p:cNvSpPr>
          <p:nvPr>
            <p:ph type="sldImg"/>
          </p:nvPr>
        </p:nvSpPr>
        <p:spPr bwMode="auto">
          <a:xfrm>
            <a:off x="1143000" y="695325"/>
            <a:ext cx="4570413" cy="3427413"/>
          </a:xfrm>
          <a:solidFill>
            <a:srgbClr val="FFFFFF"/>
          </a:solidFill>
          <a:ln>
            <a:solidFill>
              <a:srgbClr val="000000"/>
            </a:solidFill>
            <a:miter lim="800000"/>
            <a:headEnd/>
            <a:tailEnd/>
          </a:ln>
        </p:spPr>
      </p:sp>
      <p:sp>
        <p:nvSpPr>
          <p:cNvPr id="161796" name="Rectangle 2"/>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numCol="1" anchor="ctr" anchorCtr="0" compatLnSpc="1">
            <a:prstTxWarp prst="textNoShape">
              <a:avLst/>
            </a:prstTxWarp>
          </a:bodyPr>
          <a:lstStyle/>
          <a:p>
            <a:pPr eaLnBrk="1" hangingPunct="1">
              <a:spcBef>
                <a:spcPct val="0"/>
              </a:spcBef>
            </a:pPr>
            <a:endParaRPr lang="tr-TR" altLang="tr-TR"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8962" name="Rectangle 6"/>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defRPr>
            </a:lvl1pPr>
            <a:lvl2pPr marL="742950" indent="-285750">
              <a:spcBef>
                <a:spcPct val="30000"/>
              </a:spcBef>
              <a:defRPr sz="1200">
                <a:solidFill>
                  <a:schemeClr val="tx1"/>
                </a:solidFill>
                <a:latin typeface="Calibri" pitchFamily="34" charset="0"/>
              </a:defRPr>
            </a:lvl2pPr>
            <a:lvl3pPr marL="1143000" indent="-228600">
              <a:spcBef>
                <a:spcPct val="30000"/>
              </a:spcBef>
              <a:defRPr sz="1200">
                <a:solidFill>
                  <a:schemeClr val="tx1"/>
                </a:solidFill>
                <a:latin typeface="Calibri" pitchFamily="34" charset="0"/>
              </a:defRPr>
            </a:lvl3pPr>
            <a:lvl4pPr marL="1600200" indent="-228600">
              <a:spcBef>
                <a:spcPct val="30000"/>
              </a:spcBef>
              <a:defRPr sz="1200">
                <a:solidFill>
                  <a:schemeClr val="tx1"/>
                </a:solidFill>
                <a:latin typeface="Calibri" pitchFamily="34" charset="0"/>
              </a:defRPr>
            </a:lvl4pPr>
            <a:lvl5pPr marL="2057400" indent="-22860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a:spcBef>
                <a:spcPct val="0"/>
              </a:spcBef>
            </a:pPr>
            <a:fld id="{F396FB08-A272-4FCE-8459-D32B6FC42304}" type="slidenum">
              <a:rPr lang="tr-TR" altLang="tr-TR"/>
              <a:pPr>
                <a:spcBef>
                  <a:spcPct val="0"/>
                </a:spcBef>
              </a:pPr>
              <a:t>4</a:t>
            </a:fld>
            <a:endParaRPr lang="tr-TR" altLang="tr-TR"/>
          </a:p>
        </p:txBody>
      </p:sp>
      <p:sp>
        <p:nvSpPr>
          <p:cNvPr id="168963" name="Rectangle 1"/>
          <p:cNvSpPr>
            <a:spLocks noGrp="1" noRot="1" noChangeAspect="1" noChangeArrowheads="1" noTextEdit="1"/>
          </p:cNvSpPr>
          <p:nvPr>
            <p:ph type="sldImg"/>
          </p:nvPr>
        </p:nvSpPr>
        <p:spPr bwMode="auto">
          <a:xfrm>
            <a:off x="1143000" y="695325"/>
            <a:ext cx="4570413" cy="3427413"/>
          </a:xfrm>
          <a:solidFill>
            <a:srgbClr val="FFFFFF"/>
          </a:solidFill>
          <a:ln>
            <a:solidFill>
              <a:srgbClr val="000000"/>
            </a:solidFill>
            <a:miter lim="800000"/>
            <a:headEnd/>
            <a:tailEnd/>
          </a:ln>
        </p:spPr>
      </p:sp>
      <p:sp>
        <p:nvSpPr>
          <p:cNvPr id="168964" name="Rectangle 2"/>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numCol="1" anchor="ctr" anchorCtr="0" compatLnSpc="1">
            <a:prstTxWarp prst="textNoShape">
              <a:avLst/>
            </a:prstTxWarp>
          </a:bodyPr>
          <a:lstStyle/>
          <a:p>
            <a:pPr eaLnBrk="1" hangingPunct="1">
              <a:spcBef>
                <a:spcPct val="0"/>
              </a:spcBef>
            </a:pPr>
            <a:endParaRPr lang="tr-TR" altLang="tr-TR"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59749D4E-0DB6-49C4-B07E-BF1144923C68}" type="datetime1">
              <a:rPr lang="tr-TR" smtClean="0"/>
              <a:t>18.12.2019</a:t>
            </a:fld>
            <a:endParaRPr lang="tr-TR"/>
          </a:p>
        </p:txBody>
      </p:sp>
      <p:sp>
        <p:nvSpPr>
          <p:cNvPr id="5" name="4 Altbilgi Yer Tutucusu"/>
          <p:cNvSpPr>
            <a:spLocks noGrp="1"/>
          </p:cNvSpPr>
          <p:nvPr>
            <p:ph type="ftr" sz="quarter" idx="11"/>
          </p:nvPr>
        </p:nvSpPr>
        <p:spPr/>
        <p:txBody>
          <a:bodyPr/>
          <a:lstStyle/>
          <a:p>
            <a:r>
              <a:rPr lang="tr-TR" smtClean="0"/>
              <a:t>Prof. Dr. Ayla TÜZÜN</a:t>
            </a:r>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51AB2345-865C-452D-AD25-AD8D69C576DC}" type="datetime1">
              <a:rPr lang="tr-TR" smtClean="0"/>
              <a:t>18.12.2019</a:t>
            </a:fld>
            <a:endParaRPr lang="tr-TR"/>
          </a:p>
        </p:txBody>
      </p:sp>
      <p:sp>
        <p:nvSpPr>
          <p:cNvPr id="5" name="4 Altbilgi Yer Tutucusu"/>
          <p:cNvSpPr>
            <a:spLocks noGrp="1"/>
          </p:cNvSpPr>
          <p:nvPr>
            <p:ph type="ftr" sz="quarter" idx="11"/>
          </p:nvPr>
        </p:nvSpPr>
        <p:spPr/>
        <p:txBody>
          <a:bodyPr/>
          <a:lstStyle/>
          <a:p>
            <a:r>
              <a:rPr lang="tr-TR" smtClean="0"/>
              <a:t>Prof. Dr. Ayla TÜZÜN</a:t>
            </a:r>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966952D4-EE97-4157-8972-A27A30DF45DF}" type="datetime1">
              <a:rPr lang="tr-TR" smtClean="0"/>
              <a:t>18.12.2019</a:t>
            </a:fld>
            <a:endParaRPr lang="tr-TR"/>
          </a:p>
        </p:txBody>
      </p:sp>
      <p:sp>
        <p:nvSpPr>
          <p:cNvPr id="5" name="4 Altbilgi Yer Tutucusu"/>
          <p:cNvSpPr>
            <a:spLocks noGrp="1"/>
          </p:cNvSpPr>
          <p:nvPr>
            <p:ph type="ftr" sz="quarter" idx="11"/>
          </p:nvPr>
        </p:nvSpPr>
        <p:spPr/>
        <p:txBody>
          <a:bodyPr/>
          <a:lstStyle/>
          <a:p>
            <a:r>
              <a:rPr lang="tr-TR" smtClean="0"/>
              <a:t>Prof. Dr. Ayla TÜZÜN</a:t>
            </a:r>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F759BEFE-CF4A-4BDE-90A1-8F69AAC405BA}" type="datetime1">
              <a:rPr lang="tr-TR" smtClean="0"/>
              <a:t>18.12.2019</a:t>
            </a:fld>
            <a:endParaRPr lang="tr-TR"/>
          </a:p>
        </p:txBody>
      </p:sp>
      <p:sp>
        <p:nvSpPr>
          <p:cNvPr id="5" name="4 Altbilgi Yer Tutucusu"/>
          <p:cNvSpPr>
            <a:spLocks noGrp="1"/>
          </p:cNvSpPr>
          <p:nvPr>
            <p:ph type="ftr" sz="quarter" idx="11"/>
          </p:nvPr>
        </p:nvSpPr>
        <p:spPr/>
        <p:txBody>
          <a:bodyPr/>
          <a:lstStyle/>
          <a:p>
            <a:r>
              <a:rPr lang="tr-TR" smtClean="0"/>
              <a:t>Prof. Dr. Ayla TÜZÜN</a:t>
            </a:r>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38A978E-3C18-4524-A027-8C7D399E6C7F}" type="datetime1">
              <a:rPr lang="tr-TR" smtClean="0"/>
              <a:t>18.12.2019</a:t>
            </a:fld>
            <a:endParaRPr lang="tr-TR"/>
          </a:p>
        </p:txBody>
      </p:sp>
      <p:sp>
        <p:nvSpPr>
          <p:cNvPr id="5" name="4 Altbilgi Yer Tutucusu"/>
          <p:cNvSpPr>
            <a:spLocks noGrp="1"/>
          </p:cNvSpPr>
          <p:nvPr>
            <p:ph type="ftr" sz="quarter" idx="11"/>
          </p:nvPr>
        </p:nvSpPr>
        <p:spPr/>
        <p:txBody>
          <a:bodyPr/>
          <a:lstStyle/>
          <a:p>
            <a:r>
              <a:rPr lang="tr-TR" smtClean="0"/>
              <a:t>Prof. Dr. Ayla TÜZÜN</a:t>
            </a:r>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0F8C68D4-112A-4DC3-9012-3189DAF8E0F0}" type="datetime1">
              <a:rPr lang="tr-TR" smtClean="0"/>
              <a:t>18.12.2019</a:t>
            </a:fld>
            <a:endParaRPr lang="tr-TR"/>
          </a:p>
        </p:txBody>
      </p:sp>
      <p:sp>
        <p:nvSpPr>
          <p:cNvPr id="6" name="5 Altbilgi Yer Tutucusu"/>
          <p:cNvSpPr>
            <a:spLocks noGrp="1"/>
          </p:cNvSpPr>
          <p:nvPr>
            <p:ph type="ftr" sz="quarter" idx="11"/>
          </p:nvPr>
        </p:nvSpPr>
        <p:spPr/>
        <p:txBody>
          <a:bodyPr/>
          <a:lstStyle/>
          <a:p>
            <a:r>
              <a:rPr lang="tr-TR" smtClean="0"/>
              <a:t>Prof. Dr. Ayla TÜZÜN</a:t>
            </a:r>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63EE54BD-4386-4E8D-991F-6734CADDDC85}" type="datetime1">
              <a:rPr lang="tr-TR" smtClean="0"/>
              <a:t>18.12.2019</a:t>
            </a:fld>
            <a:endParaRPr lang="tr-TR"/>
          </a:p>
        </p:txBody>
      </p:sp>
      <p:sp>
        <p:nvSpPr>
          <p:cNvPr id="8" name="7 Altbilgi Yer Tutucusu"/>
          <p:cNvSpPr>
            <a:spLocks noGrp="1"/>
          </p:cNvSpPr>
          <p:nvPr>
            <p:ph type="ftr" sz="quarter" idx="11"/>
          </p:nvPr>
        </p:nvSpPr>
        <p:spPr/>
        <p:txBody>
          <a:bodyPr/>
          <a:lstStyle/>
          <a:p>
            <a:r>
              <a:rPr lang="tr-TR" smtClean="0"/>
              <a:t>Prof. Dr. Ayla TÜZÜN</a:t>
            </a:r>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1DFD15D3-F0A2-4AD9-9B06-1EB565DCE0A7}" type="datetime1">
              <a:rPr lang="tr-TR" smtClean="0"/>
              <a:t>18.12.2019</a:t>
            </a:fld>
            <a:endParaRPr lang="tr-TR"/>
          </a:p>
        </p:txBody>
      </p:sp>
      <p:sp>
        <p:nvSpPr>
          <p:cNvPr id="4" name="3 Altbilgi Yer Tutucusu"/>
          <p:cNvSpPr>
            <a:spLocks noGrp="1"/>
          </p:cNvSpPr>
          <p:nvPr>
            <p:ph type="ftr" sz="quarter" idx="11"/>
          </p:nvPr>
        </p:nvSpPr>
        <p:spPr/>
        <p:txBody>
          <a:bodyPr/>
          <a:lstStyle/>
          <a:p>
            <a:r>
              <a:rPr lang="tr-TR" smtClean="0"/>
              <a:t>Prof. Dr. Ayla TÜZÜN</a:t>
            </a:r>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1A6C5345-FE43-48F1-BBD3-30B7DF54A1C7}" type="datetime1">
              <a:rPr lang="tr-TR" smtClean="0"/>
              <a:t>18.12.2019</a:t>
            </a:fld>
            <a:endParaRPr lang="tr-TR"/>
          </a:p>
        </p:txBody>
      </p:sp>
      <p:sp>
        <p:nvSpPr>
          <p:cNvPr id="3" name="2 Altbilgi Yer Tutucusu"/>
          <p:cNvSpPr>
            <a:spLocks noGrp="1"/>
          </p:cNvSpPr>
          <p:nvPr>
            <p:ph type="ftr" sz="quarter" idx="11"/>
          </p:nvPr>
        </p:nvSpPr>
        <p:spPr/>
        <p:txBody>
          <a:bodyPr/>
          <a:lstStyle/>
          <a:p>
            <a:r>
              <a:rPr lang="tr-TR" smtClean="0"/>
              <a:t>Prof. Dr. Ayla TÜZÜN</a:t>
            </a:r>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783BE87F-08FE-4EFA-B92A-44B03C69B884}" type="datetime1">
              <a:rPr lang="tr-TR" smtClean="0"/>
              <a:t>18.12.2019</a:t>
            </a:fld>
            <a:endParaRPr lang="tr-TR"/>
          </a:p>
        </p:txBody>
      </p:sp>
      <p:sp>
        <p:nvSpPr>
          <p:cNvPr id="6" name="5 Altbilgi Yer Tutucusu"/>
          <p:cNvSpPr>
            <a:spLocks noGrp="1"/>
          </p:cNvSpPr>
          <p:nvPr>
            <p:ph type="ftr" sz="quarter" idx="11"/>
          </p:nvPr>
        </p:nvSpPr>
        <p:spPr/>
        <p:txBody>
          <a:bodyPr/>
          <a:lstStyle/>
          <a:p>
            <a:r>
              <a:rPr lang="tr-TR" smtClean="0"/>
              <a:t>Prof. Dr. Ayla TÜZÜN</a:t>
            </a:r>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1FAF7FD0-A386-44B4-8CA9-58F6F2F9C631}" type="datetime1">
              <a:rPr lang="tr-TR" smtClean="0"/>
              <a:t>18.12.2019</a:t>
            </a:fld>
            <a:endParaRPr lang="tr-TR"/>
          </a:p>
        </p:txBody>
      </p:sp>
      <p:sp>
        <p:nvSpPr>
          <p:cNvPr id="6" name="5 Altbilgi Yer Tutucusu"/>
          <p:cNvSpPr>
            <a:spLocks noGrp="1"/>
          </p:cNvSpPr>
          <p:nvPr>
            <p:ph type="ftr" sz="quarter" idx="11"/>
          </p:nvPr>
        </p:nvSpPr>
        <p:spPr/>
        <p:txBody>
          <a:bodyPr/>
          <a:lstStyle/>
          <a:p>
            <a:r>
              <a:rPr lang="tr-TR" smtClean="0"/>
              <a:t>Prof. Dr. Ayla TÜZÜN</a:t>
            </a:r>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8FFCB17-1423-464F-8412-9A07F5BCF4FA}" type="datetime1">
              <a:rPr lang="tr-TR" smtClean="0"/>
              <a:t>18.12.2019</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tr-TR" smtClean="0"/>
              <a:t>Prof. Dr. Ayla TÜZÜN</a:t>
            </a:r>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Text Box 1"/>
          <p:cNvSpPr txBox="1">
            <a:spLocks noChangeArrowheads="1"/>
          </p:cNvSpPr>
          <p:nvPr/>
        </p:nvSpPr>
        <p:spPr bwMode="auto">
          <a:xfrm>
            <a:off x="457200" y="273050"/>
            <a:ext cx="8228013" cy="1284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13715" rIns="0" bIns="0" anchor="ctr"/>
          <a:lstStyle>
            <a:lvl1pPr>
              <a:spcBef>
                <a:spcPct val="20000"/>
              </a:spcBef>
              <a:buFont typeface="Arial" charset="0"/>
              <a:buChar char="•"/>
              <a:tabLst>
                <a:tab pos="631825" algn="l"/>
                <a:tab pos="796925" algn="l"/>
                <a:tab pos="1312863" algn="l"/>
                <a:tab pos="1968500" algn="l"/>
                <a:tab pos="2625725" algn="l"/>
                <a:tab pos="3282950" algn="l"/>
                <a:tab pos="3938588" algn="l"/>
                <a:tab pos="4595813" algn="l"/>
                <a:tab pos="5253038" algn="l"/>
                <a:tab pos="5908675" algn="l"/>
                <a:tab pos="6565900" algn="l"/>
                <a:tab pos="7223125" algn="l"/>
                <a:tab pos="7878763" algn="l"/>
              </a:tabLst>
              <a:defRPr sz="3200">
                <a:solidFill>
                  <a:schemeClr val="tx1"/>
                </a:solidFill>
                <a:latin typeface="Calibri" pitchFamily="34" charset="0"/>
              </a:defRPr>
            </a:lvl1pPr>
            <a:lvl2pPr marL="742950" indent="-285750">
              <a:spcBef>
                <a:spcPct val="20000"/>
              </a:spcBef>
              <a:buFont typeface="Arial" charset="0"/>
              <a:buChar char="–"/>
              <a:tabLst>
                <a:tab pos="631825" algn="l"/>
                <a:tab pos="796925" algn="l"/>
                <a:tab pos="1312863" algn="l"/>
                <a:tab pos="1968500" algn="l"/>
                <a:tab pos="2625725" algn="l"/>
                <a:tab pos="3282950" algn="l"/>
                <a:tab pos="3938588" algn="l"/>
                <a:tab pos="4595813" algn="l"/>
                <a:tab pos="5253038" algn="l"/>
                <a:tab pos="5908675" algn="l"/>
                <a:tab pos="6565900" algn="l"/>
                <a:tab pos="7223125" algn="l"/>
                <a:tab pos="7878763" algn="l"/>
              </a:tabLst>
              <a:defRPr sz="2800">
                <a:solidFill>
                  <a:schemeClr val="tx1"/>
                </a:solidFill>
                <a:latin typeface="Calibri" pitchFamily="34" charset="0"/>
              </a:defRPr>
            </a:lvl2pPr>
            <a:lvl3pPr marL="1143000" indent="-228600">
              <a:spcBef>
                <a:spcPct val="20000"/>
              </a:spcBef>
              <a:buFont typeface="Arial" charset="0"/>
              <a:buChar char="•"/>
              <a:tabLst>
                <a:tab pos="631825" algn="l"/>
                <a:tab pos="796925" algn="l"/>
                <a:tab pos="1312863" algn="l"/>
                <a:tab pos="1968500" algn="l"/>
                <a:tab pos="2625725" algn="l"/>
                <a:tab pos="3282950" algn="l"/>
                <a:tab pos="3938588" algn="l"/>
                <a:tab pos="4595813" algn="l"/>
                <a:tab pos="5253038" algn="l"/>
                <a:tab pos="5908675" algn="l"/>
                <a:tab pos="6565900" algn="l"/>
                <a:tab pos="7223125" algn="l"/>
                <a:tab pos="7878763" algn="l"/>
              </a:tabLst>
              <a:defRPr sz="2400">
                <a:solidFill>
                  <a:schemeClr val="tx1"/>
                </a:solidFill>
                <a:latin typeface="Calibri" pitchFamily="34" charset="0"/>
              </a:defRPr>
            </a:lvl3pPr>
            <a:lvl4pPr marL="1600200" indent="-228600">
              <a:spcBef>
                <a:spcPct val="20000"/>
              </a:spcBef>
              <a:buFont typeface="Arial" charset="0"/>
              <a:buChar char="–"/>
              <a:tabLst>
                <a:tab pos="631825" algn="l"/>
                <a:tab pos="796925" algn="l"/>
                <a:tab pos="1312863" algn="l"/>
                <a:tab pos="1968500" algn="l"/>
                <a:tab pos="2625725" algn="l"/>
                <a:tab pos="3282950" algn="l"/>
                <a:tab pos="3938588" algn="l"/>
                <a:tab pos="4595813" algn="l"/>
                <a:tab pos="5253038" algn="l"/>
                <a:tab pos="5908675" algn="l"/>
                <a:tab pos="6565900" algn="l"/>
                <a:tab pos="7223125" algn="l"/>
                <a:tab pos="7878763" algn="l"/>
              </a:tabLst>
              <a:defRPr sz="2000">
                <a:solidFill>
                  <a:schemeClr val="tx1"/>
                </a:solidFill>
                <a:latin typeface="Calibri" pitchFamily="34" charset="0"/>
              </a:defRPr>
            </a:lvl4pPr>
            <a:lvl5pPr marL="2057400" indent="-228600">
              <a:spcBef>
                <a:spcPct val="20000"/>
              </a:spcBef>
              <a:buFont typeface="Arial" charset="0"/>
              <a:buChar char="»"/>
              <a:tabLst>
                <a:tab pos="631825" algn="l"/>
                <a:tab pos="796925" algn="l"/>
                <a:tab pos="1312863" algn="l"/>
                <a:tab pos="1968500" algn="l"/>
                <a:tab pos="2625725" algn="l"/>
                <a:tab pos="3282950" algn="l"/>
                <a:tab pos="3938588" algn="l"/>
                <a:tab pos="4595813" algn="l"/>
                <a:tab pos="5253038" algn="l"/>
                <a:tab pos="5908675" algn="l"/>
                <a:tab pos="6565900" algn="l"/>
                <a:tab pos="7223125" algn="l"/>
                <a:tab pos="7878763" algn="l"/>
              </a:tabLst>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tabLst>
                <a:tab pos="631825" algn="l"/>
                <a:tab pos="796925" algn="l"/>
                <a:tab pos="1312863" algn="l"/>
                <a:tab pos="1968500" algn="l"/>
                <a:tab pos="2625725" algn="l"/>
                <a:tab pos="3282950" algn="l"/>
                <a:tab pos="3938588" algn="l"/>
                <a:tab pos="4595813" algn="l"/>
                <a:tab pos="5253038" algn="l"/>
                <a:tab pos="5908675" algn="l"/>
                <a:tab pos="6565900" algn="l"/>
                <a:tab pos="7223125" algn="l"/>
                <a:tab pos="7878763" algn="l"/>
              </a:tabLst>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tabLst>
                <a:tab pos="631825" algn="l"/>
                <a:tab pos="796925" algn="l"/>
                <a:tab pos="1312863" algn="l"/>
                <a:tab pos="1968500" algn="l"/>
                <a:tab pos="2625725" algn="l"/>
                <a:tab pos="3282950" algn="l"/>
                <a:tab pos="3938588" algn="l"/>
                <a:tab pos="4595813" algn="l"/>
                <a:tab pos="5253038" algn="l"/>
                <a:tab pos="5908675" algn="l"/>
                <a:tab pos="6565900" algn="l"/>
                <a:tab pos="7223125" algn="l"/>
                <a:tab pos="7878763" algn="l"/>
              </a:tabLst>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tabLst>
                <a:tab pos="631825" algn="l"/>
                <a:tab pos="796925" algn="l"/>
                <a:tab pos="1312863" algn="l"/>
                <a:tab pos="1968500" algn="l"/>
                <a:tab pos="2625725" algn="l"/>
                <a:tab pos="3282950" algn="l"/>
                <a:tab pos="3938588" algn="l"/>
                <a:tab pos="4595813" algn="l"/>
                <a:tab pos="5253038" algn="l"/>
                <a:tab pos="5908675" algn="l"/>
                <a:tab pos="6565900" algn="l"/>
                <a:tab pos="7223125" algn="l"/>
                <a:tab pos="7878763" algn="l"/>
              </a:tabLst>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tabLst>
                <a:tab pos="631825" algn="l"/>
                <a:tab pos="796925" algn="l"/>
                <a:tab pos="1312863" algn="l"/>
                <a:tab pos="1968500" algn="l"/>
                <a:tab pos="2625725" algn="l"/>
                <a:tab pos="3282950" algn="l"/>
                <a:tab pos="3938588" algn="l"/>
                <a:tab pos="4595813" algn="l"/>
                <a:tab pos="5253038" algn="l"/>
                <a:tab pos="5908675" algn="l"/>
                <a:tab pos="6565900" algn="l"/>
                <a:tab pos="7223125" algn="l"/>
                <a:tab pos="7878763" algn="l"/>
              </a:tabLst>
              <a:defRPr sz="2000">
                <a:solidFill>
                  <a:schemeClr val="tx1"/>
                </a:solidFill>
                <a:latin typeface="Calibri" pitchFamily="34" charset="0"/>
              </a:defRPr>
            </a:lvl9pPr>
          </a:lstStyle>
          <a:p>
            <a:pPr eaLnBrk="1" hangingPunct="1">
              <a:lnSpc>
                <a:spcPct val="95000"/>
              </a:lnSpc>
              <a:spcBef>
                <a:spcPct val="0"/>
              </a:spcBef>
              <a:buFontTx/>
              <a:buNone/>
            </a:pPr>
            <a:r>
              <a:rPr lang="tr-TR" altLang="tr-TR" sz="2000" b="1" dirty="0" err="1">
                <a:solidFill>
                  <a:srgbClr val="000000"/>
                </a:solidFill>
                <a:latin typeface="Times New Roman" pitchFamily="18" charset="0"/>
              </a:rPr>
              <a:t>Phylum</a:t>
            </a:r>
            <a:r>
              <a:rPr lang="tr-TR" altLang="tr-TR" sz="2000" dirty="0">
                <a:solidFill>
                  <a:srgbClr val="000000"/>
                </a:solidFill>
                <a:latin typeface="Times New Roman" pitchFamily="18" charset="0"/>
              </a:rPr>
              <a:t>    :  </a:t>
            </a:r>
            <a:r>
              <a:rPr lang="tr-TR" altLang="tr-TR" sz="2000" dirty="0" err="1">
                <a:solidFill>
                  <a:srgbClr val="000000"/>
                </a:solidFill>
                <a:latin typeface="Times New Roman" pitchFamily="18" charset="0"/>
              </a:rPr>
              <a:t>Annelida</a:t>
            </a:r>
            <a:endParaRPr lang="tr-TR" altLang="tr-TR" sz="2000" dirty="0">
              <a:solidFill>
                <a:srgbClr val="000000"/>
              </a:solidFill>
              <a:latin typeface="Times New Roman" pitchFamily="18" charset="0"/>
            </a:endParaRPr>
          </a:p>
          <a:p>
            <a:pPr eaLnBrk="1" hangingPunct="1">
              <a:lnSpc>
                <a:spcPct val="95000"/>
              </a:lnSpc>
              <a:spcBef>
                <a:spcPct val="0"/>
              </a:spcBef>
              <a:buFontTx/>
              <a:buNone/>
            </a:pPr>
            <a:r>
              <a:rPr lang="tr-TR" altLang="tr-TR" sz="2000" b="1" dirty="0" err="1">
                <a:solidFill>
                  <a:srgbClr val="000000"/>
                </a:solidFill>
                <a:latin typeface="Times New Roman" pitchFamily="18" charset="0"/>
              </a:rPr>
              <a:t>Classis</a:t>
            </a:r>
            <a:r>
              <a:rPr lang="tr-TR" altLang="tr-TR" sz="2000" b="1" dirty="0">
                <a:solidFill>
                  <a:srgbClr val="000000"/>
                </a:solidFill>
                <a:latin typeface="Times New Roman" pitchFamily="18" charset="0"/>
              </a:rPr>
              <a:t>      </a:t>
            </a:r>
            <a:r>
              <a:rPr lang="tr-TR" altLang="tr-TR" sz="2000" dirty="0">
                <a:solidFill>
                  <a:srgbClr val="000000"/>
                </a:solidFill>
                <a:latin typeface="Times New Roman" pitchFamily="18" charset="0"/>
              </a:rPr>
              <a:t>:  </a:t>
            </a:r>
            <a:r>
              <a:rPr lang="tr-TR" altLang="tr-TR" sz="2000" dirty="0" err="1">
                <a:solidFill>
                  <a:srgbClr val="000000"/>
                </a:solidFill>
                <a:latin typeface="Times New Roman" pitchFamily="18" charset="0"/>
              </a:rPr>
              <a:t>Oligochaeta</a:t>
            </a:r>
            <a:endParaRPr lang="tr-TR" altLang="tr-TR" sz="2000" dirty="0">
              <a:solidFill>
                <a:srgbClr val="000000"/>
              </a:solidFill>
              <a:latin typeface="Times New Roman" pitchFamily="18" charset="0"/>
            </a:endParaRPr>
          </a:p>
          <a:p>
            <a:pPr eaLnBrk="1" hangingPunct="1">
              <a:lnSpc>
                <a:spcPct val="95000"/>
              </a:lnSpc>
              <a:spcBef>
                <a:spcPct val="0"/>
              </a:spcBef>
              <a:spcAft>
                <a:spcPts val="513"/>
              </a:spcAft>
              <a:buFontTx/>
              <a:buNone/>
            </a:pPr>
            <a:r>
              <a:rPr lang="tr-TR" altLang="tr-TR" sz="2000" b="1" dirty="0" err="1">
                <a:solidFill>
                  <a:srgbClr val="000000"/>
                </a:solidFill>
                <a:latin typeface="Times New Roman" pitchFamily="18" charset="0"/>
              </a:rPr>
              <a:t>Species</a:t>
            </a:r>
            <a:r>
              <a:rPr lang="tr-TR" altLang="tr-TR" sz="2000" dirty="0">
                <a:solidFill>
                  <a:srgbClr val="000000"/>
                </a:solidFill>
                <a:latin typeface="Times New Roman" pitchFamily="18" charset="0"/>
              </a:rPr>
              <a:t>     :  </a:t>
            </a:r>
            <a:r>
              <a:rPr lang="tr-TR" altLang="tr-TR" sz="2000" b="1" i="1" dirty="0" err="1" smtClean="0">
                <a:solidFill>
                  <a:srgbClr val="000000"/>
                </a:solidFill>
                <a:latin typeface="Times New Roman" pitchFamily="18" charset="0"/>
              </a:rPr>
              <a:t>Lumbricus</a:t>
            </a:r>
            <a:r>
              <a:rPr lang="tr-TR" altLang="tr-TR" sz="2000" b="1" i="1" dirty="0" smtClean="0">
                <a:solidFill>
                  <a:srgbClr val="000000"/>
                </a:solidFill>
                <a:latin typeface="Times New Roman" pitchFamily="18" charset="0"/>
              </a:rPr>
              <a:t> </a:t>
            </a:r>
            <a:r>
              <a:rPr lang="tr-TR" altLang="tr-TR" sz="2000" b="1" i="1" dirty="0" err="1">
                <a:solidFill>
                  <a:srgbClr val="000000"/>
                </a:solidFill>
                <a:latin typeface="Times New Roman" pitchFamily="18" charset="0"/>
              </a:rPr>
              <a:t>terrestris</a:t>
            </a:r>
            <a:r>
              <a:rPr lang="tr-TR" altLang="tr-TR" sz="2000" b="1" dirty="0">
                <a:solidFill>
                  <a:srgbClr val="000000"/>
                </a:solidFill>
                <a:latin typeface="Times New Roman" pitchFamily="18" charset="0"/>
              </a:rPr>
              <a:t>  </a:t>
            </a:r>
            <a:r>
              <a:rPr lang="tr-TR" altLang="tr-TR" sz="2000" dirty="0">
                <a:solidFill>
                  <a:srgbClr val="000000"/>
                </a:solidFill>
                <a:latin typeface="Times New Roman" pitchFamily="18" charset="0"/>
              </a:rPr>
              <a:t>(Toprak solucanı)</a:t>
            </a:r>
          </a:p>
          <a:p>
            <a:pPr eaLnBrk="1" hangingPunct="1">
              <a:lnSpc>
                <a:spcPct val="95000"/>
              </a:lnSpc>
              <a:spcBef>
                <a:spcPct val="0"/>
              </a:spcBef>
              <a:spcAft>
                <a:spcPts val="563"/>
              </a:spcAft>
              <a:buFontTx/>
              <a:buNone/>
            </a:pPr>
            <a:r>
              <a:rPr lang="tr-TR" altLang="tr-TR" sz="2400" dirty="0">
                <a:solidFill>
                  <a:srgbClr val="000000"/>
                </a:solidFill>
                <a:latin typeface="Times New Roman" pitchFamily="18" charset="0"/>
              </a:rPr>
              <a:t>  </a:t>
            </a:r>
            <a:endParaRPr lang="tr-TR" altLang="tr-TR" sz="2400" dirty="0">
              <a:solidFill>
                <a:srgbClr val="000000"/>
              </a:solidFill>
              <a:latin typeface="Times New Roman" pitchFamily="18" charset="0"/>
              <a:cs typeface="Times New Roman" pitchFamily="18" charset="0"/>
            </a:endParaRPr>
          </a:p>
        </p:txBody>
      </p:sp>
      <p:sp>
        <p:nvSpPr>
          <p:cNvPr id="156676" name="Metin kutusu 2"/>
          <p:cNvSpPr txBox="1">
            <a:spLocks noChangeArrowheads="1"/>
          </p:cNvSpPr>
          <p:nvPr/>
        </p:nvSpPr>
        <p:spPr bwMode="auto">
          <a:xfrm>
            <a:off x="26987" y="1772816"/>
            <a:ext cx="8866187" cy="44012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None/>
            </a:pPr>
            <a:r>
              <a:rPr lang="tr-TR" altLang="tr-TR" sz="2000" dirty="0" smtClean="0">
                <a:solidFill>
                  <a:srgbClr val="000000"/>
                </a:solidFill>
                <a:latin typeface="Times New Roman" pitchFamily="18" charset="0"/>
              </a:rPr>
              <a:t>Nemli </a:t>
            </a:r>
            <a:r>
              <a:rPr lang="tr-TR" altLang="tr-TR" sz="2000" dirty="0">
                <a:solidFill>
                  <a:srgbClr val="000000"/>
                </a:solidFill>
                <a:latin typeface="Times New Roman" pitchFamily="18" charset="0"/>
              </a:rPr>
              <a:t>topraklarda yaşarlar. Yuvarlak ve ince uzun bir silindiri andıran vücutlarının </a:t>
            </a:r>
            <a:r>
              <a:rPr lang="tr-TR" altLang="tr-TR" sz="2000" dirty="0" err="1">
                <a:solidFill>
                  <a:srgbClr val="000000"/>
                </a:solidFill>
                <a:latin typeface="Times New Roman" pitchFamily="18" charset="0"/>
              </a:rPr>
              <a:t>dorsal</a:t>
            </a:r>
            <a:r>
              <a:rPr lang="tr-TR" altLang="tr-TR" sz="2000" dirty="0">
                <a:solidFill>
                  <a:srgbClr val="000000"/>
                </a:solidFill>
                <a:latin typeface="Times New Roman" pitchFamily="18" charset="0"/>
              </a:rPr>
              <a:t> kısmı koyu, </a:t>
            </a:r>
            <a:r>
              <a:rPr lang="tr-TR" altLang="tr-TR" sz="2000" dirty="0" err="1">
                <a:solidFill>
                  <a:srgbClr val="000000"/>
                </a:solidFill>
                <a:latin typeface="Times New Roman" pitchFamily="18" charset="0"/>
              </a:rPr>
              <a:t>ventral</a:t>
            </a:r>
            <a:r>
              <a:rPr lang="tr-TR" altLang="tr-TR" sz="2000" dirty="0">
                <a:solidFill>
                  <a:srgbClr val="000000"/>
                </a:solidFill>
                <a:latin typeface="Times New Roman" pitchFamily="18" charset="0"/>
              </a:rPr>
              <a:t> kısmı ise daha açık renklidir</a:t>
            </a:r>
            <a:r>
              <a:rPr lang="tr-TR" altLang="tr-TR" sz="2000" dirty="0" smtClean="0">
                <a:solidFill>
                  <a:srgbClr val="000000"/>
                </a:solidFill>
                <a:latin typeface="Times New Roman" pitchFamily="18" charset="0"/>
              </a:rPr>
              <a:t>. Vücut </a:t>
            </a:r>
            <a:r>
              <a:rPr lang="tr-TR" altLang="tr-TR" sz="2000" dirty="0">
                <a:solidFill>
                  <a:srgbClr val="000000"/>
                </a:solidFill>
                <a:latin typeface="Times New Roman" pitchFamily="18" charset="0"/>
              </a:rPr>
              <a:t>dış taraftan, sayıları yüzü geçen birçok </a:t>
            </a:r>
            <a:r>
              <a:rPr lang="tr-TR" altLang="tr-TR" sz="2000" dirty="0" err="1">
                <a:solidFill>
                  <a:srgbClr val="000000"/>
                </a:solidFill>
                <a:latin typeface="Times New Roman" pitchFamily="18" charset="0"/>
              </a:rPr>
              <a:t>segmente</a:t>
            </a:r>
            <a:r>
              <a:rPr lang="tr-TR" altLang="tr-TR" sz="2000" dirty="0">
                <a:solidFill>
                  <a:srgbClr val="000000"/>
                </a:solidFill>
                <a:latin typeface="Times New Roman" pitchFamily="18" charset="0"/>
              </a:rPr>
              <a:t> ayrılmıştır. Her </a:t>
            </a:r>
            <a:r>
              <a:rPr lang="tr-TR" altLang="tr-TR" sz="2000" dirty="0" err="1">
                <a:solidFill>
                  <a:srgbClr val="000000"/>
                </a:solidFill>
                <a:latin typeface="Times New Roman" pitchFamily="18" charset="0"/>
              </a:rPr>
              <a:t>segmentte</a:t>
            </a:r>
            <a:r>
              <a:rPr lang="tr-TR" altLang="tr-TR" sz="2000" dirty="0">
                <a:solidFill>
                  <a:srgbClr val="000000"/>
                </a:solidFill>
                <a:latin typeface="Times New Roman" pitchFamily="18" charset="0"/>
              </a:rPr>
              <a:t> yönleri önden arkaya dönük olan dört çift kıl vardır. Bunların iki çifti </a:t>
            </a:r>
            <a:r>
              <a:rPr lang="tr-TR" altLang="tr-TR" sz="2000" dirty="0" err="1">
                <a:solidFill>
                  <a:srgbClr val="000000"/>
                </a:solidFill>
                <a:latin typeface="Times New Roman" pitchFamily="18" charset="0"/>
              </a:rPr>
              <a:t>ventralde</a:t>
            </a:r>
            <a:r>
              <a:rPr lang="tr-TR" altLang="tr-TR" sz="2000" dirty="0">
                <a:solidFill>
                  <a:srgbClr val="000000"/>
                </a:solidFill>
                <a:latin typeface="Times New Roman" pitchFamily="18" charset="0"/>
              </a:rPr>
              <a:t>, diğer iki çifti ise </a:t>
            </a:r>
            <a:r>
              <a:rPr lang="tr-TR" altLang="tr-TR" sz="2000" dirty="0" err="1">
                <a:solidFill>
                  <a:srgbClr val="000000"/>
                </a:solidFill>
                <a:latin typeface="Times New Roman" pitchFamily="18" charset="0"/>
              </a:rPr>
              <a:t>lateraldedir</a:t>
            </a:r>
            <a:r>
              <a:rPr lang="tr-TR" altLang="tr-TR" sz="2000" dirty="0">
                <a:solidFill>
                  <a:srgbClr val="000000"/>
                </a:solidFill>
                <a:latin typeface="Times New Roman" pitchFamily="18" charset="0"/>
              </a:rPr>
              <a:t>. Canlı bir solucanda bu kıllar kolaylıkla görülmez. Fakat solucanın karın tarafına el ile arkadan öne doğru sürtülecek olursa kıllar hemen </a:t>
            </a:r>
            <a:r>
              <a:rPr lang="tr-TR" altLang="tr-TR" sz="2000" dirty="0" err="1">
                <a:solidFill>
                  <a:srgbClr val="000000"/>
                </a:solidFill>
                <a:latin typeface="Times New Roman" pitchFamily="18" charset="0"/>
              </a:rPr>
              <a:t>farkedilir</a:t>
            </a:r>
            <a:r>
              <a:rPr lang="tr-TR" altLang="tr-TR" sz="2000" dirty="0" smtClean="0">
                <a:solidFill>
                  <a:srgbClr val="000000"/>
                </a:solidFill>
                <a:latin typeface="Times New Roman" pitchFamily="18" charset="0"/>
              </a:rPr>
              <a:t>. </a:t>
            </a:r>
            <a:r>
              <a:rPr lang="tr-TR" altLang="tr-TR" sz="2000" dirty="0" smtClean="0">
                <a:solidFill>
                  <a:srgbClr val="000000"/>
                </a:solidFill>
                <a:latin typeface="Times New Roman" pitchFamily="18" charset="0"/>
                <a:cs typeface="Times New Roman" pitchFamily="18" charset="0"/>
              </a:rPr>
              <a:t>Toprak </a:t>
            </a:r>
            <a:r>
              <a:rPr lang="tr-TR" altLang="tr-TR" sz="2000" dirty="0">
                <a:solidFill>
                  <a:srgbClr val="000000"/>
                </a:solidFill>
                <a:latin typeface="Times New Roman" pitchFamily="18" charset="0"/>
                <a:cs typeface="Times New Roman" pitchFamily="18" charset="0"/>
              </a:rPr>
              <a:t>solucanı dış taraftan ince bir </a:t>
            </a:r>
            <a:r>
              <a:rPr lang="tr-TR" altLang="tr-TR" sz="2000" dirty="0" err="1">
                <a:solidFill>
                  <a:srgbClr val="000000"/>
                </a:solidFill>
                <a:latin typeface="Times New Roman" pitchFamily="18" charset="0"/>
                <a:cs typeface="Times New Roman" pitchFamily="18" charset="0"/>
              </a:rPr>
              <a:t>kutikula</a:t>
            </a:r>
            <a:r>
              <a:rPr lang="tr-TR" altLang="tr-TR" sz="2000" dirty="0">
                <a:solidFill>
                  <a:srgbClr val="000000"/>
                </a:solidFill>
                <a:latin typeface="Times New Roman" pitchFamily="18" charset="0"/>
                <a:cs typeface="Times New Roman" pitchFamily="18" charset="0"/>
              </a:rPr>
              <a:t> tabakasıyla kaplıdır. </a:t>
            </a:r>
            <a:r>
              <a:rPr lang="tr-TR" altLang="tr-TR" sz="2000" dirty="0" err="1">
                <a:solidFill>
                  <a:srgbClr val="000000"/>
                </a:solidFill>
                <a:latin typeface="Times New Roman" pitchFamily="18" charset="0"/>
                <a:cs typeface="Times New Roman" pitchFamily="18" charset="0"/>
              </a:rPr>
              <a:t>Kutikula</a:t>
            </a:r>
            <a:r>
              <a:rPr lang="tr-TR" altLang="tr-TR" sz="2000" dirty="0">
                <a:solidFill>
                  <a:srgbClr val="000000"/>
                </a:solidFill>
                <a:latin typeface="Times New Roman" pitchFamily="18" charset="0"/>
                <a:cs typeface="Times New Roman" pitchFamily="18" charset="0"/>
              </a:rPr>
              <a:t> bir sıra hücreden yapılmış olan epidermisin bir salgısıdır. </a:t>
            </a:r>
            <a:r>
              <a:rPr lang="tr-TR" altLang="tr-TR" sz="2000" dirty="0" err="1">
                <a:solidFill>
                  <a:srgbClr val="000000"/>
                </a:solidFill>
                <a:latin typeface="Times New Roman" pitchFamily="18" charset="0"/>
                <a:cs typeface="Times New Roman" pitchFamily="18" charset="0"/>
              </a:rPr>
              <a:t>Epidermis</a:t>
            </a:r>
            <a:r>
              <a:rPr lang="tr-TR" altLang="tr-TR" sz="2000" dirty="0">
                <a:solidFill>
                  <a:srgbClr val="000000"/>
                </a:solidFill>
                <a:latin typeface="Times New Roman" pitchFamily="18" charset="0"/>
                <a:cs typeface="Times New Roman" pitchFamily="18" charset="0"/>
              </a:rPr>
              <a:t> hücreleri arasında derinin nemli ve kaygan olmasını sağlayan bir çok tek hücreli bez vardır. </a:t>
            </a:r>
            <a:endParaRPr lang="tr-TR" altLang="tr-TR" sz="2000" dirty="0" smtClean="0">
              <a:solidFill>
                <a:srgbClr val="000000"/>
              </a:solidFill>
              <a:latin typeface="Times New Roman" pitchFamily="18" charset="0"/>
              <a:cs typeface="Times New Roman" pitchFamily="18" charset="0"/>
            </a:endParaRPr>
          </a:p>
          <a:p>
            <a:pPr>
              <a:spcBef>
                <a:spcPct val="0"/>
              </a:spcBef>
              <a:buNone/>
            </a:pPr>
            <a:endParaRPr lang="tr-TR" altLang="tr-TR" sz="2000" dirty="0">
              <a:solidFill>
                <a:srgbClr val="000000"/>
              </a:solidFill>
              <a:latin typeface="Times New Roman" pitchFamily="18" charset="0"/>
              <a:cs typeface="Times New Roman" pitchFamily="18" charset="0"/>
            </a:endParaRPr>
          </a:p>
          <a:p>
            <a:pPr>
              <a:spcBef>
                <a:spcPct val="0"/>
              </a:spcBef>
              <a:buNone/>
            </a:pPr>
            <a:r>
              <a:rPr lang="tr-TR" altLang="tr-TR" sz="2000" dirty="0" err="1" smtClean="0">
                <a:latin typeface="Times New Roman" pitchFamily="18" charset="0"/>
                <a:cs typeface="Times New Roman" pitchFamily="18" charset="0"/>
              </a:rPr>
              <a:t>Epidermisten</a:t>
            </a:r>
            <a:r>
              <a:rPr lang="tr-TR" altLang="tr-TR" sz="2000" dirty="0" smtClean="0">
                <a:latin typeface="Times New Roman" pitchFamily="18" charset="0"/>
                <a:cs typeface="Times New Roman" pitchFamily="18" charset="0"/>
              </a:rPr>
              <a:t> </a:t>
            </a:r>
            <a:r>
              <a:rPr lang="tr-TR" altLang="tr-TR" sz="2000" dirty="0">
                <a:latin typeface="Times New Roman" pitchFamily="18" charset="0"/>
                <a:cs typeface="Times New Roman" pitchFamily="18" charset="0"/>
              </a:rPr>
              <a:t>sonra halka kas tabakası ve dört bölgeye ayrılmış olan boyuna kas tabakası gelir. </a:t>
            </a:r>
            <a:r>
              <a:rPr lang="tr-TR" altLang="tr-TR" sz="2000" dirty="0" err="1">
                <a:latin typeface="Times New Roman" pitchFamily="18" charset="0"/>
                <a:cs typeface="Times New Roman" pitchFamily="18" charset="0"/>
              </a:rPr>
              <a:t>Halkasal</a:t>
            </a:r>
            <a:r>
              <a:rPr lang="tr-TR" altLang="tr-TR" sz="2000" dirty="0">
                <a:latin typeface="Times New Roman" pitchFamily="18" charset="0"/>
                <a:cs typeface="Times New Roman" pitchFamily="18" charset="0"/>
              </a:rPr>
              <a:t> kasların kasılması (</a:t>
            </a:r>
            <a:r>
              <a:rPr lang="tr-TR" altLang="tr-TR" sz="2000" dirty="0" err="1">
                <a:latin typeface="Times New Roman" pitchFamily="18" charset="0"/>
                <a:cs typeface="Times New Roman" pitchFamily="18" charset="0"/>
              </a:rPr>
              <a:t>kontraksiyon</a:t>
            </a:r>
            <a:r>
              <a:rPr lang="tr-TR" altLang="tr-TR" sz="2000" dirty="0">
                <a:latin typeface="Times New Roman" pitchFamily="18" charset="0"/>
                <a:cs typeface="Times New Roman" pitchFamily="18" charset="0"/>
              </a:rPr>
              <a:t>) ile solucanın boyu uzar ve incelir, boyuna kasların kasılması ile de kısalır ve kalınlaşır.</a:t>
            </a:r>
          </a:p>
          <a:p>
            <a:pPr>
              <a:spcBef>
                <a:spcPct val="0"/>
              </a:spcBef>
              <a:buFontTx/>
              <a:buNone/>
            </a:pPr>
            <a:endParaRPr lang="tr-TR" altLang="tr-TR" sz="2000" dirty="0">
              <a:latin typeface="Arial" charset="0"/>
            </a:endParaRPr>
          </a:p>
        </p:txBody>
      </p:sp>
      <p:sp>
        <p:nvSpPr>
          <p:cNvPr id="2" name="Altbilgi Yer Tutucusu 1"/>
          <p:cNvSpPr>
            <a:spLocks noGrp="1"/>
          </p:cNvSpPr>
          <p:nvPr>
            <p:ph type="ftr" sz="quarter" idx="11"/>
          </p:nvPr>
        </p:nvSpPr>
        <p:spPr/>
        <p:txBody>
          <a:bodyPr/>
          <a:lstStyle/>
          <a:p>
            <a:r>
              <a:rPr lang="tr-TR" smtClean="0"/>
              <a:t>Prof. Dr. Ayla TÜZÜN</a:t>
            </a:r>
            <a:endParaRPr lang="tr-TR"/>
          </a:p>
        </p:txBody>
      </p:sp>
    </p:spTree>
    <p:extLst>
      <p:ext uri="{BB962C8B-B14F-4D97-AF65-F5344CB8AC3E}">
        <p14:creationId xmlns:p14="http://schemas.microsoft.com/office/powerpoint/2010/main" val="739571379"/>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Text Box 1"/>
          <p:cNvSpPr txBox="1">
            <a:spLocks noChangeArrowheads="1"/>
          </p:cNvSpPr>
          <p:nvPr/>
        </p:nvSpPr>
        <p:spPr bwMode="auto">
          <a:xfrm>
            <a:off x="107950" y="115887"/>
            <a:ext cx="8856538" cy="674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13715" rIns="0" bIns="0" anchor="ctr"/>
          <a:lstStyle>
            <a:lvl1pPr>
              <a:spcBef>
                <a:spcPct val="20000"/>
              </a:spcBef>
              <a:buFont typeface="Arial" charset="0"/>
              <a:buChar char="•"/>
              <a:tabLst>
                <a:tab pos="655638" algn="l"/>
                <a:tab pos="1312863" algn="l"/>
                <a:tab pos="1968500" algn="l"/>
                <a:tab pos="2625725" algn="l"/>
                <a:tab pos="3282950" algn="l"/>
                <a:tab pos="3938588" algn="l"/>
                <a:tab pos="4595813" algn="l"/>
                <a:tab pos="5253038" algn="l"/>
                <a:tab pos="5908675" algn="l"/>
                <a:tab pos="6565900" algn="l"/>
                <a:tab pos="7223125" algn="l"/>
                <a:tab pos="7878763" algn="l"/>
              </a:tabLst>
              <a:defRPr sz="3200">
                <a:solidFill>
                  <a:schemeClr val="tx1"/>
                </a:solidFill>
                <a:latin typeface="Calibri" pitchFamily="34" charset="0"/>
              </a:defRPr>
            </a:lvl1pPr>
            <a:lvl2pPr marL="742950" indent="-285750">
              <a:spcBef>
                <a:spcPct val="20000"/>
              </a:spcBef>
              <a:buFont typeface="Arial" charset="0"/>
              <a:buChar char="–"/>
              <a:tabLst>
                <a:tab pos="655638" algn="l"/>
                <a:tab pos="1312863" algn="l"/>
                <a:tab pos="1968500" algn="l"/>
                <a:tab pos="2625725" algn="l"/>
                <a:tab pos="3282950" algn="l"/>
                <a:tab pos="3938588" algn="l"/>
                <a:tab pos="4595813" algn="l"/>
                <a:tab pos="5253038" algn="l"/>
                <a:tab pos="5908675" algn="l"/>
                <a:tab pos="6565900" algn="l"/>
                <a:tab pos="7223125" algn="l"/>
                <a:tab pos="7878763" algn="l"/>
              </a:tabLst>
              <a:defRPr sz="2800">
                <a:solidFill>
                  <a:schemeClr val="tx1"/>
                </a:solidFill>
                <a:latin typeface="Calibri" pitchFamily="34" charset="0"/>
              </a:defRPr>
            </a:lvl2pPr>
            <a:lvl3pPr marL="1143000" indent="-228600">
              <a:spcBef>
                <a:spcPct val="20000"/>
              </a:spcBef>
              <a:buFont typeface="Arial" charset="0"/>
              <a:buChar char="•"/>
              <a:tabLst>
                <a:tab pos="655638" algn="l"/>
                <a:tab pos="1312863" algn="l"/>
                <a:tab pos="1968500" algn="l"/>
                <a:tab pos="2625725" algn="l"/>
                <a:tab pos="3282950" algn="l"/>
                <a:tab pos="3938588" algn="l"/>
                <a:tab pos="4595813" algn="l"/>
                <a:tab pos="5253038" algn="l"/>
                <a:tab pos="5908675" algn="l"/>
                <a:tab pos="6565900" algn="l"/>
                <a:tab pos="7223125" algn="l"/>
                <a:tab pos="7878763" algn="l"/>
              </a:tabLst>
              <a:defRPr sz="2400">
                <a:solidFill>
                  <a:schemeClr val="tx1"/>
                </a:solidFill>
                <a:latin typeface="Calibri" pitchFamily="34" charset="0"/>
              </a:defRPr>
            </a:lvl3pPr>
            <a:lvl4pPr marL="1600200" indent="-228600">
              <a:spcBef>
                <a:spcPct val="20000"/>
              </a:spcBef>
              <a:buFont typeface="Arial" charset="0"/>
              <a:buChar char="–"/>
              <a:tabLst>
                <a:tab pos="655638" algn="l"/>
                <a:tab pos="1312863" algn="l"/>
                <a:tab pos="1968500" algn="l"/>
                <a:tab pos="2625725" algn="l"/>
                <a:tab pos="3282950" algn="l"/>
                <a:tab pos="3938588" algn="l"/>
                <a:tab pos="4595813" algn="l"/>
                <a:tab pos="5253038" algn="l"/>
                <a:tab pos="5908675" algn="l"/>
                <a:tab pos="6565900" algn="l"/>
                <a:tab pos="7223125" algn="l"/>
                <a:tab pos="7878763" algn="l"/>
              </a:tabLst>
              <a:defRPr sz="2000">
                <a:solidFill>
                  <a:schemeClr val="tx1"/>
                </a:solidFill>
                <a:latin typeface="Calibri" pitchFamily="34" charset="0"/>
              </a:defRPr>
            </a:lvl4pPr>
            <a:lvl5pPr marL="2057400" indent="-228600">
              <a:spcBef>
                <a:spcPct val="20000"/>
              </a:spcBef>
              <a:buFont typeface="Arial" charset="0"/>
              <a:buChar char="»"/>
              <a:tabLst>
                <a:tab pos="655638" algn="l"/>
                <a:tab pos="1312863" algn="l"/>
                <a:tab pos="1968500" algn="l"/>
                <a:tab pos="2625725" algn="l"/>
                <a:tab pos="3282950" algn="l"/>
                <a:tab pos="3938588" algn="l"/>
                <a:tab pos="4595813" algn="l"/>
                <a:tab pos="5253038" algn="l"/>
                <a:tab pos="5908675" algn="l"/>
                <a:tab pos="6565900" algn="l"/>
                <a:tab pos="7223125" algn="l"/>
                <a:tab pos="7878763" algn="l"/>
              </a:tabLst>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tabLst>
                <a:tab pos="655638" algn="l"/>
                <a:tab pos="1312863" algn="l"/>
                <a:tab pos="1968500" algn="l"/>
                <a:tab pos="2625725" algn="l"/>
                <a:tab pos="3282950" algn="l"/>
                <a:tab pos="3938588" algn="l"/>
                <a:tab pos="4595813" algn="l"/>
                <a:tab pos="5253038" algn="l"/>
                <a:tab pos="5908675" algn="l"/>
                <a:tab pos="6565900" algn="l"/>
                <a:tab pos="7223125" algn="l"/>
                <a:tab pos="7878763" algn="l"/>
              </a:tabLst>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tabLst>
                <a:tab pos="655638" algn="l"/>
                <a:tab pos="1312863" algn="l"/>
                <a:tab pos="1968500" algn="l"/>
                <a:tab pos="2625725" algn="l"/>
                <a:tab pos="3282950" algn="l"/>
                <a:tab pos="3938588" algn="l"/>
                <a:tab pos="4595813" algn="l"/>
                <a:tab pos="5253038" algn="l"/>
                <a:tab pos="5908675" algn="l"/>
                <a:tab pos="6565900" algn="l"/>
                <a:tab pos="7223125" algn="l"/>
                <a:tab pos="7878763" algn="l"/>
              </a:tabLst>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tabLst>
                <a:tab pos="655638" algn="l"/>
                <a:tab pos="1312863" algn="l"/>
                <a:tab pos="1968500" algn="l"/>
                <a:tab pos="2625725" algn="l"/>
                <a:tab pos="3282950" algn="l"/>
                <a:tab pos="3938588" algn="l"/>
                <a:tab pos="4595813" algn="l"/>
                <a:tab pos="5253038" algn="l"/>
                <a:tab pos="5908675" algn="l"/>
                <a:tab pos="6565900" algn="l"/>
                <a:tab pos="7223125" algn="l"/>
                <a:tab pos="7878763" algn="l"/>
              </a:tabLst>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tabLst>
                <a:tab pos="655638" algn="l"/>
                <a:tab pos="1312863" algn="l"/>
                <a:tab pos="1968500" algn="l"/>
                <a:tab pos="2625725" algn="l"/>
                <a:tab pos="3282950" algn="l"/>
                <a:tab pos="3938588" algn="l"/>
                <a:tab pos="4595813" algn="l"/>
                <a:tab pos="5253038" algn="l"/>
                <a:tab pos="5908675" algn="l"/>
                <a:tab pos="6565900" algn="l"/>
                <a:tab pos="7223125" algn="l"/>
                <a:tab pos="7878763" algn="l"/>
              </a:tabLst>
              <a:defRPr sz="2000">
                <a:solidFill>
                  <a:schemeClr val="tx1"/>
                </a:solidFill>
                <a:latin typeface="Calibri" pitchFamily="34" charset="0"/>
              </a:defRPr>
            </a:lvl9pPr>
          </a:lstStyle>
          <a:p>
            <a:pPr>
              <a:lnSpc>
                <a:spcPct val="95000"/>
              </a:lnSpc>
              <a:spcBef>
                <a:spcPct val="0"/>
              </a:spcBef>
              <a:buNone/>
            </a:pPr>
            <a:r>
              <a:rPr lang="tr-TR" altLang="tr-TR" sz="2000" dirty="0">
                <a:solidFill>
                  <a:srgbClr val="000000"/>
                </a:solidFill>
                <a:latin typeface="Times New Roman" pitchFamily="18" charset="0"/>
              </a:rPr>
              <a:t>Vücudun ön tarafında ve bir </a:t>
            </a:r>
            <a:r>
              <a:rPr lang="tr-TR" altLang="tr-TR" sz="2000" dirty="0" err="1">
                <a:solidFill>
                  <a:srgbClr val="000000"/>
                </a:solidFill>
                <a:latin typeface="Times New Roman" pitchFamily="18" charset="0"/>
              </a:rPr>
              <a:t>ventralde</a:t>
            </a:r>
            <a:r>
              <a:rPr lang="tr-TR" altLang="tr-TR" sz="2000" dirty="0">
                <a:solidFill>
                  <a:srgbClr val="000000"/>
                </a:solidFill>
                <a:latin typeface="Times New Roman" pitchFamily="18" charset="0"/>
              </a:rPr>
              <a:t> ağız, son </a:t>
            </a:r>
            <a:r>
              <a:rPr lang="tr-TR" altLang="tr-TR" sz="2000" dirty="0" err="1">
                <a:solidFill>
                  <a:srgbClr val="000000"/>
                </a:solidFill>
                <a:latin typeface="Times New Roman" pitchFamily="18" charset="0"/>
              </a:rPr>
              <a:t>segmentinde</a:t>
            </a:r>
            <a:r>
              <a:rPr lang="tr-TR" altLang="tr-TR" sz="2000" dirty="0">
                <a:solidFill>
                  <a:srgbClr val="000000"/>
                </a:solidFill>
                <a:latin typeface="Times New Roman" pitchFamily="18" charset="0"/>
              </a:rPr>
              <a:t> de anüs bulunur. Baştan itibaren </a:t>
            </a:r>
            <a:r>
              <a:rPr lang="tr-TR" altLang="tr-TR" sz="2000" dirty="0" err="1">
                <a:solidFill>
                  <a:srgbClr val="000000"/>
                </a:solidFill>
                <a:latin typeface="Times New Roman" pitchFamily="18" charset="0"/>
              </a:rPr>
              <a:t>ventralde</a:t>
            </a:r>
            <a:r>
              <a:rPr lang="tr-TR" altLang="tr-TR" sz="2000" dirty="0">
                <a:solidFill>
                  <a:srgbClr val="000000"/>
                </a:solidFill>
                <a:latin typeface="Times New Roman" pitchFamily="18" charset="0"/>
              </a:rPr>
              <a:t> ve 14. </a:t>
            </a:r>
            <a:r>
              <a:rPr lang="tr-TR" altLang="tr-TR" sz="2000" dirty="0" err="1">
                <a:solidFill>
                  <a:srgbClr val="000000"/>
                </a:solidFill>
                <a:latin typeface="Times New Roman" pitchFamily="18" charset="0"/>
              </a:rPr>
              <a:t>segmentte</a:t>
            </a:r>
            <a:r>
              <a:rPr lang="tr-TR" altLang="tr-TR" sz="2000" dirty="0">
                <a:solidFill>
                  <a:srgbClr val="000000"/>
                </a:solidFill>
                <a:latin typeface="Times New Roman" pitchFamily="18" charset="0"/>
              </a:rPr>
              <a:t> dişi, 15. </a:t>
            </a:r>
            <a:r>
              <a:rPr lang="tr-TR" altLang="tr-TR" sz="2000" dirty="0" err="1">
                <a:solidFill>
                  <a:srgbClr val="000000"/>
                </a:solidFill>
                <a:latin typeface="Times New Roman" pitchFamily="18" charset="0"/>
              </a:rPr>
              <a:t>segmentte</a:t>
            </a:r>
            <a:r>
              <a:rPr lang="tr-TR" altLang="tr-TR" sz="2000" dirty="0">
                <a:solidFill>
                  <a:srgbClr val="000000"/>
                </a:solidFill>
                <a:latin typeface="Times New Roman" pitchFamily="18" charset="0"/>
              </a:rPr>
              <a:t> de erkek üreme organının açıklığı vardır. Bunları bir büyüteçle görmek mümkündür. Ergin solucanlarda Şubat ve Ağustos aylarında 32 ve 37. </a:t>
            </a:r>
            <a:r>
              <a:rPr lang="tr-TR" altLang="tr-TR" sz="2000" dirty="0" err="1">
                <a:solidFill>
                  <a:srgbClr val="000000"/>
                </a:solidFill>
                <a:latin typeface="Times New Roman" pitchFamily="18" charset="0"/>
              </a:rPr>
              <a:t>segmentler</a:t>
            </a:r>
            <a:r>
              <a:rPr lang="tr-TR" altLang="tr-TR" sz="2000" dirty="0">
                <a:solidFill>
                  <a:srgbClr val="000000"/>
                </a:solidFill>
                <a:latin typeface="Times New Roman" pitchFamily="18" charset="0"/>
              </a:rPr>
              <a:t> arasında kalan deri kısmı halka biçiminde kalınlaşmıştır. Buna</a:t>
            </a:r>
            <a:r>
              <a:rPr lang="tr-TR" altLang="tr-TR" sz="2000" b="1" dirty="0">
                <a:solidFill>
                  <a:srgbClr val="000000"/>
                </a:solidFill>
                <a:latin typeface="Times New Roman" pitchFamily="18" charset="0"/>
              </a:rPr>
              <a:t> </a:t>
            </a:r>
            <a:r>
              <a:rPr lang="tr-TR" altLang="tr-TR" sz="2000" b="1" dirty="0" err="1">
                <a:solidFill>
                  <a:srgbClr val="000000"/>
                </a:solidFill>
                <a:latin typeface="Times New Roman" pitchFamily="18" charset="0"/>
              </a:rPr>
              <a:t>klitellum</a:t>
            </a:r>
            <a:r>
              <a:rPr lang="tr-TR" altLang="tr-TR" sz="2000" b="1" dirty="0">
                <a:solidFill>
                  <a:srgbClr val="000000"/>
                </a:solidFill>
                <a:latin typeface="Times New Roman" pitchFamily="18" charset="0"/>
              </a:rPr>
              <a:t> </a:t>
            </a:r>
            <a:r>
              <a:rPr lang="tr-TR" altLang="tr-TR" sz="2000" dirty="0">
                <a:solidFill>
                  <a:srgbClr val="000000"/>
                </a:solidFill>
                <a:latin typeface="Times New Roman" pitchFamily="18" charset="0"/>
              </a:rPr>
              <a:t>denir. </a:t>
            </a:r>
            <a:endParaRPr lang="tr-TR" altLang="tr-TR" sz="2000" dirty="0" smtClean="0">
              <a:solidFill>
                <a:srgbClr val="000000"/>
              </a:solidFill>
              <a:latin typeface="Times New Roman" pitchFamily="18" charset="0"/>
            </a:endParaRPr>
          </a:p>
          <a:p>
            <a:pPr>
              <a:lnSpc>
                <a:spcPct val="95000"/>
              </a:lnSpc>
              <a:spcBef>
                <a:spcPct val="0"/>
              </a:spcBef>
              <a:buNone/>
            </a:pPr>
            <a:endParaRPr lang="tr-TR" altLang="tr-TR" sz="2000" dirty="0">
              <a:solidFill>
                <a:srgbClr val="000000"/>
              </a:solidFill>
              <a:latin typeface="Times New Roman" pitchFamily="18" charset="0"/>
            </a:endParaRPr>
          </a:p>
          <a:p>
            <a:pPr algn="just">
              <a:lnSpc>
                <a:spcPct val="95000"/>
              </a:lnSpc>
              <a:spcBef>
                <a:spcPct val="0"/>
              </a:spcBef>
              <a:spcAft>
                <a:spcPts val="613"/>
              </a:spcAft>
              <a:buNone/>
            </a:pPr>
            <a:r>
              <a:rPr lang="tr-TR" altLang="tr-TR" sz="2000" dirty="0" err="1" smtClean="0">
                <a:solidFill>
                  <a:srgbClr val="000000"/>
                </a:solidFill>
                <a:latin typeface="Times New Roman" pitchFamily="18" charset="0"/>
              </a:rPr>
              <a:t>Klitellum</a:t>
            </a:r>
            <a:r>
              <a:rPr lang="tr-TR" altLang="tr-TR" sz="2000" dirty="0" smtClean="0">
                <a:solidFill>
                  <a:srgbClr val="000000"/>
                </a:solidFill>
                <a:latin typeface="Times New Roman" pitchFamily="18" charset="0"/>
              </a:rPr>
              <a:t> </a:t>
            </a:r>
            <a:r>
              <a:rPr lang="tr-TR" altLang="tr-TR" sz="2000" dirty="0" err="1">
                <a:solidFill>
                  <a:srgbClr val="000000"/>
                </a:solidFill>
                <a:latin typeface="Times New Roman" pitchFamily="18" charset="0"/>
              </a:rPr>
              <a:t>kopulasyon</a:t>
            </a:r>
            <a:r>
              <a:rPr lang="tr-TR" altLang="tr-TR" sz="2000" dirty="0">
                <a:solidFill>
                  <a:srgbClr val="000000"/>
                </a:solidFill>
                <a:latin typeface="Times New Roman" pitchFamily="18" charset="0"/>
              </a:rPr>
              <a:t> (çiftleşme) sırasında birbirine karın taraflarını dönmüş olan solucanların etrafına bir madde çıkarır. Bu madde solucanların sıkıca sarılmalarını sağladığından çiftleşmeyi kolaylaştırır. </a:t>
            </a:r>
            <a:r>
              <a:rPr lang="tr-TR" altLang="tr-TR" sz="2000" dirty="0" err="1">
                <a:solidFill>
                  <a:srgbClr val="000000"/>
                </a:solidFill>
                <a:latin typeface="Times New Roman" pitchFamily="18" charset="0"/>
              </a:rPr>
              <a:t>Klitellum</a:t>
            </a:r>
            <a:r>
              <a:rPr lang="tr-TR" altLang="tr-TR" sz="2000" dirty="0">
                <a:solidFill>
                  <a:srgbClr val="000000"/>
                </a:solidFill>
                <a:latin typeface="Times New Roman" pitchFamily="18" charset="0"/>
              </a:rPr>
              <a:t> aynı zamanda yumurtaların </a:t>
            </a:r>
            <a:r>
              <a:rPr lang="tr-TR" altLang="tr-TR" sz="2000" dirty="0" err="1">
                <a:solidFill>
                  <a:srgbClr val="000000"/>
                </a:solidFill>
                <a:latin typeface="Times New Roman" pitchFamily="18" charset="0"/>
              </a:rPr>
              <a:t>etrafınada</a:t>
            </a:r>
            <a:r>
              <a:rPr lang="tr-TR" altLang="tr-TR" sz="2000" dirty="0">
                <a:solidFill>
                  <a:srgbClr val="000000"/>
                </a:solidFill>
                <a:latin typeface="Times New Roman" pitchFamily="18" charset="0"/>
              </a:rPr>
              <a:t> </a:t>
            </a:r>
            <a:r>
              <a:rPr lang="tr-TR" altLang="tr-TR" sz="2000" dirty="0" err="1">
                <a:solidFill>
                  <a:srgbClr val="000000"/>
                </a:solidFill>
                <a:latin typeface="Times New Roman" pitchFamily="18" charset="0"/>
              </a:rPr>
              <a:t>jelatinimsi</a:t>
            </a:r>
            <a:r>
              <a:rPr lang="tr-TR" altLang="tr-TR" sz="2000" dirty="0">
                <a:solidFill>
                  <a:srgbClr val="000000"/>
                </a:solidFill>
                <a:latin typeface="Times New Roman" pitchFamily="18" charset="0"/>
              </a:rPr>
              <a:t> bir madde salgılar</a:t>
            </a:r>
            <a:r>
              <a:rPr lang="tr-TR" altLang="tr-TR" sz="2000" dirty="0" smtClean="0">
                <a:solidFill>
                  <a:srgbClr val="000000"/>
                </a:solidFill>
                <a:latin typeface="Times New Roman" pitchFamily="18" charset="0"/>
              </a:rPr>
              <a:t>.</a:t>
            </a:r>
            <a:r>
              <a:rPr lang="tr-TR" altLang="tr-TR" sz="2000" dirty="0">
                <a:solidFill>
                  <a:srgbClr val="000000"/>
                </a:solidFill>
                <a:latin typeface="Times New Roman" pitchFamily="18" charset="0"/>
              </a:rPr>
              <a:t> </a:t>
            </a:r>
            <a:endParaRPr lang="tr-TR" altLang="tr-TR" sz="2000" dirty="0" smtClean="0">
              <a:solidFill>
                <a:srgbClr val="000000"/>
              </a:solidFill>
              <a:latin typeface="Times New Roman" pitchFamily="18" charset="0"/>
            </a:endParaRPr>
          </a:p>
          <a:p>
            <a:pPr algn="just">
              <a:lnSpc>
                <a:spcPct val="95000"/>
              </a:lnSpc>
              <a:spcBef>
                <a:spcPct val="0"/>
              </a:spcBef>
              <a:spcAft>
                <a:spcPts val="613"/>
              </a:spcAft>
              <a:buNone/>
            </a:pPr>
            <a:endParaRPr lang="tr-TR" altLang="tr-TR" sz="2000" dirty="0">
              <a:solidFill>
                <a:srgbClr val="000000"/>
              </a:solidFill>
              <a:latin typeface="Times New Roman" pitchFamily="18" charset="0"/>
            </a:endParaRPr>
          </a:p>
          <a:p>
            <a:pPr algn="just">
              <a:lnSpc>
                <a:spcPct val="95000"/>
              </a:lnSpc>
              <a:spcBef>
                <a:spcPct val="0"/>
              </a:spcBef>
              <a:spcAft>
                <a:spcPts val="613"/>
              </a:spcAft>
              <a:buNone/>
            </a:pPr>
            <a:r>
              <a:rPr lang="tr-TR" altLang="tr-TR" sz="2000" dirty="0" smtClean="0">
                <a:solidFill>
                  <a:srgbClr val="000000"/>
                </a:solidFill>
                <a:latin typeface="Times New Roman" pitchFamily="18" charset="0"/>
              </a:rPr>
              <a:t>Solucanlar </a:t>
            </a:r>
            <a:r>
              <a:rPr lang="tr-TR" altLang="tr-TR" sz="2000" dirty="0">
                <a:solidFill>
                  <a:srgbClr val="000000"/>
                </a:solidFill>
                <a:latin typeface="Times New Roman" pitchFamily="18" charset="0"/>
              </a:rPr>
              <a:t>karanlığı </a:t>
            </a:r>
            <a:r>
              <a:rPr lang="tr-TR" altLang="tr-TR" sz="2000" dirty="0" err="1">
                <a:solidFill>
                  <a:srgbClr val="000000"/>
                </a:solidFill>
                <a:latin typeface="Times New Roman" pitchFamily="18" charset="0"/>
              </a:rPr>
              <a:t>severler.Görme</a:t>
            </a:r>
            <a:r>
              <a:rPr lang="tr-TR" altLang="tr-TR" sz="2000" dirty="0">
                <a:solidFill>
                  <a:srgbClr val="000000"/>
                </a:solidFill>
                <a:latin typeface="Times New Roman" pitchFamily="18" charset="0"/>
              </a:rPr>
              <a:t> organları olmadığı halde ışığa karşı çok hassastırlar. Bunu sağlayan, </a:t>
            </a:r>
            <a:r>
              <a:rPr lang="tr-TR" altLang="tr-TR" sz="2000" dirty="0" err="1">
                <a:solidFill>
                  <a:srgbClr val="000000"/>
                </a:solidFill>
                <a:latin typeface="Times New Roman" pitchFamily="18" charset="0"/>
              </a:rPr>
              <a:t>epidermis</a:t>
            </a:r>
            <a:r>
              <a:rPr lang="tr-TR" altLang="tr-TR" sz="2000" dirty="0">
                <a:solidFill>
                  <a:srgbClr val="000000"/>
                </a:solidFill>
                <a:latin typeface="Times New Roman" pitchFamily="18" charset="0"/>
              </a:rPr>
              <a:t> hücreleri arasında bulunan pigmentsiz ve ışığa hassas olan </a:t>
            </a:r>
            <a:r>
              <a:rPr lang="tr-TR" altLang="tr-TR" sz="2000" dirty="0" smtClean="0">
                <a:solidFill>
                  <a:srgbClr val="000000"/>
                </a:solidFill>
                <a:latin typeface="Times New Roman" pitchFamily="18" charset="0"/>
              </a:rPr>
              <a:t>hücrelerdir.</a:t>
            </a:r>
          </a:p>
          <a:p>
            <a:pPr algn="just">
              <a:lnSpc>
                <a:spcPct val="95000"/>
              </a:lnSpc>
              <a:spcBef>
                <a:spcPct val="0"/>
              </a:spcBef>
              <a:spcAft>
                <a:spcPts val="613"/>
              </a:spcAft>
              <a:buNone/>
            </a:pPr>
            <a:endParaRPr lang="tr-TR" altLang="tr-TR" sz="2000" dirty="0" smtClean="0">
              <a:solidFill>
                <a:srgbClr val="000000"/>
              </a:solidFill>
              <a:latin typeface="Times New Roman" pitchFamily="18" charset="0"/>
            </a:endParaRPr>
          </a:p>
          <a:p>
            <a:pPr algn="just">
              <a:lnSpc>
                <a:spcPct val="95000"/>
              </a:lnSpc>
              <a:spcBef>
                <a:spcPct val="0"/>
              </a:spcBef>
              <a:spcAft>
                <a:spcPts val="613"/>
              </a:spcAft>
              <a:buNone/>
            </a:pPr>
            <a:r>
              <a:rPr lang="tr-TR" altLang="tr-TR" sz="2000" dirty="0" smtClean="0">
                <a:solidFill>
                  <a:srgbClr val="000000"/>
                </a:solidFill>
                <a:latin typeface="Times New Roman" pitchFamily="18" charset="0"/>
              </a:rPr>
              <a:t>Solucanın </a:t>
            </a:r>
            <a:r>
              <a:rPr lang="tr-TR" altLang="tr-TR" sz="2000" dirty="0">
                <a:solidFill>
                  <a:srgbClr val="000000"/>
                </a:solidFill>
                <a:latin typeface="Times New Roman" pitchFamily="18" charset="0"/>
              </a:rPr>
              <a:t>sırt tarafında ve her </a:t>
            </a:r>
            <a:r>
              <a:rPr lang="tr-TR" altLang="tr-TR" sz="2000" dirty="0" err="1">
                <a:solidFill>
                  <a:srgbClr val="000000"/>
                </a:solidFill>
                <a:latin typeface="Times New Roman" pitchFamily="18" charset="0"/>
              </a:rPr>
              <a:t>segmentinde</a:t>
            </a:r>
            <a:r>
              <a:rPr lang="tr-TR" altLang="tr-TR" sz="2000" dirty="0">
                <a:solidFill>
                  <a:srgbClr val="000000"/>
                </a:solidFill>
                <a:latin typeface="Times New Roman" pitchFamily="18" charset="0"/>
              </a:rPr>
              <a:t> ufak delikler vardır. Eğer solucan kuruma tehlikesiyle karşılaşacak olursa, vücut sıvısı bu deliklerden dışarı çıkarak hayvanı ölüm tehlikesinden kurtarır. Vücut sıvısı ile birlikte dışarıya genellikle lenf hücreleri de çıkar. Bu hücreler solucanın üzerinde bulunan ve solucan için zararlı olan bakterileri de yok eder</a:t>
            </a:r>
            <a:r>
              <a:rPr lang="tr-TR" altLang="tr-TR" sz="2000" dirty="0" smtClean="0">
                <a:solidFill>
                  <a:srgbClr val="000000"/>
                </a:solidFill>
                <a:latin typeface="Times New Roman" pitchFamily="18" charset="0"/>
              </a:rPr>
              <a:t>.</a:t>
            </a:r>
            <a:endParaRPr lang="tr-TR" altLang="tr-TR" sz="2000" dirty="0">
              <a:solidFill>
                <a:srgbClr val="000000"/>
              </a:solidFill>
              <a:latin typeface="Times New Roman" pitchFamily="18" charset="0"/>
            </a:endParaRPr>
          </a:p>
        </p:txBody>
      </p:sp>
      <p:sp>
        <p:nvSpPr>
          <p:cNvPr id="2" name="Altbilgi Yer Tutucusu 1"/>
          <p:cNvSpPr>
            <a:spLocks noGrp="1"/>
          </p:cNvSpPr>
          <p:nvPr>
            <p:ph type="ftr" sz="quarter" idx="11"/>
          </p:nvPr>
        </p:nvSpPr>
        <p:spPr/>
        <p:txBody>
          <a:bodyPr/>
          <a:lstStyle/>
          <a:p>
            <a:r>
              <a:rPr lang="tr-TR" smtClean="0"/>
              <a:t>Prof. Dr. Ayla TÜZÜN</a:t>
            </a:r>
            <a:endParaRPr lang="tr-TR"/>
          </a:p>
        </p:txBody>
      </p:sp>
    </p:spTree>
    <p:extLst>
      <p:ext uri="{BB962C8B-B14F-4D97-AF65-F5344CB8AC3E}">
        <p14:creationId xmlns:p14="http://schemas.microsoft.com/office/powerpoint/2010/main" val="3942700256"/>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Text Box 1"/>
          <p:cNvSpPr txBox="1">
            <a:spLocks noChangeArrowheads="1"/>
          </p:cNvSpPr>
          <p:nvPr/>
        </p:nvSpPr>
        <p:spPr bwMode="auto">
          <a:xfrm>
            <a:off x="179388" y="765175"/>
            <a:ext cx="2952750" cy="5856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13715" rIns="0" bIns="0" anchor="ctr"/>
          <a:lstStyle>
            <a:lvl1pPr>
              <a:spcBef>
                <a:spcPct val="20000"/>
              </a:spcBef>
              <a:buFont typeface="Arial" charset="0"/>
              <a:buChar char="•"/>
              <a:tabLst>
                <a:tab pos="655638" algn="l"/>
                <a:tab pos="1312863" algn="l"/>
                <a:tab pos="1968500" algn="l"/>
                <a:tab pos="2625725" algn="l"/>
                <a:tab pos="3282950" algn="l"/>
                <a:tab pos="3938588" algn="l"/>
                <a:tab pos="4595813" algn="l"/>
                <a:tab pos="5253038" algn="l"/>
                <a:tab pos="5908675" algn="l"/>
                <a:tab pos="6565900" algn="l"/>
                <a:tab pos="7223125" algn="l"/>
                <a:tab pos="7878763" algn="l"/>
              </a:tabLst>
              <a:defRPr sz="3200">
                <a:solidFill>
                  <a:schemeClr val="tx1"/>
                </a:solidFill>
                <a:latin typeface="Calibri" pitchFamily="34" charset="0"/>
              </a:defRPr>
            </a:lvl1pPr>
            <a:lvl2pPr marL="742950" indent="-285750">
              <a:spcBef>
                <a:spcPct val="20000"/>
              </a:spcBef>
              <a:buFont typeface="Arial" charset="0"/>
              <a:buChar char="–"/>
              <a:tabLst>
                <a:tab pos="655638" algn="l"/>
                <a:tab pos="1312863" algn="l"/>
                <a:tab pos="1968500" algn="l"/>
                <a:tab pos="2625725" algn="l"/>
                <a:tab pos="3282950" algn="l"/>
                <a:tab pos="3938588" algn="l"/>
                <a:tab pos="4595813" algn="l"/>
                <a:tab pos="5253038" algn="l"/>
                <a:tab pos="5908675" algn="l"/>
                <a:tab pos="6565900" algn="l"/>
                <a:tab pos="7223125" algn="l"/>
                <a:tab pos="7878763" algn="l"/>
              </a:tabLst>
              <a:defRPr sz="2800">
                <a:solidFill>
                  <a:schemeClr val="tx1"/>
                </a:solidFill>
                <a:latin typeface="Calibri" pitchFamily="34" charset="0"/>
              </a:defRPr>
            </a:lvl2pPr>
            <a:lvl3pPr marL="1143000" indent="-228600">
              <a:spcBef>
                <a:spcPct val="20000"/>
              </a:spcBef>
              <a:buFont typeface="Arial" charset="0"/>
              <a:buChar char="•"/>
              <a:tabLst>
                <a:tab pos="655638" algn="l"/>
                <a:tab pos="1312863" algn="l"/>
                <a:tab pos="1968500" algn="l"/>
                <a:tab pos="2625725" algn="l"/>
                <a:tab pos="3282950" algn="l"/>
                <a:tab pos="3938588" algn="l"/>
                <a:tab pos="4595813" algn="l"/>
                <a:tab pos="5253038" algn="l"/>
                <a:tab pos="5908675" algn="l"/>
                <a:tab pos="6565900" algn="l"/>
                <a:tab pos="7223125" algn="l"/>
                <a:tab pos="7878763" algn="l"/>
              </a:tabLst>
              <a:defRPr sz="2400">
                <a:solidFill>
                  <a:schemeClr val="tx1"/>
                </a:solidFill>
                <a:latin typeface="Calibri" pitchFamily="34" charset="0"/>
              </a:defRPr>
            </a:lvl3pPr>
            <a:lvl4pPr marL="1600200" indent="-228600">
              <a:spcBef>
                <a:spcPct val="20000"/>
              </a:spcBef>
              <a:buFont typeface="Arial" charset="0"/>
              <a:buChar char="–"/>
              <a:tabLst>
                <a:tab pos="655638" algn="l"/>
                <a:tab pos="1312863" algn="l"/>
                <a:tab pos="1968500" algn="l"/>
                <a:tab pos="2625725" algn="l"/>
                <a:tab pos="3282950" algn="l"/>
                <a:tab pos="3938588" algn="l"/>
                <a:tab pos="4595813" algn="l"/>
                <a:tab pos="5253038" algn="l"/>
                <a:tab pos="5908675" algn="l"/>
                <a:tab pos="6565900" algn="l"/>
                <a:tab pos="7223125" algn="l"/>
                <a:tab pos="7878763" algn="l"/>
              </a:tabLst>
              <a:defRPr sz="2000">
                <a:solidFill>
                  <a:schemeClr val="tx1"/>
                </a:solidFill>
                <a:latin typeface="Calibri" pitchFamily="34" charset="0"/>
              </a:defRPr>
            </a:lvl4pPr>
            <a:lvl5pPr marL="2057400" indent="-228600">
              <a:spcBef>
                <a:spcPct val="20000"/>
              </a:spcBef>
              <a:buFont typeface="Arial" charset="0"/>
              <a:buChar char="»"/>
              <a:tabLst>
                <a:tab pos="655638" algn="l"/>
                <a:tab pos="1312863" algn="l"/>
                <a:tab pos="1968500" algn="l"/>
                <a:tab pos="2625725" algn="l"/>
                <a:tab pos="3282950" algn="l"/>
                <a:tab pos="3938588" algn="l"/>
                <a:tab pos="4595813" algn="l"/>
                <a:tab pos="5253038" algn="l"/>
                <a:tab pos="5908675" algn="l"/>
                <a:tab pos="6565900" algn="l"/>
                <a:tab pos="7223125" algn="l"/>
                <a:tab pos="7878763" algn="l"/>
              </a:tabLst>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tabLst>
                <a:tab pos="655638" algn="l"/>
                <a:tab pos="1312863" algn="l"/>
                <a:tab pos="1968500" algn="l"/>
                <a:tab pos="2625725" algn="l"/>
                <a:tab pos="3282950" algn="l"/>
                <a:tab pos="3938588" algn="l"/>
                <a:tab pos="4595813" algn="l"/>
                <a:tab pos="5253038" algn="l"/>
                <a:tab pos="5908675" algn="l"/>
                <a:tab pos="6565900" algn="l"/>
                <a:tab pos="7223125" algn="l"/>
                <a:tab pos="7878763" algn="l"/>
              </a:tabLst>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tabLst>
                <a:tab pos="655638" algn="l"/>
                <a:tab pos="1312863" algn="l"/>
                <a:tab pos="1968500" algn="l"/>
                <a:tab pos="2625725" algn="l"/>
                <a:tab pos="3282950" algn="l"/>
                <a:tab pos="3938588" algn="l"/>
                <a:tab pos="4595813" algn="l"/>
                <a:tab pos="5253038" algn="l"/>
                <a:tab pos="5908675" algn="l"/>
                <a:tab pos="6565900" algn="l"/>
                <a:tab pos="7223125" algn="l"/>
                <a:tab pos="7878763" algn="l"/>
              </a:tabLst>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tabLst>
                <a:tab pos="655638" algn="l"/>
                <a:tab pos="1312863" algn="l"/>
                <a:tab pos="1968500" algn="l"/>
                <a:tab pos="2625725" algn="l"/>
                <a:tab pos="3282950" algn="l"/>
                <a:tab pos="3938588" algn="l"/>
                <a:tab pos="4595813" algn="l"/>
                <a:tab pos="5253038" algn="l"/>
                <a:tab pos="5908675" algn="l"/>
                <a:tab pos="6565900" algn="l"/>
                <a:tab pos="7223125" algn="l"/>
                <a:tab pos="7878763" algn="l"/>
              </a:tabLst>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tabLst>
                <a:tab pos="655638" algn="l"/>
                <a:tab pos="1312863" algn="l"/>
                <a:tab pos="1968500" algn="l"/>
                <a:tab pos="2625725" algn="l"/>
                <a:tab pos="3282950" algn="l"/>
                <a:tab pos="3938588" algn="l"/>
                <a:tab pos="4595813" algn="l"/>
                <a:tab pos="5253038" algn="l"/>
                <a:tab pos="5908675" algn="l"/>
                <a:tab pos="6565900" algn="l"/>
                <a:tab pos="7223125" algn="l"/>
                <a:tab pos="7878763" algn="l"/>
              </a:tabLst>
              <a:defRPr sz="2000">
                <a:solidFill>
                  <a:schemeClr val="tx1"/>
                </a:solidFill>
                <a:latin typeface="Calibri" pitchFamily="34" charset="0"/>
              </a:defRPr>
            </a:lvl9pPr>
          </a:lstStyle>
          <a:p>
            <a:pPr algn="just" eaLnBrk="1" hangingPunct="1">
              <a:lnSpc>
                <a:spcPct val="95000"/>
              </a:lnSpc>
              <a:spcBef>
                <a:spcPct val="0"/>
              </a:spcBef>
              <a:spcAft>
                <a:spcPts val="613"/>
              </a:spcAft>
              <a:buFontTx/>
              <a:buNone/>
            </a:pPr>
            <a:r>
              <a:rPr lang="tr-TR" altLang="tr-TR" sz="2200" dirty="0">
                <a:solidFill>
                  <a:srgbClr val="000000"/>
                </a:solidFill>
                <a:latin typeface="Times New Roman" pitchFamily="18" charset="0"/>
              </a:rPr>
              <a:t>   </a:t>
            </a:r>
            <a:r>
              <a:rPr lang="tr-TR" altLang="tr-TR" sz="2400" dirty="0" smtClean="0">
                <a:solidFill>
                  <a:srgbClr val="000000"/>
                </a:solidFill>
                <a:latin typeface="Times New Roman" pitchFamily="18" charset="0"/>
              </a:rPr>
              <a:t>   </a:t>
            </a:r>
            <a:endParaRPr lang="tr-TR" altLang="tr-TR" sz="2400" dirty="0">
              <a:solidFill>
                <a:srgbClr val="000000"/>
              </a:solidFill>
              <a:latin typeface="Times New Roman" pitchFamily="18" charset="0"/>
            </a:endParaRPr>
          </a:p>
        </p:txBody>
      </p:sp>
      <p:sp>
        <p:nvSpPr>
          <p:cNvPr id="160772" name="Dikdörtgen 2"/>
          <p:cNvSpPr>
            <a:spLocks noChangeArrowheads="1"/>
          </p:cNvSpPr>
          <p:nvPr/>
        </p:nvSpPr>
        <p:spPr bwMode="auto">
          <a:xfrm rot="10800000" flipV="1">
            <a:off x="151947" y="476672"/>
            <a:ext cx="8641084" cy="53707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nSpc>
                <a:spcPct val="95000"/>
              </a:lnSpc>
              <a:spcBef>
                <a:spcPct val="0"/>
              </a:spcBef>
              <a:buNone/>
            </a:pPr>
            <a:r>
              <a:rPr lang="tr-TR" altLang="tr-TR" sz="2000" dirty="0">
                <a:latin typeface="Times New Roman" pitchFamily="18" charset="0"/>
                <a:cs typeface="Times New Roman" pitchFamily="18" charset="0"/>
              </a:rPr>
              <a:t>Sindirim sistemi uzun bir boru şeklindedir, önde ve biraz </a:t>
            </a:r>
            <a:r>
              <a:rPr lang="tr-TR" altLang="tr-TR" sz="2000" dirty="0" err="1">
                <a:latin typeface="Times New Roman" pitchFamily="18" charset="0"/>
                <a:cs typeface="Times New Roman" pitchFamily="18" charset="0"/>
              </a:rPr>
              <a:t>ventralde</a:t>
            </a:r>
            <a:r>
              <a:rPr lang="tr-TR" altLang="tr-TR" sz="2000" dirty="0">
                <a:latin typeface="Times New Roman" pitchFamily="18" charset="0"/>
                <a:cs typeface="Times New Roman" pitchFamily="18" charset="0"/>
              </a:rPr>
              <a:t> olan ağızdan sonra kaslı bir </a:t>
            </a:r>
            <a:r>
              <a:rPr lang="tr-TR" altLang="tr-TR" sz="2000" dirty="0" err="1">
                <a:latin typeface="Times New Roman" pitchFamily="18" charset="0"/>
                <a:cs typeface="Times New Roman" pitchFamily="18" charset="0"/>
              </a:rPr>
              <a:t>farinks</a:t>
            </a:r>
            <a:r>
              <a:rPr lang="tr-TR" altLang="tr-TR" sz="2000" dirty="0">
                <a:latin typeface="Times New Roman" pitchFamily="18" charset="0"/>
                <a:cs typeface="Times New Roman" pitchFamily="18" charset="0"/>
              </a:rPr>
              <a:t> ve ince bir </a:t>
            </a:r>
            <a:r>
              <a:rPr lang="tr-TR" altLang="tr-TR" sz="2000" dirty="0" err="1">
                <a:latin typeface="Times New Roman" pitchFamily="18" charset="0"/>
                <a:cs typeface="Times New Roman" pitchFamily="18" charset="0"/>
              </a:rPr>
              <a:t>özofagus</a:t>
            </a:r>
            <a:r>
              <a:rPr lang="tr-TR" altLang="tr-TR" sz="2000" dirty="0">
                <a:latin typeface="Times New Roman" pitchFamily="18" charset="0"/>
                <a:cs typeface="Times New Roman" pitchFamily="18" charset="0"/>
              </a:rPr>
              <a:t> gelir. Bunu kursak ve katı takip eder. Bağırsağın </a:t>
            </a:r>
            <a:r>
              <a:rPr lang="tr-TR" altLang="tr-TR" sz="2000" dirty="0" err="1">
                <a:latin typeface="Times New Roman" pitchFamily="18" charset="0"/>
                <a:cs typeface="Times New Roman" pitchFamily="18" charset="0"/>
              </a:rPr>
              <a:t>dorsal</a:t>
            </a:r>
            <a:r>
              <a:rPr lang="tr-TR" altLang="tr-TR" sz="2000" dirty="0">
                <a:latin typeface="Times New Roman" pitchFamily="18" charset="0"/>
                <a:cs typeface="Times New Roman" pitchFamily="18" charset="0"/>
              </a:rPr>
              <a:t> kısmı bağırsak yüzeyinin genişlemesine yarayan bir çöküntü meydana getirir. Buna </a:t>
            </a:r>
            <a:r>
              <a:rPr lang="tr-TR" altLang="tr-TR" sz="2000" b="1" dirty="0" err="1">
                <a:latin typeface="Times New Roman" pitchFamily="18" charset="0"/>
                <a:cs typeface="Times New Roman" pitchFamily="18" charset="0"/>
              </a:rPr>
              <a:t>typhlosolis</a:t>
            </a:r>
            <a:r>
              <a:rPr lang="tr-TR" altLang="tr-TR" sz="2000" dirty="0">
                <a:latin typeface="Times New Roman" pitchFamily="18" charset="0"/>
                <a:cs typeface="Times New Roman" pitchFamily="18" charset="0"/>
              </a:rPr>
              <a:t> denir</a:t>
            </a:r>
            <a:r>
              <a:rPr lang="tr-TR" altLang="tr-TR" sz="2000" dirty="0" smtClean="0">
                <a:latin typeface="Times New Roman" pitchFamily="18" charset="0"/>
                <a:cs typeface="Times New Roman" pitchFamily="18" charset="0"/>
              </a:rPr>
              <a:t>.</a:t>
            </a:r>
            <a:r>
              <a:rPr lang="tr-TR" altLang="tr-TR" sz="2000" dirty="0">
                <a:solidFill>
                  <a:srgbClr val="000000"/>
                </a:solidFill>
                <a:latin typeface="Times New Roman" pitchFamily="18" charset="0"/>
                <a:cs typeface="Times New Roman" pitchFamily="18" charset="0"/>
              </a:rPr>
              <a:t> Sinir sistemi her </a:t>
            </a:r>
            <a:r>
              <a:rPr lang="tr-TR" altLang="tr-TR" sz="2000" dirty="0" err="1">
                <a:solidFill>
                  <a:srgbClr val="000000"/>
                </a:solidFill>
                <a:latin typeface="Times New Roman" pitchFamily="18" charset="0"/>
                <a:cs typeface="Times New Roman" pitchFamily="18" charset="0"/>
              </a:rPr>
              <a:t>segmentte</a:t>
            </a:r>
            <a:r>
              <a:rPr lang="tr-TR" altLang="tr-TR" sz="2000" dirty="0">
                <a:solidFill>
                  <a:srgbClr val="000000"/>
                </a:solidFill>
                <a:latin typeface="Times New Roman" pitchFamily="18" charset="0"/>
                <a:cs typeface="Times New Roman" pitchFamily="18" charset="0"/>
              </a:rPr>
              <a:t> sinir hücrelerinin bir araya gelmesiyle meydana gelmiş olan bir çift </a:t>
            </a:r>
            <a:r>
              <a:rPr lang="tr-TR" altLang="tr-TR" sz="2000" dirty="0" err="1">
                <a:solidFill>
                  <a:srgbClr val="000000"/>
                </a:solidFill>
                <a:latin typeface="Times New Roman" pitchFamily="18" charset="0"/>
                <a:cs typeface="Times New Roman" pitchFamily="18" charset="0"/>
              </a:rPr>
              <a:t>gangliondan</a:t>
            </a:r>
            <a:r>
              <a:rPr lang="tr-TR" altLang="tr-TR" sz="2000" dirty="0">
                <a:solidFill>
                  <a:srgbClr val="000000"/>
                </a:solidFill>
                <a:latin typeface="Times New Roman" pitchFamily="18" charset="0"/>
                <a:cs typeface="Times New Roman" pitchFamily="18" charset="0"/>
              </a:rPr>
              <a:t> ibarettir. Bu </a:t>
            </a:r>
            <a:r>
              <a:rPr lang="tr-TR" altLang="tr-TR" sz="2000" dirty="0" err="1">
                <a:solidFill>
                  <a:srgbClr val="000000"/>
                </a:solidFill>
                <a:latin typeface="Times New Roman" pitchFamily="18" charset="0"/>
                <a:cs typeface="Times New Roman" pitchFamily="18" charset="0"/>
              </a:rPr>
              <a:t>ganglionlar</a:t>
            </a:r>
            <a:r>
              <a:rPr lang="tr-TR" altLang="tr-TR" sz="2000" dirty="0">
                <a:solidFill>
                  <a:srgbClr val="000000"/>
                </a:solidFill>
                <a:latin typeface="Times New Roman" pitchFamily="18" charset="0"/>
                <a:cs typeface="Times New Roman" pitchFamily="18" charset="0"/>
              </a:rPr>
              <a:t> aynı </a:t>
            </a:r>
            <a:r>
              <a:rPr lang="tr-TR" altLang="tr-TR" sz="2000" dirty="0" err="1">
                <a:solidFill>
                  <a:srgbClr val="000000"/>
                </a:solidFill>
                <a:latin typeface="Times New Roman" pitchFamily="18" charset="0"/>
                <a:cs typeface="Times New Roman" pitchFamily="18" charset="0"/>
              </a:rPr>
              <a:t>segmentte</a:t>
            </a:r>
            <a:r>
              <a:rPr lang="tr-TR" altLang="tr-TR" sz="2000" dirty="0">
                <a:solidFill>
                  <a:srgbClr val="000000"/>
                </a:solidFill>
                <a:latin typeface="Times New Roman" pitchFamily="18" charset="0"/>
                <a:cs typeface="Times New Roman" pitchFamily="18" charset="0"/>
              </a:rPr>
              <a:t> </a:t>
            </a:r>
            <a:r>
              <a:rPr lang="tr-TR" altLang="tr-TR" sz="2000" dirty="0" err="1">
                <a:solidFill>
                  <a:srgbClr val="000000"/>
                </a:solidFill>
                <a:latin typeface="Times New Roman" pitchFamily="18" charset="0"/>
                <a:cs typeface="Times New Roman" pitchFamily="18" charset="0"/>
              </a:rPr>
              <a:t>kommissur</a:t>
            </a:r>
            <a:r>
              <a:rPr lang="tr-TR" altLang="tr-TR" sz="2000" dirty="0">
                <a:solidFill>
                  <a:srgbClr val="000000"/>
                </a:solidFill>
                <a:latin typeface="Times New Roman" pitchFamily="18" charset="0"/>
                <a:cs typeface="Times New Roman" pitchFamily="18" charset="0"/>
              </a:rPr>
              <a:t> (enine sinir şeridi)’</a:t>
            </a:r>
            <a:r>
              <a:rPr lang="tr-TR" altLang="tr-TR" sz="2000" dirty="0" err="1">
                <a:solidFill>
                  <a:srgbClr val="000000"/>
                </a:solidFill>
                <a:latin typeface="Times New Roman" pitchFamily="18" charset="0"/>
                <a:cs typeface="Times New Roman" pitchFamily="18" charset="0"/>
              </a:rPr>
              <a:t>lar</a:t>
            </a:r>
            <a:r>
              <a:rPr lang="tr-TR" altLang="tr-TR" sz="2000" dirty="0">
                <a:solidFill>
                  <a:srgbClr val="000000"/>
                </a:solidFill>
                <a:latin typeface="Times New Roman" pitchFamily="18" charset="0"/>
                <a:cs typeface="Times New Roman" pitchFamily="18" charset="0"/>
              </a:rPr>
              <a:t> ile farklı </a:t>
            </a:r>
            <a:r>
              <a:rPr lang="tr-TR" altLang="tr-TR" sz="2000" dirty="0" err="1">
                <a:solidFill>
                  <a:srgbClr val="000000"/>
                </a:solidFill>
                <a:latin typeface="Times New Roman" pitchFamily="18" charset="0"/>
                <a:cs typeface="Times New Roman" pitchFamily="18" charset="0"/>
              </a:rPr>
              <a:t>segmentlerde</a:t>
            </a:r>
            <a:r>
              <a:rPr lang="tr-TR" altLang="tr-TR" sz="2000" dirty="0">
                <a:solidFill>
                  <a:srgbClr val="000000"/>
                </a:solidFill>
                <a:latin typeface="Times New Roman" pitchFamily="18" charset="0"/>
                <a:cs typeface="Times New Roman" pitchFamily="18" charset="0"/>
              </a:rPr>
              <a:t> ise </a:t>
            </a:r>
            <a:r>
              <a:rPr lang="tr-TR" altLang="tr-TR" sz="2000" dirty="0" err="1">
                <a:solidFill>
                  <a:srgbClr val="000000"/>
                </a:solidFill>
                <a:latin typeface="Times New Roman" pitchFamily="18" charset="0"/>
                <a:cs typeface="Times New Roman" pitchFamily="18" charset="0"/>
              </a:rPr>
              <a:t>konnektif</a:t>
            </a:r>
            <a:r>
              <a:rPr lang="tr-TR" altLang="tr-TR" sz="2000" dirty="0">
                <a:solidFill>
                  <a:srgbClr val="000000"/>
                </a:solidFill>
                <a:latin typeface="Times New Roman" pitchFamily="18" charset="0"/>
                <a:cs typeface="Times New Roman" pitchFamily="18" charset="0"/>
              </a:rPr>
              <a:t> (boyuna sinir şeridi)’</a:t>
            </a:r>
            <a:r>
              <a:rPr lang="tr-TR" altLang="tr-TR" sz="2000" dirty="0" err="1">
                <a:solidFill>
                  <a:srgbClr val="000000"/>
                </a:solidFill>
                <a:latin typeface="Times New Roman" pitchFamily="18" charset="0"/>
                <a:cs typeface="Times New Roman" pitchFamily="18" charset="0"/>
              </a:rPr>
              <a:t>ler</a:t>
            </a:r>
            <a:r>
              <a:rPr lang="tr-TR" altLang="tr-TR" sz="2000" dirty="0">
                <a:solidFill>
                  <a:srgbClr val="000000"/>
                </a:solidFill>
                <a:latin typeface="Times New Roman" pitchFamily="18" charset="0"/>
                <a:cs typeface="Times New Roman" pitchFamily="18" charset="0"/>
              </a:rPr>
              <a:t> ile birbirlerine bağlanmışlardır.</a:t>
            </a:r>
          </a:p>
          <a:p>
            <a:pPr>
              <a:lnSpc>
                <a:spcPct val="95000"/>
              </a:lnSpc>
              <a:spcBef>
                <a:spcPct val="0"/>
              </a:spcBef>
              <a:buNone/>
            </a:pPr>
            <a:r>
              <a:rPr lang="tr-TR" altLang="tr-TR" sz="2000" dirty="0">
                <a:solidFill>
                  <a:srgbClr val="000000"/>
                </a:solidFill>
                <a:latin typeface="Times New Roman" pitchFamily="18" charset="0"/>
                <a:cs typeface="Times New Roman" pitchFamily="18" charset="0"/>
              </a:rPr>
              <a:t>   </a:t>
            </a:r>
            <a:endParaRPr lang="tr-TR" altLang="tr-TR" sz="2000" dirty="0" smtClean="0">
              <a:solidFill>
                <a:srgbClr val="000000"/>
              </a:solidFill>
              <a:latin typeface="Times New Roman" pitchFamily="18" charset="0"/>
              <a:cs typeface="Times New Roman" pitchFamily="18" charset="0"/>
            </a:endParaRPr>
          </a:p>
          <a:p>
            <a:pPr>
              <a:lnSpc>
                <a:spcPct val="95000"/>
              </a:lnSpc>
              <a:spcBef>
                <a:spcPct val="0"/>
              </a:spcBef>
              <a:buNone/>
            </a:pPr>
            <a:r>
              <a:rPr lang="tr-TR" altLang="tr-TR" sz="2000" dirty="0" smtClean="0">
                <a:solidFill>
                  <a:srgbClr val="000000"/>
                </a:solidFill>
                <a:latin typeface="Times New Roman" pitchFamily="18" charset="0"/>
                <a:cs typeface="Times New Roman" pitchFamily="18" charset="0"/>
              </a:rPr>
              <a:t>Dolaşım </a:t>
            </a:r>
            <a:r>
              <a:rPr lang="tr-TR" altLang="tr-TR" sz="2000" dirty="0">
                <a:solidFill>
                  <a:srgbClr val="000000"/>
                </a:solidFill>
                <a:latin typeface="Times New Roman" pitchFamily="18" charset="0"/>
                <a:cs typeface="Times New Roman" pitchFamily="18" charset="0"/>
              </a:rPr>
              <a:t>sistemi kapalıdır. Sarsağın üst ve altında uzanan sırt ve karın damarları vardır. Kan sıvısı içinde erimiş halde hemoglobin bulunduğundan kanın rengi kırmızıdır.</a:t>
            </a:r>
            <a:r>
              <a:rPr lang="tr-TR" altLang="tr-TR" sz="2000" dirty="0">
                <a:latin typeface="Times New Roman" pitchFamily="18" charset="0"/>
                <a:cs typeface="Times New Roman" pitchFamily="18" charset="0"/>
              </a:rPr>
              <a:t> Solunum deri ile yapılır</a:t>
            </a:r>
            <a:r>
              <a:rPr lang="tr-TR" altLang="tr-TR" sz="2000" dirty="0" smtClean="0">
                <a:latin typeface="Times New Roman" pitchFamily="18" charset="0"/>
                <a:cs typeface="Times New Roman" pitchFamily="18" charset="0"/>
              </a:rPr>
              <a:t>.</a:t>
            </a:r>
            <a:r>
              <a:rPr lang="tr-TR" altLang="tr-TR" sz="2000" dirty="0">
                <a:latin typeface="Times New Roman" pitchFamily="18" charset="0"/>
                <a:cs typeface="Times New Roman" pitchFamily="18" charset="0"/>
              </a:rPr>
              <a:t> </a:t>
            </a:r>
            <a:endParaRPr lang="tr-TR" altLang="tr-TR" sz="2000" dirty="0" smtClean="0">
              <a:latin typeface="Times New Roman" pitchFamily="18" charset="0"/>
              <a:cs typeface="Times New Roman" pitchFamily="18" charset="0"/>
            </a:endParaRPr>
          </a:p>
          <a:p>
            <a:pPr>
              <a:lnSpc>
                <a:spcPct val="95000"/>
              </a:lnSpc>
              <a:spcBef>
                <a:spcPct val="0"/>
              </a:spcBef>
              <a:buNone/>
            </a:pPr>
            <a:endParaRPr lang="tr-TR" altLang="tr-TR" sz="2000" dirty="0">
              <a:latin typeface="Times New Roman" pitchFamily="18" charset="0"/>
              <a:cs typeface="Times New Roman" pitchFamily="18" charset="0"/>
            </a:endParaRPr>
          </a:p>
          <a:p>
            <a:pPr>
              <a:lnSpc>
                <a:spcPct val="95000"/>
              </a:lnSpc>
              <a:spcBef>
                <a:spcPct val="0"/>
              </a:spcBef>
              <a:buNone/>
            </a:pPr>
            <a:r>
              <a:rPr lang="tr-TR" altLang="tr-TR" sz="2000" dirty="0" smtClean="0">
                <a:latin typeface="Times New Roman" pitchFamily="18" charset="0"/>
                <a:cs typeface="Times New Roman" pitchFamily="18" charset="0"/>
              </a:rPr>
              <a:t>Boşaltım </a:t>
            </a:r>
            <a:r>
              <a:rPr lang="tr-TR" altLang="tr-TR" sz="2000" dirty="0">
                <a:latin typeface="Times New Roman" pitchFamily="18" charset="0"/>
                <a:cs typeface="Times New Roman" pitchFamily="18" charset="0"/>
              </a:rPr>
              <a:t>organları her </a:t>
            </a:r>
            <a:r>
              <a:rPr lang="tr-TR" altLang="tr-TR" sz="2000" dirty="0" err="1">
                <a:latin typeface="Times New Roman" pitchFamily="18" charset="0"/>
                <a:cs typeface="Times New Roman" pitchFamily="18" charset="0"/>
              </a:rPr>
              <a:t>segmentte</a:t>
            </a:r>
            <a:r>
              <a:rPr lang="tr-TR" altLang="tr-TR" sz="2000" dirty="0">
                <a:latin typeface="Times New Roman" pitchFamily="18" charset="0"/>
                <a:cs typeface="Times New Roman" pitchFamily="18" charset="0"/>
              </a:rPr>
              <a:t> bir çift olan </a:t>
            </a:r>
            <a:r>
              <a:rPr lang="tr-TR" altLang="tr-TR" sz="2000" dirty="0" err="1">
                <a:latin typeface="Times New Roman" pitchFamily="18" charset="0"/>
                <a:cs typeface="Times New Roman" pitchFamily="18" charset="0"/>
              </a:rPr>
              <a:t>nefridyumlardır</a:t>
            </a:r>
            <a:r>
              <a:rPr lang="tr-TR" altLang="tr-TR" sz="2000" dirty="0">
                <a:latin typeface="Times New Roman" pitchFamily="18" charset="0"/>
                <a:cs typeface="Times New Roman" pitchFamily="18" charset="0"/>
              </a:rPr>
              <a:t>. </a:t>
            </a:r>
            <a:r>
              <a:rPr lang="tr-TR" altLang="tr-TR" sz="2000" dirty="0" err="1">
                <a:latin typeface="Times New Roman" pitchFamily="18" charset="0"/>
                <a:cs typeface="Times New Roman" pitchFamily="18" charset="0"/>
              </a:rPr>
              <a:t>Nefridyumun</a:t>
            </a:r>
            <a:r>
              <a:rPr lang="tr-TR" altLang="tr-TR" sz="2000" dirty="0">
                <a:latin typeface="Times New Roman" pitchFamily="18" charset="0"/>
                <a:cs typeface="Times New Roman" pitchFamily="18" charset="0"/>
              </a:rPr>
              <a:t> bir ucu </a:t>
            </a:r>
            <a:r>
              <a:rPr lang="tr-TR" altLang="tr-TR" sz="2000" dirty="0" err="1">
                <a:latin typeface="Times New Roman" pitchFamily="18" charset="0"/>
                <a:cs typeface="Times New Roman" pitchFamily="18" charset="0"/>
              </a:rPr>
              <a:t>nefrostom</a:t>
            </a:r>
            <a:r>
              <a:rPr lang="tr-TR" altLang="tr-TR" sz="2000" dirty="0">
                <a:latin typeface="Times New Roman" pitchFamily="18" charset="0"/>
                <a:cs typeface="Times New Roman" pitchFamily="18" charset="0"/>
              </a:rPr>
              <a:t> denilen kirpikli bir huni ile başlar ve bir sonraki </a:t>
            </a:r>
            <a:r>
              <a:rPr lang="tr-TR" altLang="tr-TR" sz="2000" dirty="0" err="1">
                <a:latin typeface="Times New Roman" pitchFamily="18" charset="0"/>
                <a:cs typeface="Times New Roman" pitchFamily="18" charset="0"/>
              </a:rPr>
              <a:t>segmentte</a:t>
            </a:r>
            <a:r>
              <a:rPr lang="tr-TR" altLang="tr-TR" sz="2000" dirty="0">
                <a:latin typeface="Times New Roman" pitchFamily="18" charset="0"/>
                <a:cs typeface="Times New Roman" pitchFamily="18" charset="0"/>
              </a:rPr>
              <a:t> boşaltım kanalını meydana getirir. Bu kanalın son kısmı ufak bir kese oluşturduktan sonra </a:t>
            </a:r>
            <a:r>
              <a:rPr lang="tr-TR" altLang="tr-TR" sz="2000" dirty="0" err="1">
                <a:latin typeface="Times New Roman" pitchFamily="18" charset="0"/>
                <a:cs typeface="Times New Roman" pitchFamily="18" charset="0"/>
              </a:rPr>
              <a:t>ventral</a:t>
            </a:r>
            <a:r>
              <a:rPr lang="tr-TR" altLang="tr-TR" sz="2000" dirty="0">
                <a:latin typeface="Times New Roman" pitchFamily="18" charset="0"/>
                <a:cs typeface="Times New Roman" pitchFamily="18" charset="0"/>
              </a:rPr>
              <a:t> kolların yakınından dışarıya açılır .</a:t>
            </a:r>
          </a:p>
          <a:p>
            <a:pPr>
              <a:lnSpc>
                <a:spcPct val="95000"/>
              </a:lnSpc>
              <a:spcBef>
                <a:spcPct val="0"/>
              </a:spcBef>
              <a:buNone/>
            </a:pPr>
            <a:endParaRPr lang="tr-TR" altLang="tr-TR" sz="2000" dirty="0">
              <a:latin typeface="Times New Roman" pitchFamily="18" charset="0"/>
              <a:cs typeface="Times New Roman" pitchFamily="18" charset="0"/>
            </a:endParaRPr>
          </a:p>
          <a:p>
            <a:pPr>
              <a:spcBef>
                <a:spcPct val="0"/>
              </a:spcBef>
              <a:buFontTx/>
              <a:buNone/>
            </a:pPr>
            <a:endParaRPr lang="tr-TR" altLang="tr-TR" sz="2000" dirty="0">
              <a:latin typeface="Times New Roman" pitchFamily="18" charset="0"/>
              <a:cs typeface="Times New Roman" pitchFamily="18" charset="0"/>
            </a:endParaRPr>
          </a:p>
        </p:txBody>
      </p:sp>
      <p:sp>
        <p:nvSpPr>
          <p:cNvPr id="2" name="Altbilgi Yer Tutucusu 1"/>
          <p:cNvSpPr>
            <a:spLocks noGrp="1"/>
          </p:cNvSpPr>
          <p:nvPr>
            <p:ph type="ftr" sz="quarter" idx="11"/>
          </p:nvPr>
        </p:nvSpPr>
        <p:spPr/>
        <p:txBody>
          <a:bodyPr/>
          <a:lstStyle/>
          <a:p>
            <a:r>
              <a:rPr lang="tr-TR" smtClean="0"/>
              <a:t>Prof. Dr. Ayla TÜZÜN</a:t>
            </a:r>
            <a:endParaRPr lang="tr-TR"/>
          </a:p>
        </p:txBody>
      </p:sp>
    </p:spTree>
    <p:extLst>
      <p:ext uri="{BB962C8B-B14F-4D97-AF65-F5344CB8AC3E}">
        <p14:creationId xmlns:p14="http://schemas.microsoft.com/office/powerpoint/2010/main" val="2394039796"/>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Text Box 1"/>
          <p:cNvSpPr txBox="1">
            <a:spLocks noChangeArrowheads="1"/>
          </p:cNvSpPr>
          <p:nvPr/>
        </p:nvSpPr>
        <p:spPr bwMode="auto">
          <a:xfrm>
            <a:off x="457200" y="273050"/>
            <a:ext cx="8228013" cy="585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0" rIns="0" bIns="0" anchor="ctr"/>
          <a:lstStyle>
            <a:lvl1pPr>
              <a:spcBef>
                <a:spcPct val="20000"/>
              </a:spcBef>
              <a:buFont typeface="Arial" charset="0"/>
              <a:buChar char="•"/>
              <a:tabLst>
                <a:tab pos="742950" algn="r"/>
                <a:tab pos="1312863" algn="l"/>
                <a:tab pos="1968500" algn="l"/>
                <a:tab pos="2625725" algn="l"/>
                <a:tab pos="3282950" algn="l"/>
                <a:tab pos="3938588" algn="l"/>
                <a:tab pos="4595813" algn="l"/>
                <a:tab pos="5253038" algn="l"/>
                <a:tab pos="5908675" algn="l"/>
                <a:tab pos="6565900" algn="l"/>
                <a:tab pos="7223125" algn="l"/>
                <a:tab pos="7878763" algn="l"/>
              </a:tabLst>
              <a:defRPr sz="3200">
                <a:solidFill>
                  <a:schemeClr val="tx1"/>
                </a:solidFill>
                <a:latin typeface="Calibri" pitchFamily="34" charset="0"/>
              </a:defRPr>
            </a:lvl1pPr>
            <a:lvl2pPr marL="742950" indent="-285750">
              <a:spcBef>
                <a:spcPct val="20000"/>
              </a:spcBef>
              <a:buFont typeface="Arial" charset="0"/>
              <a:buChar char="–"/>
              <a:tabLst>
                <a:tab pos="742950" algn="r"/>
                <a:tab pos="1312863" algn="l"/>
                <a:tab pos="1968500" algn="l"/>
                <a:tab pos="2625725" algn="l"/>
                <a:tab pos="3282950" algn="l"/>
                <a:tab pos="3938588" algn="l"/>
                <a:tab pos="4595813" algn="l"/>
                <a:tab pos="5253038" algn="l"/>
                <a:tab pos="5908675" algn="l"/>
                <a:tab pos="6565900" algn="l"/>
                <a:tab pos="7223125" algn="l"/>
                <a:tab pos="7878763" algn="l"/>
              </a:tabLst>
              <a:defRPr sz="2800">
                <a:solidFill>
                  <a:schemeClr val="tx1"/>
                </a:solidFill>
                <a:latin typeface="Calibri" pitchFamily="34" charset="0"/>
              </a:defRPr>
            </a:lvl2pPr>
            <a:lvl3pPr marL="1143000" indent="-228600">
              <a:spcBef>
                <a:spcPct val="20000"/>
              </a:spcBef>
              <a:buFont typeface="Arial" charset="0"/>
              <a:buChar char="•"/>
              <a:tabLst>
                <a:tab pos="742950" algn="r"/>
                <a:tab pos="1312863" algn="l"/>
                <a:tab pos="1968500" algn="l"/>
                <a:tab pos="2625725" algn="l"/>
                <a:tab pos="3282950" algn="l"/>
                <a:tab pos="3938588" algn="l"/>
                <a:tab pos="4595813" algn="l"/>
                <a:tab pos="5253038" algn="l"/>
                <a:tab pos="5908675" algn="l"/>
                <a:tab pos="6565900" algn="l"/>
                <a:tab pos="7223125" algn="l"/>
                <a:tab pos="7878763" algn="l"/>
              </a:tabLst>
              <a:defRPr sz="2400">
                <a:solidFill>
                  <a:schemeClr val="tx1"/>
                </a:solidFill>
                <a:latin typeface="Calibri" pitchFamily="34" charset="0"/>
              </a:defRPr>
            </a:lvl3pPr>
            <a:lvl4pPr marL="1600200" indent="-228600">
              <a:spcBef>
                <a:spcPct val="20000"/>
              </a:spcBef>
              <a:buFont typeface="Arial" charset="0"/>
              <a:buChar char="–"/>
              <a:tabLst>
                <a:tab pos="742950" algn="r"/>
                <a:tab pos="1312863" algn="l"/>
                <a:tab pos="1968500" algn="l"/>
                <a:tab pos="2625725" algn="l"/>
                <a:tab pos="3282950" algn="l"/>
                <a:tab pos="3938588" algn="l"/>
                <a:tab pos="4595813" algn="l"/>
                <a:tab pos="5253038" algn="l"/>
                <a:tab pos="5908675" algn="l"/>
                <a:tab pos="6565900" algn="l"/>
                <a:tab pos="7223125" algn="l"/>
                <a:tab pos="7878763" algn="l"/>
              </a:tabLst>
              <a:defRPr sz="2000">
                <a:solidFill>
                  <a:schemeClr val="tx1"/>
                </a:solidFill>
                <a:latin typeface="Calibri" pitchFamily="34" charset="0"/>
              </a:defRPr>
            </a:lvl4pPr>
            <a:lvl5pPr marL="2057400" indent="-228600">
              <a:spcBef>
                <a:spcPct val="20000"/>
              </a:spcBef>
              <a:buFont typeface="Arial" charset="0"/>
              <a:buChar char="»"/>
              <a:tabLst>
                <a:tab pos="742950" algn="r"/>
                <a:tab pos="1312863" algn="l"/>
                <a:tab pos="1968500" algn="l"/>
                <a:tab pos="2625725" algn="l"/>
                <a:tab pos="3282950" algn="l"/>
                <a:tab pos="3938588" algn="l"/>
                <a:tab pos="4595813" algn="l"/>
                <a:tab pos="5253038" algn="l"/>
                <a:tab pos="5908675" algn="l"/>
                <a:tab pos="6565900" algn="l"/>
                <a:tab pos="7223125" algn="l"/>
                <a:tab pos="7878763" algn="l"/>
              </a:tabLst>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tabLst>
                <a:tab pos="742950" algn="r"/>
                <a:tab pos="1312863" algn="l"/>
                <a:tab pos="1968500" algn="l"/>
                <a:tab pos="2625725" algn="l"/>
                <a:tab pos="3282950" algn="l"/>
                <a:tab pos="3938588" algn="l"/>
                <a:tab pos="4595813" algn="l"/>
                <a:tab pos="5253038" algn="l"/>
                <a:tab pos="5908675" algn="l"/>
                <a:tab pos="6565900" algn="l"/>
                <a:tab pos="7223125" algn="l"/>
                <a:tab pos="7878763" algn="l"/>
              </a:tabLst>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tabLst>
                <a:tab pos="742950" algn="r"/>
                <a:tab pos="1312863" algn="l"/>
                <a:tab pos="1968500" algn="l"/>
                <a:tab pos="2625725" algn="l"/>
                <a:tab pos="3282950" algn="l"/>
                <a:tab pos="3938588" algn="l"/>
                <a:tab pos="4595813" algn="l"/>
                <a:tab pos="5253038" algn="l"/>
                <a:tab pos="5908675" algn="l"/>
                <a:tab pos="6565900" algn="l"/>
                <a:tab pos="7223125" algn="l"/>
                <a:tab pos="7878763" algn="l"/>
              </a:tabLst>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tabLst>
                <a:tab pos="742950" algn="r"/>
                <a:tab pos="1312863" algn="l"/>
                <a:tab pos="1968500" algn="l"/>
                <a:tab pos="2625725" algn="l"/>
                <a:tab pos="3282950" algn="l"/>
                <a:tab pos="3938588" algn="l"/>
                <a:tab pos="4595813" algn="l"/>
                <a:tab pos="5253038" algn="l"/>
                <a:tab pos="5908675" algn="l"/>
                <a:tab pos="6565900" algn="l"/>
                <a:tab pos="7223125" algn="l"/>
                <a:tab pos="7878763" algn="l"/>
              </a:tabLst>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tabLst>
                <a:tab pos="742950" algn="r"/>
                <a:tab pos="1312863" algn="l"/>
                <a:tab pos="1968500" algn="l"/>
                <a:tab pos="2625725" algn="l"/>
                <a:tab pos="3282950" algn="l"/>
                <a:tab pos="3938588" algn="l"/>
                <a:tab pos="4595813" algn="l"/>
                <a:tab pos="5253038" algn="l"/>
                <a:tab pos="5908675" algn="l"/>
                <a:tab pos="6565900" algn="l"/>
                <a:tab pos="7223125" algn="l"/>
                <a:tab pos="7878763" algn="l"/>
              </a:tabLst>
              <a:defRPr sz="2000">
                <a:solidFill>
                  <a:schemeClr val="tx1"/>
                </a:solidFill>
                <a:latin typeface="Calibri" pitchFamily="34" charset="0"/>
              </a:defRPr>
            </a:lvl9pPr>
          </a:lstStyle>
          <a:p>
            <a:pPr eaLnBrk="1" hangingPunct="1">
              <a:lnSpc>
                <a:spcPct val="95000"/>
              </a:lnSpc>
              <a:spcBef>
                <a:spcPct val="0"/>
              </a:spcBef>
              <a:spcAft>
                <a:spcPts val="613"/>
              </a:spcAft>
              <a:buFontTx/>
              <a:buNone/>
            </a:pPr>
            <a:endParaRPr lang="tr-TR" altLang="tr-TR" sz="2200" b="1" dirty="0">
              <a:solidFill>
                <a:srgbClr val="000000"/>
              </a:solidFill>
              <a:latin typeface="Times New Roman" pitchFamily="18" charset="0"/>
            </a:endParaRPr>
          </a:p>
          <a:p>
            <a:pPr eaLnBrk="1" hangingPunct="1">
              <a:lnSpc>
                <a:spcPct val="95000"/>
              </a:lnSpc>
              <a:spcBef>
                <a:spcPct val="0"/>
              </a:spcBef>
              <a:spcAft>
                <a:spcPts val="613"/>
              </a:spcAft>
              <a:buFontTx/>
              <a:buNone/>
            </a:pPr>
            <a:r>
              <a:rPr lang="tr-TR" altLang="tr-TR" sz="2000" b="1" dirty="0" err="1">
                <a:solidFill>
                  <a:srgbClr val="000000"/>
                </a:solidFill>
                <a:latin typeface="Times New Roman" pitchFamily="18" charset="0"/>
              </a:rPr>
              <a:t>Phylum</a:t>
            </a:r>
            <a:r>
              <a:rPr lang="tr-TR" altLang="tr-TR" sz="2000" b="1" dirty="0">
                <a:solidFill>
                  <a:srgbClr val="000000"/>
                </a:solidFill>
                <a:latin typeface="Times New Roman" pitchFamily="18" charset="0"/>
              </a:rPr>
              <a:t>      </a:t>
            </a:r>
            <a:r>
              <a:rPr lang="tr-TR" altLang="tr-TR" sz="2000" b="1" dirty="0" smtClean="0">
                <a:solidFill>
                  <a:srgbClr val="000000"/>
                </a:solidFill>
                <a:latin typeface="Times New Roman" pitchFamily="18" charset="0"/>
              </a:rPr>
              <a:t> : </a:t>
            </a:r>
            <a:r>
              <a:rPr lang="tr-TR" altLang="tr-TR" sz="2000" dirty="0" err="1">
                <a:solidFill>
                  <a:srgbClr val="000000"/>
                </a:solidFill>
                <a:latin typeface="Times New Roman" pitchFamily="18" charset="0"/>
              </a:rPr>
              <a:t>Annelida</a:t>
            </a:r>
            <a:endParaRPr lang="tr-TR" altLang="tr-TR" sz="2000" b="1" dirty="0">
              <a:solidFill>
                <a:srgbClr val="000000"/>
              </a:solidFill>
              <a:latin typeface="Times New Roman" pitchFamily="18" charset="0"/>
            </a:endParaRPr>
          </a:p>
          <a:p>
            <a:pPr eaLnBrk="1" hangingPunct="1">
              <a:lnSpc>
                <a:spcPct val="95000"/>
              </a:lnSpc>
              <a:spcBef>
                <a:spcPct val="0"/>
              </a:spcBef>
              <a:spcAft>
                <a:spcPts val="613"/>
              </a:spcAft>
              <a:buFontTx/>
              <a:buNone/>
            </a:pPr>
            <a:r>
              <a:rPr lang="tr-TR" altLang="tr-TR" sz="2000" b="1" dirty="0" err="1" smtClean="0">
                <a:solidFill>
                  <a:srgbClr val="000000"/>
                </a:solidFill>
                <a:latin typeface="Times New Roman" pitchFamily="18" charset="0"/>
              </a:rPr>
              <a:t>Classis</a:t>
            </a:r>
            <a:r>
              <a:rPr lang="tr-TR" altLang="tr-TR" sz="2000" b="1" dirty="0" smtClean="0">
                <a:solidFill>
                  <a:srgbClr val="000000"/>
                </a:solidFill>
                <a:latin typeface="Times New Roman" pitchFamily="18" charset="0"/>
              </a:rPr>
              <a:t>	:</a:t>
            </a:r>
            <a:r>
              <a:rPr lang="tr-TR" altLang="tr-TR" sz="2000" dirty="0" smtClean="0">
                <a:solidFill>
                  <a:srgbClr val="000000"/>
                </a:solidFill>
                <a:latin typeface="Times New Roman" pitchFamily="18" charset="0"/>
              </a:rPr>
              <a:t> </a:t>
            </a:r>
            <a:r>
              <a:rPr lang="tr-TR" altLang="tr-TR" sz="2000" dirty="0" err="1">
                <a:solidFill>
                  <a:srgbClr val="000000"/>
                </a:solidFill>
                <a:latin typeface="Times New Roman" pitchFamily="18" charset="0"/>
              </a:rPr>
              <a:t>Hirudinea</a:t>
            </a:r>
            <a:endParaRPr lang="tr-TR" altLang="tr-TR" sz="2000" dirty="0">
              <a:solidFill>
                <a:srgbClr val="000000"/>
              </a:solidFill>
              <a:latin typeface="Times New Roman" pitchFamily="18" charset="0"/>
            </a:endParaRPr>
          </a:p>
          <a:p>
            <a:pPr eaLnBrk="1" hangingPunct="1">
              <a:lnSpc>
                <a:spcPct val="95000"/>
              </a:lnSpc>
              <a:spcBef>
                <a:spcPct val="0"/>
              </a:spcBef>
              <a:spcAft>
                <a:spcPts val="725"/>
              </a:spcAft>
              <a:buFontTx/>
              <a:buNone/>
            </a:pPr>
            <a:r>
              <a:rPr lang="tr-TR" altLang="tr-TR" sz="2000" b="1" dirty="0" err="1" smtClean="0">
                <a:solidFill>
                  <a:srgbClr val="000000"/>
                </a:solidFill>
                <a:latin typeface="Times New Roman" pitchFamily="18" charset="0"/>
              </a:rPr>
              <a:t>Species</a:t>
            </a:r>
            <a:r>
              <a:rPr lang="tr-TR" altLang="tr-TR" sz="2000" b="1" dirty="0" smtClean="0">
                <a:solidFill>
                  <a:srgbClr val="000000"/>
                </a:solidFill>
                <a:latin typeface="Times New Roman" pitchFamily="18" charset="0"/>
              </a:rPr>
              <a:t>	:</a:t>
            </a:r>
            <a:r>
              <a:rPr lang="tr-TR" altLang="tr-TR" sz="2000" dirty="0" smtClean="0">
                <a:solidFill>
                  <a:srgbClr val="000000"/>
                </a:solidFill>
                <a:latin typeface="Times New Roman" pitchFamily="18" charset="0"/>
              </a:rPr>
              <a:t> </a:t>
            </a:r>
            <a:r>
              <a:rPr lang="tr-TR" altLang="tr-TR" sz="2000" b="1" i="1" dirty="0" err="1">
                <a:solidFill>
                  <a:srgbClr val="000000"/>
                </a:solidFill>
                <a:latin typeface="Times New Roman" pitchFamily="18" charset="0"/>
              </a:rPr>
              <a:t>Hirudo</a:t>
            </a:r>
            <a:r>
              <a:rPr lang="tr-TR" altLang="tr-TR" sz="2000" b="1" i="1" dirty="0">
                <a:solidFill>
                  <a:srgbClr val="000000"/>
                </a:solidFill>
                <a:latin typeface="Times New Roman" pitchFamily="18" charset="0"/>
              </a:rPr>
              <a:t> </a:t>
            </a:r>
            <a:r>
              <a:rPr lang="tr-TR" altLang="tr-TR" sz="2000" b="1" i="1" dirty="0" err="1">
                <a:solidFill>
                  <a:srgbClr val="000000"/>
                </a:solidFill>
                <a:latin typeface="Times New Roman" pitchFamily="18" charset="0"/>
              </a:rPr>
              <a:t>medicinalis</a:t>
            </a:r>
            <a:r>
              <a:rPr lang="tr-TR" altLang="tr-TR" sz="2000" b="1" dirty="0">
                <a:solidFill>
                  <a:srgbClr val="000000"/>
                </a:solidFill>
                <a:latin typeface="Times New Roman" pitchFamily="18" charset="0"/>
              </a:rPr>
              <a:t> </a:t>
            </a:r>
            <a:r>
              <a:rPr lang="tr-TR" altLang="tr-TR" sz="2000" dirty="0">
                <a:solidFill>
                  <a:srgbClr val="000000"/>
                </a:solidFill>
                <a:latin typeface="Times New Roman" pitchFamily="18" charset="0"/>
              </a:rPr>
              <a:t>(Tıp sülüğü)</a:t>
            </a:r>
          </a:p>
          <a:p>
            <a:pPr eaLnBrk="1" hangingPunct="1">
              <a:lnSpc>
                <a:spcPct val="95000"/>
              </a:lnSpc>
              <a:spcBef>
                <a:spcPct val="0"/>
              </a:spcBef>
              <a:spcAft>
                <a:spcPts val="1050"/>
              </a:spcAft>
              <a:buFontTx/>
              <a:buNone/>
            </a:pPr>
            <a:endParaRPr lang="tr-TR" altLang="tr-TR" sz="2000" dirty="0" smtClean="0">
              <a:solidFill>
                <a:srgbClr val="000000"/>
              </a:solidFill>
              <a:latin typeface="Times New Roman" pitchFamily="18" charset="0"/>
            </a:endParaRPr>
          </a:p>
          <a:p>
            <a:pPr eaLnBrk="1" hangingPunct="1">
              <a:lnSpc>
                <a:spcPct val="95000"/>
              </a:lnSpc>
              <a:spcBef>
                <a:spcPct val="0"/>
              </a:spcBef>
              <a:spcAft>
                <a:spcPts val="1050"/>
              </a:spcAft>
              <a:buFontTx/>
              <a:buNone/>
            </a:pPr>
            <a:r>
              <a:rPr lang="tr-TR" altLang="tr-TR" sz="2000" dirty="0" smtClean="0">
                <a:solidFill>
                  <a:srgbClr val="000000"/>
                </a:solidFill>
                <a:latin typeface="Times New Roman" pitchFamily="18" charset="0"/>
              </a:rPr>
              <a:t>Silindir </a:t>
            </a:r>
            <a:r>
              <a:rPr lang="tr-TR" altLang="tr-TR" sz="2000" dirty="0">
                <a:solidFill>
                  <a:srgbClr val="000000"/>
                </a:solidFill>
                <a:latin typeface="Times New Roman" pitchFamily="18" charset="0"/>
              </a:rPr>
              <a:t>şeklinde olan bu türün vücudunda şerit şeklinde çizgiler vardır. Ağız ve anüs vantuzları iyi gelişmiş olup, ağız vantuzunun ortasında üç dudaklı ağız bulunur . Ağıza açılan yutağın çevresinde kanın pıhtılaşmasını önleyen bir madde olan </a:t>
            </a:r>
            <a:r>
              <a:rPr lang="tr-TR" altLang="tr-TR" sz="2000" b="1" dirty="0" err="1">
                <a:solidFill>
                  <a:srgbClr val="000000"/>
                </a:solidFill>
                <a:latin typeface="Times New Roman" pitchFamily="18" charset="0"/>
              </a:rPr>
              <a:t>hirudin’</a:t>
            </a:r>
            <a:r>
              <a:rPr lang="tr-TR" altLang="tr-TR" sz="2000" dirty="0" err="1">
                <a:solidFill>
                  <a:srgbClr val="000000"/>
                </a:solidFill>
                <a:latin typeface="Times New Roman" pitchFamily="18" charset="0"/>
              </a:rPr>
              <a:t>i</a:t>
            </a:r>
            <a:r>
              <a:rPr lang="tr-TR" altLang="tr-TR" sz="2000" dirty="0">
                <a:solidFill>
                  <a:srgbClr val="000000"/>
                </a:solidFill>
                <a:latin typeface="Times New Roman" pitchFamily="18" charset="0"/>
              </a:rPr>
              <a:t> salgılayan hücreler vardır. Su birikintilerinde ve havuzlarda yaşayan bu tür genç formda iken et yiyici, daha sonraki dönemlerde ise kan emicidir. Daha çok memeli hayvanlardan ve insandan kan emen bu türün, balık ve kurbağalardan da kan emdiği saptanmıştır. </a:t>
            </a:r>
            <a:r>
              <a:rPr lang="tr-TR" altLang="tr-TR" sz="2000" dirty="0" err="1">
                <a:solidFill>
                  <a:srgbClr val="000000"/>
                </a:solidFill>
                <a:latin typeface="Times New Roman" pitchFamily="18" charset="0"/>
              </a:rPr>
              <a:t>Annelidlerin</a:t>
            </a:r>
            <a:r>
              <a:rPr lang="tr-TR" altLang="tr-TR" sz="2000" dirty="0">
                <a:solidFill>
                  <a:srgbClr val="000000"/>
                </a:solidFill>
                <a:latin typeface="Times New Roman" pitchFamily="18" charset="0"/>
              </a:rPr>
              <a:t> oldukça küçük bir formudur. Vücut sırt ve karın yönünde yassılaşmıştır. Ağız vantuzu, anüs vantuzuna oranla daha küçüktür. Baş büyük ölçüde körelmiş ve </a:t>
            </a:r>
            <a:r>
              <a:rPr lang="tr-TR" altLang="tr-TR" sz="2000" dirty="0" err="1">
                <a:solidFill>
                  <a:srgbClr val="000000"/>
                </a:solidFill>
                <a:latin typeface="Times New Roman" pitchFamily="18" charset="0"/>
              </a:rPr>
              <a:t>setalar</a:t>
            </a:r>
            <a:r>
              <a:rPr lang="tr-TR" altLang="tr-TR" sz="2000" dirty="0">
                <a:solidFill>
                  <a:srgbClr val="000000"/>
                </a:solidFill>
                <a:latin typeface="Times New Roman" pitchFamily="18" charset="0"/>
              </a:rPr>
              <a:t> (kıl) yoktur. Hareket, vantuzların kullanılmasıyla gerçekleştirilir.</a:t>
            </a:r>
          </a:p>
        </p:txBody>
      </p:sp>
      <p:sp>
        <p:nvSpPr>
          <p:cNvPr id="2" name="Altbilgi Yer Tutucusu 1"/>
          <p:cNvSpPr>
            <a:spLocks noGrp="1"/>
          </p:cNvSpPr>
          <p:nvPr>
            <p:ph type="ftr" sz="quarter" idx="11"/>
          </p:nvPr>
        </p:nvSpPr>
        <p:spPr/>
        <p:txBody>
          <a:bodyPr/>
          <a:lstStyle/>
          <a:p>
            <a:r>
              <a:rPr lang="tr-TR" smtClean="0"/>
              <a:t>Prof. Dr. Ayla TÜZÜN</a:t>
            </a:r>
            <a:endParaRPr lang="tr-TR"/>
          </a:p>
        </p:txBody>
      </p:sp>
    </p:spTree>
    <p:extLst>
      <p:ext uri="{BB962C8B-B14F-4D97-AF65-F5344CB8AC3E}">
        <p14:creationId xmlns:p14="http://schemas.microsoft.com/office/powerpoint/2010/main" val="1710840590"/>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542</Words>
  <Application>Microsoft Office PowerPoint</Application>
  <PresentationFormat>Ekran Gösterisi (4:3)</PresentationFormat>
  <Paragraphs>34</Paragraphs>
  <Slides>4</Slides>
  <Notes>4</Notes>
  <HiddenSlides>0</HiddenSlides>
  <MMClips>0</MMClips>
  <ScaleCrop>false</ScaleCrop>
  <HeadingPairs>
    <vt:vector size="4" baseType="variant">
      <vt:variant>
        <vt:lpstr>Tema</vt:lpstr>
      </vt:variant>
      <vt:variant>
        <vt:i4>1</vt:i4>
      </vt:variant>
      <vt:variant>
        <vt:lpstr>Slayt Başlıkları</vt:lpstr>
      </vt:variant>
      <vt:variant>
        <vt:i4>4</vt:i4>
      </vt:variant>
    </vt:vector>
  </HeadingPairs>
  <TitlesOfParts>
    <vt:vector size="5" baseType="lpstr">
      <vt:lpstr>Ofis Teması</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Eray</dc:creator>
  <cp:lastModifiedBy>Eray</cp:lastModifiedBy>
  <cp:revision>1</cp:revision>
  <dcterms:created xsi:type="dcterms:W3CDTF">2019-12-18T09:48:26Z</dcterms:created>
  <dcterms:modified xsi:type="dcterms:W3CDTF">2019-12-18T09:52:06Z</dcterms:modified>
</cp:coreProperties>
</file>