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0"/>
  </p:notesMasterIdLst>
  <p:handoutMasterIdLst>
    <p:handoutMasterId r:id="rId11"/>
  </p:handoutMasterIdLst>
  <p:sldIdLst>
    <p:sldId id="256" r:id="rId2"/>
    <p:sldId id="257" r:id="rId3"/>
    <p:sldId id="258" r:id="rId4"/>
    <p:sldId id="259" r:id="rId5"/>
    <p:sldId id="260" r:id="rId6"/>
    <p:sldId id="261"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3314" autoAdjust="0"/>
  </p:normalViewPr>
  <p:slideViewPr>
    <p:cSldViewPr snapToGrid="0">
      <p:cViewPr varScale="1">
        <p:scale>
          <a:sx n="58" d="100"/>
          <a:sy n="58" d="100"/>
        </p:scale>
        <p:origin x="964" y="4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CFC517CB-9FA2-4AB8-A3F1-9804F2C298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a16="http://schemas.microsoft.com/office/drawing/2014/main" id="{F1468A80-2425-4D79-8344-D57A2F9A8D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7BA698A-624D-46FE-90B1-2A6603618123}" type="datetimeFigureOut">
              <a:rPr lang="tr-TR" smtClean="0"/>
              <a:t>16.09.2021</a:t>
            </a:fld>
            <a:endParaRPr lang="tr-TR"/>
          </a:p>
        </p:txBody>
      </p:sp>
      <p:sp>
        <p:nvSpPr>
          <p:cNvPr id="4" name="Alt Bilgi Yer Tutucusu 3">
            <a:extLst>
              <a:ext uri="{FF2B5EF4-FFF2-40B4-BE49-F238E27FC236}">
                <a16:creationId xmlns:a16="http://schemas.microsoft.com/office/drawing/2014/main" id="{31D52329-72E1-41A3-B943-BBA605F0EC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tr-TR"/>
              <a:t>Prof.Dr. Arif Burhanettin Kocaman, Araş.Gör. Nuşen Pelin Dalgıç Atabaş</a:t>
            </a:r>
          </a:p>
        </p:txBody>
      </p:sp>
      <p:sp>
        <p:nvSpPr>
          <p:cNvPr id="5" name="Slayt Numarası Yer Tutucusu 4">
            <a:extLst>
              <a:ext uri="{FF2B5EF4-FFF2-40B4-BE49-F238E27FC236}">
                <a16:creationId xmlns:a16="http://schemas.microsoft.com/office/drawing/2014/main" id="{A1C21214-5E12-4F11-ADA9-D8F03AE38A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FD327A-C9A4-4608-9DE9-07149D384545}" type="slidenum">
              <a:rPr lang="tr-TR" smtClean="0"/>
              <a:t>‹#›</a:t>
            </a:fld>
            <a:endParaRPr lang="tr-TR"/>
          </a:p>
        </p:txBody>
      </p:sp>
    </p:spTree>
    <p:extLst>
      <p:ext uri="{BB962C8B-B14F-4D97-AF65-F5344CB8AC3E}">
        <p14:creationId xmlns:p14="http://schemas.microsoft.com/office/powerpoint/2010/main" val="1101298305"/>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7219A1-F4B8-4D1B-8B59-184CD45981DB}" type="datetimeFigureOut">
              <a:rPr lang="tr-TR" smtClean="0"/>
              <a:t>16.09.2021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tr-TR"/>
              <a:t>Prof.Dr. Arif Burhanettin Kocaman, Araş.Gör. Nuşen Pelin Dalgıç Atabaş</a:t>
            </a: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1D4197-CDE8-4680-A2AE-E79F3FAE4598}" type="slidenum">
              <a:rPr lang="tr-TR" smtClean="0"/>
              <a:t>‹#›</a:t>
            </a:fld>
            <a:endParaRPr lang="tr-TR"/>
          </a:p>
        </p:txBody>
      </p:sp>
    </p:spTree>
    <p:extLst>
      <p:ext uri="{BB962C8B-B14F-4D97-AF65-F5344CB8AC3E}">
        <p14:creationId xmlns:p14="http://schemas.microsoft.com/office/powerpoint/2010/main" val="1975280310"/>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62739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778673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790612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43260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458464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23213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193954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651706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612867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39779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971834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588323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3045D6A-A649-460B-A59A-C809CC847460}" type="datetimeFigureOut">
              <a:rPr lang="tr-TR" smtClean="0"/>
              <a:t>16.09.2021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00450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142813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45D6A-A649-460B-A59A-C809CC847460}" type="datetimeFigureOut">
              <a:rPr lang="tr-TR" smtClean="0"/>
              <a:t>16.09.2021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59210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970562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6706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3045D6A-A649-460B-A59A-C809CC847460}" type="datetimeFigureOut">
              <a:rPr lang="tr-TR" smtClean="0"/>
              <a:t>16.09.2021</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893A43B-2B8D-4BDF-A104-6385DC93FFFA}" type="slidenum">
              <a:rPr lang="tr-TR" smtClean="0"/>
              <a:t>‹#›</a:t>
            </a:fld>
            <a:endParaRPr lang="tr-TR"/>
          </a:p>
        </p:txBody>
      </p:sp>
    </p:spTree>
    <p:extLst>
      <p:ext uri="{BB962C8B-B14F-4D97-AF65-F5344CB8AC3E}">
        <p14:creationId xmlns:p14="http://schemas.microsoft.com/office/powerpoint/2010/main" val="3485430387"/>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165254"/>
            <a:ext cx="11026718" cy="5829146"/>
          </a:xfrm>
        </p:spPr>
        <p:txBody>
          <a:bodyPr>
            <a:normAutofit/>
          </a:bodyPr>
          <a:lstStyle/>
          <a:p>
            <a:pPr algn="ctr"/>
            <a:br>
              <a:rPr lang="tr-TR" sz="5400" b="1" dirty="0"/>
            </a:br>
            <a:r>
              <a:rPr lang="tr-TR" sz="5400" b="1" dirty="0"/>
              <a:t>kusursuz sorumluluk</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684212" y="685800"/>
            <a:ext cx="11202988" cy="1231135"/>
          </a:xfrm>
        </p:spPr>
        <p:txBody>
          <a:bodyPr>
            <a:normAutofit/>
          </a:bodyPr>
          <a:lstStyle/>
          <a:p>
            <a:pPr marL="0" indent="0" algn="ctr">
              <a:buNone/>
            </a:pPr>
            <a:r>
              <a:rPr lang="tr-TR" sz="5400" b="1" dirty="0"/>
              <a:t>BORÇLAR HUKUKU: 8. HAFTA</a:t>
            </a:r>
          </a:p>
        </p:txBody>
      </p:sp>
    </p:spTree>
    <p:extLst>
      <p:ext uri="{BB962C8B-B14F-4D97-AF65-F5344CB8AC3E}">
        <p14:creationId xmlns:p14="http://schemas.microsoft.com/office/powerpoint/2010/main" val="3040070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Kusursuz sorumluluk</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77500" lnSpcReduction="20000"/>
          </a:bodyPr>
          <a:lstStyle/>
          <a:p>
            <a:pPr algn="just"/>
            <a:r>
              <a:rPr lang="tr-TR" sz="5000" b="1" dirty="0"/>
              <a:t>Haksız fiilden sorumlulukta, kusur ilkesi kabul edilmiştir. (BK m. 41). </a:t>
            </a:r>
          </a:p>
          <a:p>
            <a:pPr algn="just"/>
            <a:r>
              <a:rPr lang="tr-TR" sz="5000" b="1" dirty="0"/>
              <a:t>Ancak bu, her zaman tatmin edici sonuçlar doğurmaz. </a:t>
            </a:r>
          </a:p>
          <a:p>
            <a:pPr algn="just"/>
            <a:r>
              <a:rPr lang="tr-TR" sz="5000" b="1" dirty="0"/>
              <a:t>Nitekim geçen yüzyılın ikinci yarısından itibaren, kusur ilkesinin mutlak olarak kabulü eleştirilmeye başlanmıştır. </a:t>
            </a:r>
          </a:p>
          <a:p>
            <a:pPr algn="just"/>
            <a:r>
              <a:rPr lang="tr-TR" sz="5000" b="1" dirty="0"/>
              <a:t>Bunun sonucu, kusursuz sorumluluk halleri ortaya çıkmıştır.</a:t>
            </a:r>
          </a:p>
        </p:txBody>
      </p:sp>
    </p:spTree>
    <p:extLst>
      <p:ext uri="{BB962C8B-B14F-4D97-AF65-F5344CB8AC3E}">
        <p14:creationId xmlns:p14="http://schemas.microsoft.com/office/powerpoint/2010/main" val="1734397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Kusursuz sorumluluk halleri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85000" lnSpcReduction="20000"/>
          </a:bodyPr>
          <a:lstStyle/>
          <a:p>
            <a:pPr algn="just"/>
            <a:r>
              <a:rPr lang="tr-TR" sz="5000" b="1" dirty="0"/>
              <a:t>Tehlike  (risk)  sorumluluğu  ve  hakkaniyet  sorumluluğu ve</a:t>
            </a:r>
          </a:p>
          <a:p>
            <a:pPr algn="just"/>
            <a:r>
              <a:rPr lang="tr-TR" sz="5000" b="1" dirty="0"/>
              <a:t>İstihdam   edenlerin   (adam   çalıştıranların)   sorumluluğu.</a:t>
            </a:r>
          </a:p>
          <a:p>
            <a:pPr marL="0" indent="0" algn="just">
              <a:buNone/>
            </a:pPr>
            <a:r>
              <a:rPr lang="tr-TR" sz="5000" b="1" dirty="0"/>
              <a:t>Dersimizde özellikle kusursuz! sorumluluk hallerinin en önemlilerinden biri olan   istihdam   edenlerin   (adam   çalıştıranların)   sorumluluğu üzerinde durulacaktır (BK m. 66). </a:t>
            </a:r>
          </a:p>
        </p:txBody>
      </p:sp>
    </p:spTree>
    <p:extLst>
      <p:ext uri="{BB962C8B-B14F-4D97-AF65-F5344CB8AC3E}">
        <p14:creationId xmlns:p14="http://schemas.microsoft.com/office/powerpoint/2010/main" val="1426218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2114882" cy="1151262"/>
          </a:xfrm>
        </p:spPr>
        <p:txBody>
          <a:bodyPr>
            <a:noAutofit/>
          </a:bodyPr>
          <a:lstStyle/>
          <a:p>
            <a:r>
              <a:rPr lang="tr-TR" sz="4000" b="1" dirty="0"/>
              <a:t>Tehlike  (risk)  sorumluluğu  ve  hakkaniyet  sorumluluğu ifadeleri: TEHLİKE SORUMLULUĞU</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85000" lnSpcReduction="20000"/>
          </a:bodyPr>
          <a:lstStyle/>
          <a:p>
            <a:pPr marL="0" indent="0" algn="just">
              <a:buNone/>
            </a:pPr>
            <a:r>
              <a:rPr lang="tr-TR" sz="5000" b="1" dirty="0"/>
              <a:t>Bu tür kusursuz sorumluluk temel iki düşünceyi ifade etmektedir. </a:t>
            </a:r>
          </a:p>
          <a:p>
            <a:pPr algn="just"/>
            <a:r>
              <a:rPr lang="tr-TR" sz="5000" b="1" dirty="0"/>
              <a:t>Başkaları için tehlike yaratan bir faaliyette bulunan girişimci, kusurlu olmasa dahi bu girişimin (teşebbüsün) yol açtığı zarardan sorumlu tutulmalıdır. Bu, tehlike sorumluluğu halini ifade eder (Karayolları Trafik Kanunu'na göre işletenin sorumluluğu, BK m. 55 ve 58). </a:t>
            </a:r>
          </a:p>
        </p:txBody>
      </p:sp>
    </p:spTree>
    <p:extLst>
      <p:ext uri="{BB962C8B-B14F-4D97-AF65-F5344CB8AC3E}">
        <p14:creationId xmlns:p14="http://schemas.microsoft.com/office/powerpoint/2010/main" val="1903769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2114882" cy="1151262"/>
          </a:xfrm>
        </p:spPr>
        <p:txBody>
          <a:bodyPr>
            <a:noAutofit/>
          </a:bodyPr>
          <a:lstStyle/>
          <a:p>
            <a:r>
              <a:rPr lang="tr-TR" sz="3500" b="1" dirty="0"/>
              <a:t>Tehlike  (risk)  sorumluluğu  ve  hakkaniyet  sorumluluğu ifadeleri: HAKKANİYET SORUMLULUĞU</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92500"/>
          </a:bodyPr>
          <a:lstStyle/>
          <a:p>
            <a:pPr algn="just"/>
            <a:r>
              <a:rPr lang="tr-TR" sz="5000" b="1" dirty="0"/>
              <a:t>Diğer temel düşünce ise, hakkaniyet sorumluluğudur. Hakkaniyet gerektiriyorsa fail, kusurlu olmasa bile sorumludur. Bu düşünce, temyiz kudretinden yoksun olanların haksız fiilden sorumluluğunda uygulama alanı bulmuştur (BK m.65).</a:t>
            </a:r>
          </a:p>
        </p:txBody>
      </p:sp>
    </p:spTree>
    <p:extLst>
      <p:ext uri="{BB962C8B-B14F-4D97-AF65-F5344CB8AC3E}">
        <p14:creationId xmlns:p14="http://schemas.microsoft.com/office/powerpoint/2010/main" val="417053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2114882" cy="1151262"/>
          </a:xfrm>
        </p:spPr>
        <p:txBody>
          <a:bodyPr>
            <a:noAutofit/>
          </a:bodyPr>
          <a:lstStyle/>
          <a:p>
            <a:r>
              <a:rPr lang="tr-TR" sz="3500" b="1" dirty="0"/>
              <a:t>KUSURSUZ SORUMLULUK HALLERİ: İSTİHDAM EDENLERİN SORUMLULUĞU</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92500"/>
          </a:bodyPr>
          <a:lstStyle/>
          <a:p>
            <a:pPr algn="just"/>
            <a:r>
              <a:rPr lang="tr-TR" sz="5000" b="1" dirty="0"/>
              <a:t>Adam çalıştıranların BK m. 66 gereğince kusursuz sorumluluğu, başkasını çalıştıran kimsenin yükümlü olduğu objektif özeni yerine getirmemiş olması nedenine dayanır. Bu sorumluluğun söz konusu olması için gerekli şartlar vardır.</a:t>
            </a:r>
          </a:p>
        </p:txBody>
      </p:sp>
    </p:spTree>
    <p:extLst>
      <p:ext uri="{BB962C8B-B14F-4D97-AF65-F5344CB8AC3E}">
        <p14:creationId xmlns:p14="http://schemas.microsoft.com/office/powerpoint/2010/main" val="718182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2114882" cy="1151262"/>
          </a:xfrm>
        </p:spPr>
        <p:txBody>
          <a:bodyPr>
            <a:noAutofit/>
          </a:bodyPr>
          <a:lstStyle/>
          <a:p>
            <a:r>
              <a:rPr lang="tr-TR" sz="3500" b="1" dirty="0"/>
              <a:t>İSTİHDAM EDENLERİN </a:t>
            </a:r>
            <a:r>
              <a:rPr lang="tr-TR" sz="3500" b="1" dirty="0" err="1"/>
              <a:t>SORUMLULUk</a:t>
            </a:r>
            <a:r>
              <a:rPr lang="tr-TR" sz="3500" b="1" dirty="0"/>
              <a:t> ŞARTLARI: ÇALIŞMA İLİŞKİSİ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92500" lnSpcReduction="20000"/>
          </a:bodyPr>
          <a:lstStyle/>
          <a:p>
            <a:pPr marL="0" indent="0" algn="just">
              <a:buNone/>
            </a:pPr>
            <a:r>
              <a:rPr lang="tr-TR" sz="5000" b="1" dirty="0"/>
              <a:t>Bu sorumluluğun söz konusu olması için gerekli şartlar şunlardır:</a:t>
            </a:r>
          </a:p>
          <a:p>
            <a:pPr algn="just"/>
            <a:r>
              <a:rPr lang="tr-TR" sz="5000" b="1" dirty="0"/>
              <a:t>A)	</a:t>
            </a:r>
            <a:r>
              <a:rPr lang="tr-TR" sz="5000" b="1" u="sng" dirty="0"/>
              <a:t>İstihdam eden ile zarar verici fiili işlemiş olan çalıştırdığı kişi arasında bir istihdam (çalıştırma) ilişkisi olmalıdır.</a:t>
            </a:r>
          </a:p>
          <a:p>
            <a:pPr algn="just"/>
            <a:r>
              <a:rPr lang="tr-TR" sz="5000" b="1" dirty="0"/>
              <a:t> Bunun anlamı, istihdam edenin, çalıştırdığı kişi üzerinde emretme, denetleme yetkisine sahip olmasıdır.</a:t>
            </a:r>
          </a:p>
        </p:txBody>
      </p:sp>
    </p:spTree>
    <p:extLst>
      <p:ext uri="{BB962C8B-B14F-4D97-AF65-F5344CB8AC3E}">
        <p14:creationId xmlns:p14="http://schemas.microsoft.com/office/powerpoint/2010/main" val="1800185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2114882" cy="1151262"/>
          </a:xfrm>
        </p:spPr>
        <p:txBody>
          <a:bodyPr>
            <a:noAutofit/>
          </a:bodyPr>
          <a:lstStyle/>
          <a:p>
            <a:r>
              <a:rPr lang="tr-TR" sz="3500" b="1" dirty="0"/>
              <a:t>İSTİHDAM EDENLERİN </a:t>
            </a:r>
            <a:r>
              <a:rPr lang="tr-TR" sz="3500" b="1" dirty="0" err="1"/>
              <a:t>SORUMLULUk</a:t>
            </a:r>
            <a:r>
              <a:rPr lang="tr-TR" sz="3500" b="1" dirty="0"/>
              <a:t> ŞARTLARI: ZARAR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55000" lnSpcReduction="20000"/>
          </a:bodyPr>
          <a:lstStyle/>
          <a:p>
            <a:pPr algn="just"/>
            <a:r>
              <a:rPr lang="tr-TR" sz="5000" b="1" dirty="0"/>
              <a:t>B)	</a:t>
            </a:r>
            <a:r>
              <a:rPr lang="tr-TR" sz="5000" b="1" u="sng" dirty="0"/>
              <a:t>Zarar, hizmetin ifası sırasında ve hizmetle ilgili olarak meydana gelmiş olmalıdır.</a:t>
            </a:r>
          </a:p>
          <a:p>
            <a:pPr algn="just"/>
            <a:r>
              <a:rPr lang="tr-TR" sz="5000" b="1" dirty="0"/>
              <a:t>Zarar, istihdam edilen kişinin haksız fiilinden doğmuş olmalı ve bu fiille zarar arasında uygun nedensellik bağı bulunmalıdır.</a:t>
            </a:r>
          </a:p>
          <a:p>
            <a:pPr algn="just"/>
            <a:r>
              <a:rPr lang="tr-TR" sz="5000" b="1" dirty="0"/>
              <a:t>Buna karşılık, BK m. 55'deki sorumluluk halinin söz konusu olması için istihdam edenin kusurlu olması gerekmez. Çünkü bu hal, bir kusursuz sorumluluk durumudur.</a:t>
            </a:r>
          </a:p>
          <a:p>
            <a:pPr algn="just"/>
            <a:r>
              <a:rPr lang="tr-TR" sz="5000" b="1" dirty="0"/>
              <a:t>Ancak istihdam eden, kurtuluş kanıtı getirerek sorumluluktan kurtulabilir. </a:t>
            </a:r>
          </a:p>
          <a:p>
            <a:pPr algn="just"/>
            <a:r>
              <a:rPr lang="tr-TR" sz="5000" b="1" dirty="0"/>
              <a:t>Şöyle ki: İstihdam eden, zararın meydana gelmemesi için gerekli tüm dikkat ve özeni gösterdiğini veya gerekli dikkat ve özeni göstermiş olsaydı dahi zararın yine de meydana geleceğini ispatlarsa, sorumlu olmaz.</a:t>
            </a:r>
          </a:p>
        </p:txBody>
      </p:sp>
    </p:spTree>
    <p:extLst>
      <p:ext uri="{BB962C8B-B14F-4D97-AF65-F5344CB8AC3E}">
        <p14:creationId xmlns:p14="http://schemas.microsoft.com/office/powerpoint/2010/main" val="2458185060"/>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292</TotalTime>
  <Words>284</Words>
  <Application>Microsoft Office PowerPoint</Application>
  <PresentationFormat>Geniş ekran</PresentationFormat>
  <Paragraphs>28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Century Gothic</vt:lpstr>
      <vt:lpstr>Wingdings 3</vt:lpstr>
      <vt:lpstr>Dilim</vt:lpstr>
      <vt:lpstr> kusursuz sorumluluk</vt:lpstr>
      <vt:lpstr>Kusursuz sorumluluk</vt:lpstr>
      <vt:lpstr>Kusursuz sorumluluk halleri</vt:lpstr>
      <vt:lpstr>Tehlike  (risk)  sorumluluğu  ve  hakkaniyet  sorumluluğu ifadeleri: TEHLİKE SORUMLULUĞU</vt:lpstr>
      <vt:lpstr>Tehlike  (risk)  sorumluluğu  ve  hakkaniyet  sorumluluğu ifadeleri: HAKKANİYET SORUMLULUĞU</vt:lpstr>
      <vt:lpstr>KUSURSUZ SORUMLULUK HALLERİ: İSTİHDAM EDENLERİN SORUMLULUĞU</vt:lpstr>
      <vt:lpstr>İSTİHDAM EDENLERİN SORUMLULUk ŞARTLARI: ÇALIŞMA İLİŞKİSİ</vt:lpstr>
      <vt:lpstr>İSTİHDAM EDENLERİN SORUMLULUk ŞARTLARI: ZARAR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Reside.Adal.Dundar</dc:creator>
  <cp:lastModifiedBy>Reside.Adal.Dundar</cp:lastModifiedBy>
  <cp:revision>61</cp:revision>
  <dcterms:created xsi:type="dcterms:W3CDTF">2021-09-15T13:57:36Z</dcterms:created>
  <dcterms:modified xsi:type="dcterms:W3CDTF">2021-09-16T09:58:08Z</dcterms:modified>
</cp:coreProperties>
</file>