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351" r:id="rId2"/>
    <p:sldId id="357" r:id="rId3"/>
    <p:sldId id="349" r:id="rId4"/>
    <p:sldId id="315" r:id="rId5"/>
    <p:sldId id="414" r:id="rId6"/>
    <p:sldId id="329" r:id="rId7"/>
    <p:sldId id="409" r:id="rId8"/>
    <p:sldId id="336" r:id="rId9"/>
    <p:sldId id="337" r:id="rId10"/>
    <p:sldId id="338" r:id="rId11"/>
    <p:sldId id="415" r:id="rId12"/>
    <p:sldId id="386" r:id="rId13"/>
    <p:sldId id="387" r:id="rId14"/>
    <p:sldId id="388" r:id="rId15"/>
    <p:sldId id="389" r:id="rId16"/>
    <p:sldId id="390" r:id="rId17"/>
    <p:sldId id="39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CF0"/>
    <a:srgbClr val="CDD7DF"/>
    <a:srgbClr val="2C7C9F"/>
    <a:srgbClr val="287A9E"/>
    <a:srgbClr val="007FA3"/>
    <a:srgbClr val="D4EAE4"/>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93" autoAdjust="0"/>
    <p:restoredTop sz="86429" autoAdjust="0"/>
  </p:normalViewPr>
  <p:slideViewPr>
    <p:cSldViewPr>
      <p:cViewPr varScale="1">
        <p:scale>
          <a:sx n="82" d="100"/>
          <a:sy n="82" d="100"/>
        </p:scale>
        <p:origin x="752" y="16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138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3/14/20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3/14/20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2000" kern="1200">
        <a:solidFill>
          <a:schemeClr val="tx1"/>
        </a:solidFill>
        <a:latin typeface="+mn-lt"/>
        <a:ea typeface="+mn-ea"/>
        <a:cs typeface="+mn-cs"/>
      </a:defRPr>
    </a:lvl1pPr>
    <a:lvl2pPr marL="457200" algn="l" defTabSz="914400" rtl="0" eaLnBrk="1" latinLnBrk="0" hangingPunct="1">
      <a:defRPr sz="2000" kern="1200">
        <a:solidFill>
          <a:schemeClr val="tx1"/>
        </a:solidFill>
        <a:latin typeface="+mn-lt"/>
        <a:ea typeface="+mn-ea"/>
        <a:cs typeface="+mn-cs"/>
      </a:defRPr>
    </a:lvl2pPr>
    <a:lvl3pPr marL="914400" algn="l" defTabSz="914400" rtl="0" eaLnBrk="1" latinLnBrk="0" hangingPunct="1">
      <a:defRPr sz="2000" kern="1200">
        <a:solidFill>
          <a:schemeClr val="tx1"/>
        </a:solidFill>
        <a:latin typeface="+mn-lt"/>
        <a:ea typeface="+mn-ea"/>
        <a:cs typeface="+mn-cs"/>
      </a:defRPr>
    </a:lvl3pPr>
    <a:lvl4pPr marL="1371600" algn="l" defTabSz="914400" rtl="0" eaLnBrk="1" latinLnBrk="0" hangingPunct="1">
      <a:defRPr sz="2000" kern="1200">
        <a:solidFill>
          <a:schemeClr val="tx1"/>
        </a:solidFill>
        <a:latin typeface="+mn-lt"/>
        <a:ea typeface="+mn-ea"/>
        <a:cs typeface="+mn-cs"/>
      </a:defRPr>
    </a:lvl4pPr>
    <a:lvl5pPr marL="1828800" algn="l" defTabSz="914400" rtl="0" eaLnBrk="1" latinLnBrk="0" hangingPunct="1">
      <a:defRPr sz="20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this PowerPoint presentation contains mathematical equations, you may need to check</a:t>
            </a:r>
            <a:r>
              <a:rPr lang="en-US" baseline="0" dirty="0"/>
              <a:t> that your computer has the following installed:</a:t>
            </a:r>
          </a:p>
          <a:p>
            <a:pPr marL="0" indent="0">
              <a:buNone/>
            </a:pPr>
            <a:r>
              <a:rPr lang="en-US" baseline="0" dirty="0"/>
              <a:t>1) </a:t>
            </a:r>
            <a:r>
              <a:rPr lang="en-US" baseline="0" dirty="0" err="1"/>
              <a:t>MathType</a:t>
            </a:r>
            <a:r>
              <a:rPr lang="en-US" baseline="0" dirty="0"/>
              <a:t> Plugin</a:t>
            </a:r>
          </a:p>
          <a:p>
            <a:pPr marL="0" indent="0">
              <a:buNone/>
            </a:pPr>
            <a:r>
              <a:rPr lang="en-US" baseline="0" dirty="0"/>
              <a:t>2) Math Player (free versions available)</a:t>
            </a:r>
          </a:p>
          <a:p>
            <a:pPr marL="0" indent="0">
              <a:buNone/>
            </a:pPr>
            <a:r>
              <a:rPr lang="en-US" baseline="0" dirty="0"/>
              <a:t>3) NVDA Reader (free versions available)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31323656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when the Fed purchases $1 billion in government bonds from Citibank, its assets and liabilities change.  The Fed’s holdings of bonds increase by $1 billion, so its assets increase by $1 billion.  Since Citibank added $1 billion in liquidity after it sold bonds to its reserves, bank reserves on the liability side of the Fed’s balance sheet will increase by $1 billion.  Therefore, the Fed’s liabilities increase by $1 billion.</a:t>
            </a:r>
          </a:p>
          <a:p>
            <a:endParaRPr lang="en-US" dirty="0"/>
          </a:p>
          <a:p>
            <a:r>
              <a:rPr lang="en-US" dirty="0"/>
              <a:t>The exact opposite happens if the Fed conducts an open market sale of, say, $1 billion.  The Fed’s bond holdings decrease by $1 billion (assets decrease by $1 billion), and bank reserves decrease by $1 billion (liabilities decrease by $1 billion).  Citibank will use $1 billion of its own reserves held at the Fed to buy government bonds, so bank reserves decrease by the same amount.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p14="http://schemas.microsoft.com/office/powerpoint/2010/main" val="27223021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The first term is the long-run federal funds rate. The second term is the response of current inflation at 1.5% relative to a 2.0% target. The third term is the response of the U.S. economy being 4% below its trend GDP level.</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11</a:t>
            </a:fld>
            <a:endParaRPr lang="en-US" dirty="0"/>
          </a:p>
        </p:txBody>
      </p:sp>
    </p:spTree>
    <p:extLst>
      <p:ext uri="{BB962C8B-B14F-4D97-AF65-F5344CB8AC3E}">
        <p14:creationId xmlns:p14="http://schemas.microsoft.com/office/powerpoint/2010/main" val="15503521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a:t>
            </a:r>
            <a:r>
              <a:rPr lang="en-US" i="1" dirty="0"/>
              <a:t>Y  </a:t>
            </a:r>
            <a:r>
              <a:rPr lang="en-US" dirty="0"/>
              <a:t>is GDP, </a:t>
            </a:r>
            <a:r>
              <a:rPr lang="en-US" i="1" dirty="0"/>
              <a:t>C </a:t>
            </a:r>
            <a:r>
              <a:rPr lang="en-US" dirty="0"/>
              <a:t>is consumption, </a:t>
            </a:r>
            <a:r>
              <a:rPr lang="en-US" i="1" dirty="0"/>
              <a:t>I </a:t>
            </a:r>
            <a:r>
              <a:rPr lang="en-US" dirty="0"/>
              <a:t>is investment, </a:t>
            </a:r>
            <a:r>
              <a:rPr lang="en-US" i="1" dirty="0"/>
              <a:t>G </a:t>
            </a:r>
            <a:r>
              <a:rPr lang="en-US" dirty="0"/>
              <a:t>is government expenditure, </a:t>
            </a:r>
            <a:r>
              <a:rPr lang="en-US" i="1" dirty="0"/>
              <a:t>X </a:t>
            </a:r>
            <a:r>
              <a:rPr lang="en-US" dirty="0"/>
              <a:t>is exports, </a:t>
            </a:r>
            <a:r>
              <a:rPr lang="en-US" i="1" dirty="0"/>
              <a:t>M </a:t>
            </a:r>
            <a:r>
              <a:rPr lang="en-US" dirty="0"/>
              <a:t>is imports, and thus </a:t>
            </a:r>
            <a:r>
              <a:rPr lang="en-US" i="1" dirty="0"/>
              <a:t>X </a:t>
            </a:r>
            <a:r>
              <a:rPr lang="en-US" dirty="0"/>
              <a:t>− </a:t>
            </a:r>
            <a:r>
              <a:rPr lang="en-US" i="1" dirty="0"/>
              <a:t>M </a:t>
            </a:r>
            <a:r>
              <a:rPr lang="en-US" dirty="0"/>
              <a:t>is net exports.</a:t>
            </a:r>
          </a:p>
          <a:p>
            <a:endParaRPr lang="en-US" dirty="0"/>
          </a:p>
          <a:p>
            <a:r>
              <a:rPr lang="en-US" dirty="0"/>
              <a:t>The first scenario is where changing government expenditure does not change any of the other terms on the right-hand side of the equation.</a:t>
            </a:r>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12</a:t>
            </a:fld>
            <a:endParaRPr lang="en-US" dirty="0"/>
          </a:p>
        </p:txBody>
      </p:sp>
    </p:spTree>
    <p:extLst>
      <p:ext uri="{BB962C8B-B14F-4D97-AF65-F5344CB8AC3E}">
        <p14:creationId xmlns:p14="http://schemas.microsoft.com/office/powerpoint/2010/main" val="36705818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a:t>
            </a:r>
            <a:r>
              <a:rPr lang="en-US" i="1" dirty="0"/>
              <a:t>Y  </a:t>
            </a:r>
            <a:r>
              <a:rPr lang="en-US" dirty="0"/>
              <a:t>is GDP, </a:t>
            </a:r>
            <a:r>
              <a:rPr lang="en-US" i="1" dirty="0"/>
              <a:t>C </a:t>
            </a:r>
            <a:r>
              <a:rPr lang="en-US" dirty="0"/>
              <a:t>is consumption, </a:t>
            </a:r>
            <a:r>
              <a:rPr lang="en-US" i="1" dirty="0"/>
              <a:t>I </a:t>
            </a:r>
            <a:r>
              <a:rPr lang="en-US" dirty="0"/>
              <a:t>is investment, </a:t>
            </a:r>
            <a:r>
              <a:rPr lang="en-US" i="1" dirty="0"/>
              <a:t>G </a:t>
            </a:r>
            <a:r>
              <a:rPr lang="en-US" dirty="0"/>
              <a:t>is government expenditure, </a:t>
            </a:r>
            <a:r>
              <a:rPr lang="en-US" i="1" dirty="0"/>
              <a:t>X </a:t>
            </a:r>
            <a:r>
              <a:rPr lang="en-US" dirty="0"/>
              <a:t>is exports, </a:t>
            </a:r>
            <a:r>
              <a:rPr lang="en-US" i="1" dirty="0"/>
              <a:t>M </a:t>
            </a:r>
            <a:r>
              <a:rPr lang="en-US" dirty="0"/>
              <a:t>is imports, and thus </a:t>
            </a:r>
            <a:r>
              <a:rPr lang="en-US" i="1" dirty="0"/>
              <a:t>X </a:t>
            </a:r>
            <a:r>
              <a:rPr lang="en-US" dirty="0"/>
              <a:t>− </a:t>
            </a:r>
            <a:r>
              <a:rPr lang="en-US" i="1" dirty="0"/>
              <a:t>M </a:t>
            </a:r>
            <a:r>
              <a:rPr lang="en-US" dirty="0"/>
              <a:t>is net exports.</a:t>
            </a:r>
          </a:p>
          <a:p>
            <a:endParaRPr lang="en-US" dirty="0"/>
          </a:p>
          <a:p>
            <a:r>
              <a:rPr lang="en-US" dirty="0"/>
              <a:t>The second scenario is where changing government expenditure raises household income and, thus, consumption on the right-hand side of the equation.</a:t>
            </a:r>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13</a:t>
            </a:fld>
            <a:endParaRPr lang="en-US" dirty="0"/>
          </a:p>
        </p:txBody>
      </p:sp>
    </p:spTree>
    <p:extLst>
      <p:ext uri="{BB962C8B-B14F-4D97-AF65-F5344CB8AC3E}">
        <p14:creationId xmlns:p14="http://schemas.microsoft.com/office/powerpoint/2010/main" val="38023700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a:t>
            </a:r>
            <a:r>
              <a:rPr lang="en-US" i="1" dirty="0"/>
              <a:t>Y  </a:t>
            </a:r>
            <a:r>
              <a:rPr lang="en-US" dirty="0"/>
              <a:t>is GDP, </a:t>
            </a:r>
            <a:r>
              <a:rPr lang="en-US" i="1" dirty="0"/>
              <a:t>C </a:t>
            </a:r>
            <a:r>
              <a:rPr lang="en-US" dirty="0"/>
              <a:t>is consumption, </a:t>
            </a:r>
            <a:r>
              <a:rPr lang="en-US" i="1" dirty="0"/>
              <a:t>I </a:t>
            </a:r>
            <a:r>
              <a:rPr lang="en-US" dirty="0"/>
              <a:t>is investment, </a:t>
            </a:r>
            <a:r>
              <a:rPr lang="en-US" i="1" dirty="0"/>
              <a:t>G </a:t>
            </a:r>
            <a:r>
              <a:rPr lang="en-US" dirty="0"/>
              <a:t>is government expenditure, </a:t>
            </a:r>
            <a:r>
              <a:rPr lang="en-US" i="1" dirty="0"/>
              <a:t>X </a:t>
            </a:r>
            <a:r>
              <a:rPr lang="en-US" dirty="0"/>
              <a:t>is exports, </a:t>
            </a:r>
            <a:r>
              <a:rPr lang="en-US" i="1" dirty="0"/>
              <a:t>M </a:t>
            </a:r>
            <a:r>
              <a:rPr lang="en-US" dirty="0"/>
              <a:t>is imports, and thus </a:t>
            </a:r>
            <a:r>
              <a:rPr lang="en-US" i="1" dirty="0"/>
              <a:t>X </a:t>
            </a:r>
            <a:r>
              <a:rPr lang="en-US" dirty="0"/>
              <a:t>− </a:t>
            </a:r>
            <a:r>
              <a:rPr lang="en-US" i="1" dirty="0"/>
              <a:t>M </a:t>
            </a:r>
            <a:r>
              <a:rPr lang="en-US" dirty="0"/>
              <a:t>is net exports.</a:t>
            </a:r>
          </a:p>
          <a:p>
            <a:endParaRPr lang="en-US" dirty="0"/>
          </a:p>
          <a:p>
            <a:r>
              <a:rPr lang="en-US" dirty="0"/>
              <a:t>The third scenario is where increased government expenditure raises household income and, thus, consumption and also firm investment on the right-hand side of the equation.</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14</a:t>
            </a:fld>
            <a:endParaRPr lang="en-US" dirty="0"/>
          </a:p>
        </p:txBody>
      </p:sp>
    </p:spTree>
    <p:extLst>
      <p:ext uri="{BB962C8B-B14F-4D97-AF65-F5344CB8AC3E}">
        <p14:creationId xmlns:p14="http://schemas.microsoft.com/office/powerpoint/2010/main" val="25311310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15</a:t>
            </a:fld>
            <a:endParaRPr lang="en-US" dirty="0"/>
          </a:p>
        </p:txBody>
      </p:sp>
    </p:spTree>
    <p:extLst>
      <p:ext uri="{BB962C8B-B14F-4D97-AF65-F5344CB8AC3E}">
        <p14:creationId xmlns:p14="http://schemas.microsoft.com/office/powerpoint/2010/main" val="29133588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a:t>
            </a:r>
            <a:r>
              <a:rPr lang="en-US" i="1" dirty="0"/>
              <a:t>Y  </a:t>
            </a:r>
            <a:r>
              <a:rPr lang="en-US" dirty="0"/>
              <a:t>is GDP, </a:t>
            </a:r>
            <a:r>
              <a:rPr lang="en-US" i="1" dirty="0"/>
              <a:t>C </a:t>
            </a:r>
            <a:r>
              <a:rPr lang="en-US" dirty="0"/>
              <a:t>is consumption, </a:t>
            </a:r>
            <a:r>
              <a:rPr lang="en-US" i="1" dirty="0"/>
              <a:t>I </a:t>
            </a:r>
            <a:r>
              <a:rPr lang="en-US" dirty="0"/>
              <a:t>is investment, </a:t>
            </a:r>
            <a:r>
              <a:rPr lang="en-US" i="1" dirty="0"/>
              <a:t>G </a:t>
            </a:r>
            <a:r>
              <a:rPr lang="en-US" dirty="0"/>
              <a:t>is government expenditure, </a:t>
            </a:r>
            <a:r>
              <a:rPr lang="en-US" i="1" dirty="0"/>
              <a:t>X </a:t>
            </a:r>
            <a:r>
              <a:rPr lang="en-US" dirty="0"/>
              <a:t>is exports, </a:t>
            </a:r>
            <a:r>
              <a:rPr lang="en-US" i="1" dirty="0"/>
              <a:t>M </a:t>
            </a:r>
            <a:r>
              <a:rPr lang="en-US" dirty="0"/>
              <a:t>is imports, and thus </a:t>
            </a:r>
            <a:r>
              <a:rPr lang="en-US" i="1" dirty="0"/>
              <a:t>X </a:t>
            </a:r>
            <a:r>
              <a:rPr lang="en-US" dirty="0"/>
              <a:t>− </a:t>
            </a:r>
            <a:r>
              <a:rPr lang="en-US" i="1" dirty="0"/>
              <a:t>M </a:t>
            </a:r>
            <a:r>
              <a:rPr lang="en-US" dirty="0"/>
              <a:t>is net exports.</a:t>
            </a:r>
          </a:p>
          <a:p>
            <a:endParaRPr lang="en-US" dirty="0"/>
          </a:p>
          <a:p>
            <a:r>
              <a:rPr lang="en-US" dirty="0"/>
              <a:t>The crowding out scenario is where an increase in government expenditure is met by an equal decrease in investment spending. As a result, there is no effect on real GDP.</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16</a:t>
            </a:fld>
            <a:endParaRPr lang="en-US" dirty="0"/>
          </a:p>
        </p:txBody>
      </p:sp>
    </p:spTree>
    <p:extLst>
      <p:ext uri="{BB962C8B-B14F-4D97-AF65-F5344CB8AC3E}">
        <p14:creationId xmlns:p14="http://schemas.microsoft.com/office/powerpoint/2010/main" val="36194497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17</a:t>
            </a:fld>
            <a:endParaRPr lang="en-US" dirty="0"/>
          </a:p>
        </p:txBody>
      </p:sp>
    </p:spTree>
    <p:extLst>
      <p:ext uri="{BB962C8B-B14F-4D97-AF65-F5344CB8AC3E}">
        <p14:creationId xmlns:p14="http://schemas.microsoft.com/office/powerpoint/2010/main" val="771583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Remind students that the Fed, the central bank of the United States, controls monetary policy.</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a:t>
            </a:fld>
            <a:endParaRPr lang="en-US" dirty="0"/>
          </a:p>
        </p:txBody>
      </p:sp>
    </p:spTree>
    <p:extLst>
      <p:ext uri="{BB962C8B-B14F-4D97-AF65-F5344CB8AC3E}">
        <p14:creationId xmlns:p14="http://schemas.microsoft.com/office/powerpoint/2010/main" val="1488804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t>Instructor: Remind students that expansionary policy seeks to raise economic activity to reduce unemployment. Contractionary policy, on the other hand, seeks to lower economic activity to reduce the rate of inflation.</a:t>
            </a:r>
          </a:p>
          <a:p>
            <a:pPr>
              <a:defRPr/>
            </a:pPr>
            <a:endParaRPr lang="en-US" dirty="0"/>
          </a:p>
          <a:p>
            <a:pPr>
              <a:defRPr/>
            </a:pPr>
            <a:r>
              <a:rPr lang="en-US" dirty="0"/>
              <a:t>Instructor: Remind the students that federal, state, and local governments control fiscal policy.</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a:t>
            </a:fld>
            <a:endParaRPr lang="en-US" dirty="0"/>
          </a:p>
        </p:txBody>
      </p:sp>
    </p:spTree>
    <p:extLst>
      <p:ext uri="{BB962C8B-B14F-4D97-AF65-F5344CB8AC3E}">
        <p14:creationId xmlns:p14="http://schemas.microsoft.com/office/powerpoint/2010/main" val="12520651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Remind students that expansionary policy seeks to raise economic activity to reduce unemployment. Contractionary policy, on the other hand, seeks to lower economic activity to reduce the rate of inflation.</a:t>
            </a:r>
          </a:p>
        </p:txBody>
      </p:sp>
      <p:sp>
        <p:nvSpPr>
          <p:cNvPr id="4" name="Slide Number Placeholder 3"/>
          <p:cNvSpPr>
            <a:spLocks noGrp="1"/>
          </p:cNvSpPr>
          <p:nvPr>
            <p:ph type="sldNum" sz="quarter" idx="10"/>
          </p:nvPr>
        </p:nvSpPr>
        <p:spPr/>
        <p:txBody>
          <a:bodyPr/>
          <a:lstStyle/>
          <a:p>
            <a:fld id="{A73D6722-9B4D-4E29-B226-C325925A8118}" type="slidenum">
              <a:rPr lang="en-US" smtClean="0"/>
              <a:pPr/>
              <a:t>4</a:t>
            </a:fld>
            <a:endParaRPr lang="en-US" dirty="0"/>
          </a:p>
        </p:txBody>
      </p:sp>
    </p:spTree>
    <p:extLst>
      <p:ext uri="{BB962C8B-B14F-4D97-AF65-F5344CB8AC3E}">
        <p14:creationId xmlns:p14="http://schemas.microsoft.com/office/powerpoint/2010/main" val="29755430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This is the downward rigid wage case. </a:t>
            </a:r>
          </a:p>
          <a:p>
            <a:endParaRPr lang="en-US" dirty="0"/>
          </a:p>
          <a:p>
            <a:r>
              <a:rPr lang="en-US" dirty="0"/>
              <a:t>A recession occurs when the labor demand curve shifts to the left.  With wages being downward rigid, the real wage stays the same and the economy moves to point 2: Trough, which is larger than the flexible wage case. </a:t>
            </a:r>
          </a:p>
          <a:p>
            <a:endParaRPr lang="en-US" dirty="0"/>
          </a:p>
          <a:p>
            <a:r>
              <a:rPr lang="en-US" dirty="0"/>
              <a:t>With wages being downward rigid, countercyclical policy is more effective. As before, expansionary policy shifts the labor demand curve to the right.  However, with wages rigid, the real wage does not fall and the economy moves to point 3: Partial recovery, where the distance between 2 and 3 is larger.  Why is countercyclical policy more effective?  Because there is no wage response, the full force of expansionary policy impacts employment. </a:t>
            </a:r>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a:t>
            </a:fld>
            <a:endParaRPr lang="en-US" dirty="0"/>
          </a:p>
        </p:txBody>
      </p:sp>
    </p:spTree>
    <p:extLst>
      <p:ext uri="{BB962C8B-B14F-4D97-AF65-F5344CB8AC3E}">
        <p14:creationId xmlns:p14="http://schemas.microsoft.com/office/powerpoint/2010/main" val="17363953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A decrease in short-term interest rates will usually lead to a decrease in long-term interest rates. A fall in long-term interest rates encourages households to buy more durable goods, like cars, because a lower interest rate implies a lower cost of a car loan. Likewise, a fall in long-term interest rates causes firms to engage in more investment in plants and equipment because a lower interest rate implies a lower opportunity cost of investment.</a:t>
            </a:r>
          </a:p>
        </p:txBody>
      </p:sp>
      <p:sp>
        <p:nvSpPr>
          <p:cNvPr id="4" name="Slide Number Placeholder 3"/>
          <p:cNvSpPr>
            <a:spLocks noGrp="1"/>
          </p:cNvSpPr>
          <p:nvPr>
            <p:ph type="sldNum" sz="quarter" idx="10"/>
          </p:nvPr>
        </p:nvSpPr>
        <p:spPr/>
        <p:txBody>
          <a:bodyPr/>
          <a:lstStyle/>
          <a:p>
            <a:fld id="{A73D6722-9B4D-4E29-B226-C325925A8118}" type="slidenum">
              <a:rPr lang="en-US" smtClean="0"/>
              <a:pPr/>
              <a:t>6</a:t>
            </a:fld>
            <a:endParaRPr lang="en-US" dirty="0"/>
          </a:p>
        </p:txBody>
      </p:sp>
    </p:spTree>
    <p:extLst>
      <p:ext uri="{BB962C8B-B14F-4D97-AF65-F5344CB8AC3E}">
        <p14:creationId xmlns:p14="http://schemas.microsoft.com/office/powerpoint/2010/main" val="1081678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In monetary policy design, open market operations is the </a:t>
            </a:r>
            <a:r>
              <a:rPr lang="en-US" i="1" dirty="0"/>
              <a:t>policy instrument </a:t>
            </a:r>
            <a:r>
              <a:rPr lang="en-US" dirty="0"/>
              <a:t>of the Fed, and </a:t>
            </a:r>
            <a:r>
              <a:rPr lang="en-US" dirty="0">
                <a:solidFill>
                  <a:srgbClr val="FF0000"/>
                </a:solidFill>
              </a:rPr>
              <a:t>influencing</a:t>
            </a:r>
            <a:r>
              <a:rPr lang="en-US" dirty="0"/>
              <a:t> (or targeting) the federal funds rate is the intermediate target of the Fed. In addition, the dual mandate of full employment and low, stable inflation are the final goals of the Fed.</a:t>
            </a:r>
          </a:p>
        </p:txBody>
      </p:sp>
      <p:sp>
        <p:nvSpPr>
          <p:cNvPr id="4" name="Slide Number Placeholder 3"/>
          <p:cNvSpPr>
            <a:spLocks noGrp="1"/>
          </p:cNvSpPr>
          <p:nvPr>
            <p:ph type="sldNum" sz="quarter" idx="10"/>
          </p:nvPr>
        </p:nvSpPr>
        <p:spPr/>
        <p:txBody>
          <a:bodyPr/>
          <a:lstStyle/>
          <a:p>
            <a:fld id="{A73D6722-9B4D-4E29-B226-C325925A8118}" type="slidenum">
              <a:rPr lang="en-US" smtClean="0"/>
              <a:pPr/>
              <a:t>7</a:t>
            </a:fld>
            <a:endParaRPr lang="en-US" dirty="0"/>
          </a:p>
        </p:txBody>
      </p:sp>
    </p:spTree>
    <p:extLst>
      <p:ext uri="{BB962C8B-B14F-4D97-AF65-F5344CB8AC3E}">
        <p14:creationId xmlns:p14="http://schemas.microsoft.com/office/powerpoint/2010/main" val="9780307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When the Fed conduct an open market purchase, the quantity of bank reserves increases, and the reserves supply curve shifts to the right.  The federal funds rate decreases as a result.  When the Fed conducts an open market sale, the quantity of bank reserves decreases, and the reserve supply curve shifts to the left.  The federal funds rate increases.</a:t>
            </a:r>
          </a:p>
        </p:txBody>
      </p:sp>
      <p:sp>
        <p:nvSpPr>
          <p:cNvPr id="4" name="Slide Number Placeholder 3"/>
          <p:cNvSpPr>
            <a:spLocks noGrp="1"/>
          </p:cNvSpPr>
          <p:nvPr>
            <p:ph type="sldNum" sz="quarter" idx="10"/>
          </p:nvPr>
        </p:nvSpPr>
        <p:spPr/>
        <p:txBody>
          <a:bodyPr/>
          <a:lstStyle/>
          <a:p>
            <a:fld id="{A73D6722-9B4D-4E29-B226-C325925A8118}" type="slidenum">
              <a:rPr lang="en-US" smtClean="0"/>
              <a:pPr/>
              <a:t>8</a:t>
            </a:fld>
            <a:endParaRPr lang="en-US" dirty="0"/>
          </a:p>
        </p:txBody>
      </p:sp>
    </p:spTree>
    <p:extLst>
      <p:ext uri="{BB962C8B-B14F-4D97-AF65-F5344CB8AC3E}">
        <p14:creationId xmlns:p14="http://schemas.microsoft.com/office/powerpoint/2010/main" val="40983066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In an open market purchase, the Fed buys government bonds from banks and sells bank reserves to them in exchange.  </a:t>
            </a:r>
          </a:p>
          <a:p>
            <a:endParaRPr lang="en-US" dirty="0"/>
          </a:p>
          <a:p>
            <a:r>
              <a:rPr lang="en-US" dirty="0"/>
              <a:t>In this example, the Fed buys $1 billion in bonds from Citibank in exchange for $1 billion in reserves. This operation changes nothing on the liabilities and shareholders’ equity side of Citibank’s balance sheet. On the assets side, total assets stay the same, but the composition changes. After the trade, Citibank has an additional $1 billion in reserves on deposit at the Fed and $1 billion less in bonds.</a:t>
            </a:r>
          </a:p>
          <a:p>
            <a:endParaRPr lang="en-US" dirty="0"/>
          </a:p>
          <a:p>
            <a:r>
              <a:rPr lang="en-US" dirty="0"/>
              <a:t>Note that the exact opposite happens when the Fed conducts an open market sale of, say, 41 billion.  Citibank’s bond holdings increase by $1 billion.  To purchase the bonds, Citibank uses its bank reserves held at the Fed.  Therefore Citibank’s reserves decrease by $1 billion.  No change to total assets and total liabilities and shareholders’ equity.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9</a:t>
            </a:fld>
            <a:endParaRPr lang="en-US" dirty="0"/>
          </a:p>
        </p:txBody>
      </p:sp>
    </p:spTree>
    <p:extLst>
      <p:ext uri="{BB962C8B-B14F-4D97-AF65-F5344CB8AC3E}">
        <p14:creationId xmlns:p14="http://schemas.microsoft.com/office/powerpoint/2010/main" val="22623764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3/14/20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14" name="TextBox 13"/>
          <p:cNvSpPr txBox="1"/>
          <p:nvPr userDrawn="1"/>
        </p:nvSpPr>
        <p:spPr>
          <a:xfrm>
            <a:off x="3581400" y="6553200"/>
            <a:ext cx="5486400" cy="276999"/>
          </a:xfrm>
          <a:prstGeom prst="rect">
            <a:avLst/>
          </a:prstGeom>
          <a:noFill/>
        </p:spPr>
        <p:txBody>
          <a:bodyPr wrap="square" rtlCol="0">
            <a:spAutoFit/>
          </a:bodyPr>
          <a:lstStyle/>
          <a:p>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3/14/20</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0" name="Picture 9"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12" name="TextBox 11"/>
          <p:cNvSpPr txBox="1"/>
          <p:nvPr userDrawn="1"/>
        </p:nvSpPr>
        <p:spPr>
          <a:xfrm>
            <a:off x="3581400" y="6553200"/>
            <a:ext cx="5486400" cy="276999"/>
          </a:xfrm>
          <a:prstGeom prst="rect">
            <a:avLst/>
          </a:prstGeom>
          <a:noFill/>
        </p:spPr>
        <p:txBody>
          <a:bodyPr wrap="square" rtlCol="0">
            <a:spAutoFit/>
          </a:bodyPr>
          <a:lstStyle/>
          <a:p>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3711136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3/14/20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5" name="Picture 14"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2" name="Rectangle 1"/>
          <p:cNvSpPr/>
          <p:nvPr userDrawn="1"/>
        </p:nvSpPr>
        <p:spPr>
          <a:xfrm>
            <a:off x="3581400" y="6449703"/>
            <a:ext cx="5486400" cy="276999"/>
          </a:xfrm>
          <a:prstGeom prst="rect">
            <a:avLst/>
          </a:prstGeom>
        </p:spPr>
        <p:txBody>
          <a:bodyPr wrap="square">
            <a:spAutoFit/>
          </a:bodyPr>
          <a:lstStyle/>
          <a:p>
            <a:r>
              <a:rPr lang="en-US" sz="1200" dirty="0">
                <a:latin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2981062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3/14/20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17" name="TextBox 16"/>
          <p:cNvSpPr txBox="1"/>
          <p:nvPr userDrawn="1"/>
        </p:nvSpPr>
        <p:spPr>
          <a:xfrm>
            <a:off x="3581400" y="6553200"/>
            <a:ext cx="5486400" cy="276999"/>
          </a:xfrm>
          <a:prstGeom prst="rect">
            <a:avLst/>
          </a:prstGeom>
          <a:noFill/>
        </p:spPr>
        <p:txBody>
          <a:bodyPr wrap="square" rtlCol="0">
            <a:spAutoFit/>
          </a:bodyPr>
          <a:lstStyle/>
          <a:p>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2981062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3/14/20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3/14/20</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3/14/20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3/14/20</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4" name="Picture 13"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15" name="TextBox 14"/>
          <p:cNvSpPr txBox="1"/>
          <p:nvPr userDrawn="1"/>
        </p:nvSpPr>
        <p:spPr>
          <a:xfrm>
            <a:off x="3581400" y="6553200"/>
            <a:ext cx="5486400" cy="276999"/>
          </a:xfrm>
          <a:prstGeom prst="rect">
            <a:avLst/>
          </a:prstGeom>
          <a:noFill/>
        </p:spPr>
        <p:txBody>
          <a:bodyPr wrap="square" rtlCol="0">
            <a:spAutoFit/>
          </a:bodyPr>
          <a:lstStyle/>
          <a:p>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220379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3/14/20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3/14/20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3/14/20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3/14/20</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8" name="TextBox 7"/>
          <p:cNvSpPr txBox="1"/>
          <p:nvPr userDrawn="1"/>
        </p:nvSpPr>
        <p:spPr>
          <a:xfrm>
            <a:off x="3581400" y="6553200"/>
            <a:ext cx="5486400" cy="276999"/>
          </a:xfrm>
          <a:prstGeom prst="rect">
            <a:avLst/>
          </a:prstGeom>
          <a:noFill/>
        </p:spPr>
        <p:txBody>
          <a:bodyPr wrap="square" rtlCol="0">
            <a:spAutoFit/>
          </a:bodyPr>
          <a:lstStyle/>
          <a:p>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51" r:id="rId8"/>
    <p:sldLayoutId id="2147483654" r:id="rId9"/>
    <p:sldLayoutId id="2147483655" r:id="rId10"/>
    <p:sldLayoutId id="2147483661" r:id="rId11"/>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r>
              <a:rPr lang="en-US" altLang="en-US" sz="3600" dirty="0" err="1"/>
              <a:t>Makroiktisat</a:t>
            </a:r>
            <a:endParaRPr lang="en-IN" sz="3600" dirty="0"/>
          </a:p>
        </p:txBody>
      </p:sp>
      <p:sp>
        <p:nvSpPr>
          <p:cNvPr id="3" name="Text Placeholder 2"/>
          <p:cNvSpPr>
            <a:spLocks noGrp="1"/>
          </p:cNvSpPr>
          <p:nvPr>
            <p:ph type="body" sz="quarter" idx="13"/>
          </p:nvPr>
        </p:nvSpPr>
        <p:spPr>
          <a:xfrm>
            <a:off x="457200" y="838200"/>
            <a:ext cx="8229600" cy="478970"/>
          </a:xfrm>
        </p:spPr>
        <p:txBody>
          <a:bodyPr/>
          <a:lstStyle/>
          <a:p>
            <a:r>
              <a:rPr lang="en-US" sz="2400" dirty="0" err="1">
                <a:latin typeface="Times New Roman" panose="02020603050405020304" pitchFamily="18" charset="0"/>
                <a:cs typeface="Times New Roman" panose="02020603050405020304" pitchFamily="18" charset="0"/>
              </a:rPr>
              <a:t>Acemoğlu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vd</a:t>
            </a:r>
            <a:r>
              <a:rPr lang="en-US" sz="2400" dirty="0">
                <a:latin typeface="Times New Roman" panose="02020603050405020304" pitchFamily="18" charset="0"/>
                <a:cs typeface="Times New Roman" panose="02020603050405020304" pitchFamily="18" charset="0"/>
              </a:rPr>
              <a:t>. ( 2. </a:t>
            </a:r>
            <a:r>
              <a:rPr lang="en-US" sz="2400" dirty="0" err="1">
                <a:latin typeface="Times New Roman" panose="02020603050405020304" pitchFamily="18" charset="0"/>
                <a:cs typeface="Times New Roman" panose="02020603050405020304" pitchFamily="18" charset="0"/>
              </a:rPr>
              <a:t>Basım</a:t>
            </a:r>
            <a:r>
              <a:rPr lang="en-US" sz="2400" dirty="0">
                <a:latin typeface="Times New Roman" panose="02020603050405020304" pitchFamily="18" charset="0"/>
                <a:cs typeface="Times New Roman" panose="02020603050405020304" pitchFamily="18" charset="0"/>
              </a:rPr>
              <a:t>)</a:t>
            </a:r>
          </a:p>
        </p:txBody>
      </p:sp>
      <p:sp>
        <p:nvSpPr>
          <p:cNvPr id="4" name="Text Placeholder 3"/>
          <p:cNvSpPr>
            <a:spLocks noGrp="1"/>
          </p:cNvSpPr>
          <p:nvPr>
            <p:ph type="body" sz="quarter" idx="14"/>
          </p:nvPr>
        </p:nvSpPr>
        <p:spPr>
          <a:xfrm>
            <a:off x="4724400" y="2667000"/>
            <a:ext cx="3657600" cy="685800"/>
          </a:xfrm>
        </p:spPr>
        <p:txBody>
          <a:bodyPr/>
          <a:lstStyle/>
          <a:p>
            <a:pPr algn="ctr" defTabSz="457200"/>
            <a:r>
              <a:rPr lang="en-US" sz="3600" b="1" dirty="0" err="1">
                <a:solidFill>
                  <a:srgbClr val="000000"/>
                </a:solidFill>
                <a:cs typeface="Times New Roman" pitchFamily="18" charset="0"/>
              </a:rPr>
              <a:t>Bölüm</a:t>
            </a:r>
            <a:r>
              <a:rPr lang="en-US" sz="3600" b="1" dirty="0">
                <a:solidFill>
                  <a:srgbClr val="000000"/>
                </a:solidFill>
                <a:cs typeface="Times New Roman" pitchFamily="18" charset="0"/>
              </a:rPr>
              <a:t> 13</a:t>
            </a:r>
          </a:p>
        </p:txBody>
      </p:sp>
      <p:sp>
        <p:nvSpPr>
          <p:cNvPr id="5" name="Text Placeholder 4"/>
          <p:cNvSpPr>
            <a:spLocks noGrp="1"/>
          </p:cNvSpPr>
          <p:nvPr>
            <p:ph type="body" sz="quarter" idx="15"/>
          </p:nvPr>
        </p:nvSpPr>
        <p:spPr>
          <a:xfrm>
            <a:off x="4724400" y="3581400"/>
            <a:ext cx="3657600" cy="1600200"/>
          </a:xfrm>
        </p:spPr>
        <p:txBody>
          <a:bodyPr/>
          <a:lstStyle/>
          <a:p>
            <a:pPr algn="ctr" defTabSz="457200"/>
            <a:r>
              <a:rPr lang="en-US" sz="3200" dirty="0" err="1">
                <a:solidFill>
                  <a:prstClr val="black"/>
                </a:solidFill>
              </a:rPr>
              <a:t>Karşı</a:t>
            </a:r>
            <a:r>
              <a:rPr lang="en-US" sz="3200" dirty="0">
                <a:solidFill>
                  <a:prstClr val="black"/>
                </a:solidFill>
              </a:rPr>
              <a:t> </a:t>
            </a:r>
            <a:r>
              <a:rPr lang="en-US" sz="3200" dirty="0" err="1">
                <a:solidFill>
                  <a:prstClr val="black"/>
                </a:solidFill>
              </a:rPr>
              <a:t>yönlü</a:t>
            </a:r>
            <a:r>
              <a:rPr lang="en-US" sz="3200" dirty="0">
                <a:solidFill>
                  <a:prstClr val="black"/>
                </a:solidFill>
              </a:rPr>
              <a:t> </a:t>
            </a:r>
            <a:r>
              <a:rPr lang="en-US" sz="3200" dirty="0" err="1">
                <a:solidFill>
                  <a:prstClr val="black"/>
                </a:solidFill>
              </a:rPr>
              <a:t>devrevi</a:t>
            </a:r>
            <a:r>
              <a:rPr lang="en-US" sz="3200" dirty="0">
                <a:solidFill>
                  <a:prstClr val="black"/>
                </a:solidFill>
              </a:rPr>
              <a:t> </a:t>
            </a:r>
            <a:r>
              <a:rPr lang="en-US" sz="3200" dirty="0" err="1">
                <a:solidFill>
                  <a:prstClr val="black"/>
                </a:solidFill>
              </a:rPr>
              <a:t>Makroiktisadi</a:t>
            </a:r>
            <a:r>
              <a:rPr lang="en-US" sz="3200" dirty="0">
                <a:solidFill>
                  <a:prstClr val="black"/>
                </a:solidFill>
              </a:rPr>
              <a:t> </a:t>
            </a:r>
            <a:r>
              <a:rPr lang="en-US" sz="3200" dirty="0" err="1">
                <a:solidFill>
                  <a:prstClr val="black"/>
                </a:solidFill>
              </a:rPr>
              <a:t>politikalar</a:t>
            </a:r>
            <a:endParaRPr lang="en-US" sz="3200" dirty="0">
              <a:solidFill>
                <a:prstClr val="black"/>
              </a:solidFill>
            </a:endParaRPr>
          </a:p>
        </p:txBody>
      </p:sp>
    </p:spTree>
    <p:extLst>
      <p:ext uri="{BB962C8B-B14F-4D97-AF65-F5344CB8AC3E}">
        <p14:creationId xmlns:p14="http://schemas.microsoft.com/office/powerpoint/2010/main" val="3372170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097280"/>
          </a:xfrm>
        </p:spPr>
        <p:txBody>
          <a:bodyPr/>
          <a:lstStyle/>
          <a:p>
            <a:r>
              <a:rPr lang="en-US" sz="3600" dirty="0">
                <a:solidFill>
                  <a:schemeClr val="bg2"/>
                </a:solidFill>
              </a:rPr>
              <a:t>APİ </a:t>
            </a:r>
            <a:r>
              <a:rPr lang="en-US" sz="3600" dirty="0" err="1">
                <a:solidFill>
                  <a:schemeClr val="bg2"/>
                </a:solidFill>
              </a:rPr>
              <a:t>İşleyişi</a:t>
            </a:r>
            <a:endParaRPr lang="en-IN" sz="2000" dirty="0">
              <a:solidFill>
                <a:schemeClr val="bg2"/>
              </a:solidFill>
            </a:endParaRPr>
          </a:p>
        </p:txBody>
      </p:sp>
      <p:sp>
        <p:nvSpPr>
          <p:cNvPr id="5" name="Content Placeholder 4"/>
          <p:cNvSpPr>
            <a:spLocks noGrp="1"/>
          </p:cNvSpPr>
          <p:nvPr>
            <p:ph idx="1"/>
          </p:nvPr>
        </p:nvSpPr>
        <p:spPr>
          <a:xfrm>
            <a:off x="457200" y="1905000"/>
            <a:ext cx="8229600" cy="761999"/>
          </a:xfrm>
        </p:spPr>
        <p:txBody>
          <a:bodyPr/>
          <a:lstStyle/>
          <a:p>
            <a:pPr marL="0" indent="0" algn="ctr">
              <a:buNone/>
            </a:pPr>
            <a:r>
              <a:rPr lang="en-US" sz="2400" dirty="0"/>
              <a:t>Merkez </a:t>
            </a:r>
            <a:r>
              <a:rPr lang="en-US" sz="2400" dirty="0" err="1"/>
              <a:t>Bankasının</a:t>
            </a:r>
            <a:r>
              <a:rPr lang="en-US" sz="2400" dirty="0"/>
              <a:t> </a:t>
            </a:r>
            <a:r>
              <a:rPr lang="en-US" sz="2400" dirty="0" err="1"/>
              <a:t>Citibank’tan</a:t>
            </a:r>
            <a:r>
              <a:rPr lang="en-US" sz="2400" dirty="0"/>
              <a:t> </a:t>
            </a:r>
            <a:r>
              <a:rPr lang="en-US" sz="2400" dirty="0" err="1"/>
              <a:t>Hazine</a:t>
            </a:r>
            <a:r>
              <a:rPr lang="en-US" sz="2400" dirty="0"/>
              <a:t> </a:t>
            </a:r>
            <a:r>
              <a:rPr lang="en-US" sz="2400" dirty="0" err="1"/>
              <a:t>Bonosu</a:t>
            </a:r>
            <a:r>
              <a:rPr lang="en-US" sz="2400" dirty="0"/>
              <a:t> </a:t>
            </a:r>
            <a:r>
              <a:rPr lang="en-US" sz="2400" dirty="0" err="1"/>
              <a:t>Satın</a:t>
            </a:r>
            <a:r>
              <a:rPr lang="en-US" sz="2400" dirty="0"/>
              <a:t> </a:t>
            </a:r>
            <a:r>
              <a:rPr lang="en-US" sz="2400" dirty="0" err="1"/>
              <a:t>Alması</a:t>
            </a:r>
            <a:r>
              <a:rPr lang="en-US" sz="2400" dirty="0"/>
              <a:t> </a:t>
            </a:r>
            <a:endParaRPr lang="en-IN" sz="2400" dirty="0"/>
          </a:p>
        </p:txBody>
      </p:sp>
      <p:graphicFrame>
        <p:nvGraphicFramePr>
          <p:cNvPr id="10" name="Table 9"/>
          <p:cNvGraphicFramePr>
            <a:graphicFrameLocks noGrp="1"/>
          </p:cNvGraphicFramePr>
          <p:nvPr>
            <p:extLst>
              <p:ext uri="{D42A27DB-BD31-4B8C-83A1-F6EECF244321}">
                <p14:modId xmlns:p14="http://schemas.microsoft.com/office/powerpoint/2010/main" val="4129617521"/>
              </p:ext>
            </p:extLst>
          </p:nvPr>
        </p:nvGraphicFramePr>
        <p:xfrm>
          <a:off x="990600" y="2971800"/>
          <a:ext cx="609600" cy="370840"/>
        </p:xfrm>
        <a:graphic>
          <a:graphicData uri="http://schemas.openxmlformats.org/drawingml/2006/table">
            <a:tbl>
              <a:tblPr firstRow="1" bandRow="1">
                <a:tableStyleId>{3B4B98B0-60AC-42C2-AFA5-B58CD77FA1E5}</a:tableStyleId>
              </a:tblPr>
              <a:tblGrid>
                <a:gridCol w="609600">
                  <a:extLst>
                    <a:ext uri="{9D8B030D-6E8A-4147-A177-3AD203B41FA5}">
                      <a16:colId xmlns:a16="http://schemas.microsoft.com/office/drawing/2014/main" val="20000"/>
                    </a:ext>
                  </a:extLst>
                </a:gridCol>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200" b="1" dirty="0">
                          <a:solidFill>
                            <a:schemeClr val="bg1"/>
                          </a:solidFill>
                        </a:rPr>
                        <a:t>Blank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475588281"/>
              </p:ext>
            </p:extLst>
          </p:nvPr>
        </p:nvGraphicFramePr>
        <p:xfrm>
          <a:off x="1600200" y="2971800"/>
          <a:ext cx="2590800" cy="370840"/>
        </p:xfrm>
        <a:graphic>
          <a:graphicData uri="http://schemas.openxmlformats.org/drawingml/2006/table">
            <a:tbl>
              <a:tblPr firstRow="1" bandRow="1">
                <a:tableStyleId>{3B4B98B0-60AC-42C2-AFA5-B58CD77FA1E5}</a:tableStyleId>
              </a:tblPr>
              <a:tblGrid>
                <a:gridCol w="2590800">
                  <a:extLst>
                    <a:ext uri="{9D8B030D-6E8A-4147-A177-3AD203B41FA5}">
                      <a16:colId xmlns:a16="http://schemas.microsoft.com/office/drawing/2014/main" val="20000"/>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600" b="1" i="0" u="none" strike="noStrike" kern="1200" baseline="0" dirty="0">
                          <a:solidFill>
                            <a:schemeClr val="tx1"/>
                          </a:solidFill>
                          <a:latin typeface="+mn-lt"/>
                          <a:ea typeface="+mn-ea"/>
                          <a:cs typeface="+mn-cs"/>
                        </a:rPr>
                        <a:t>Assets</a:t>
                      </a:r>
                      <a:endParaRPr lang="en-IN"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806075246"/>
              </p:ext>
            </p:extLst>
          </p:nvPr>
        </p:nvGraphicFramePr>
        <p:xfrm>
          <a:off x="4191000" y="2971800"/>
          <a:ext cx="4038600" cy="370840"/>
        </p:xfrm>
        <a:graphic>
          <a:graphicData uri="http://schemas.openxmlformats.org/drawingml/2006/table">
            <a:tbl>
              <a:tblPr firstRow="1" bandRow="1">
                <a:tableStyleId>{3B4B98B0-60AC-42C2-AFA5-B58CD77FA1E5}</a:tableStyleId>
              </a:tblPr>
              <a:tblGrid>
                <a:gridCol w="4038600">
                  <a:extLst>
                    <a:ext uri="{9D8B030D-6E8A-4147-A177-3AD203B41FA5}">
                      <a16:colId xmlns:a16="http://schemas.microsoft.com/office/drawing/2014/main" val="20000"/>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600" b="1" i="0" u="none" strike="noStrike" kern="1200" baseline="0" dirty="0">
                          <a:solidFill>
                            <a:schemeClr val="tx1"/>
                          </a:solidFill>
                          <a:latin typeface="+mn-lt"/>
                          <a:ea typeface="+mn-ea"/>
                          <a:cs typeface="+mn-cs"/>
                        </a:rPr>
                        <a:t>Liabilities and Shareholders’ Equity</a:t>
                      </a:r>
                      <a:endParaRPr lang="en-IN"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3515913513"/>
              </p:ext>
            </p:extLst>
          </p:nvPr>
        </p:nvGraphicFramePr>
        <p:xfrm>
          <a:off x="990599" y="3352800"/>
          <a:ext cx="609600" cy="914400"/>
        </p:xfrm>
        <a:graphic>
          <a:graphicData uri="http://schemas.openxmlformats.org/drawingml/2006/table">
            <a:tbl>
              <a:tblPr firstRow="1" bandRow="1">
                <a:tableStyleId>{3B4B98B0-60AC-42C2-AFA5-B58CD77FA1E5}</a:tableStyleId>
              </a:tblPr>
              <a:tblGrid>
                <a:gridCol w="609600">
                  <a:extLst>
                    <a:ext uri="{9D8B030D-6E8A-4147-A177-3AD203B41FA5}">
                      <a16:colId xmlns:a16="http://schemas.microsoft.com/office/drawing/2014/main" val="20000"/>
                    </a:ext>
                  </a:extLst>
                </a:gridCol>
              </a:tblGrid>
              <a:tr h="914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200" b="0" i="0" u="none" strike="noStrike" kern="1200" baseline="0" dirty="0" err="1">
                          <a:solidFill>
                            <a:schemeClr val="tx1"/>
                          </a:solidFill>
                          <a:latin typeface="+mn-lt"/>
                          <a:ea typeface="+mn-ea"/>
                          <a:cs typeface="+mn-cs"/>
                        </a:rPr>
                        <a:t>Önce</a:t>
                      </a:r>
                      <a:r>
                        <a:rPr lang="en-IN" sz="1200" b="0" i="0" u="none" strike="noStrike" kern="1200" baseline="0" dirty="0">
                          <a:solidFill>
                            <a:schemeClr val="tx1"/>
                          </a:solidFill>
                          <a:latin typeface="+mn-lt"/>
                          <a:ea typeface="+mn-ea"/>
                          <a:cs typeface="+mn-cs"/>
                        </a:rPr>
                        <a:t>:</a:t>
                      </a:r>
                      <a:endParaRPr lang="en-IN" sz="1200" dirty="0"/>
                    </a:p>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477952748"/>
              </p:ext>
            </p:extLst>
          </p:nvPr>
        </p:nvGraphicFramePr>
        <p:xfrm>
          <a:off x="1626335" y="3352800"/>
          <a:ext cx="6603265" cy="890532"/>
        </p:xfrm>
        <a:graphic>
          <a:graphicData uri="http://schemas.openxmlformats.org/drawingml/2006/table">
            <a:tbl>
              <a:tblPr firstRow="1" bandRow="1">
                <a:tableStyleId>{3B4B98B0-60AC-42C2-AFA5-B58CD77FA1E5}</a:tableStyleId>
              </a:tblPr>
              <a:tblGrid>
                <a:gridCol w="1358933">
                  <a:extLst>
                    <a:ext uri="{9D8B030D-6E8A-4147-A177-3AD203B41FA5}">
                      <a16:colId xmlns:a16="http://schemas.microsoft.com/office/drawing/2014/main" val="20000"/>
                    </a:ext>
                  </a:extLst>
                </a:gridCol>
                <a:gridCol w="1212303">
                  <a:extLst>
                    <a:ext uri="{9D8B030D-6E8A-4147-A177-3AD203B41FA5}">
                      <a16:colId xmlns:a16="http://schemas.microsoft.com/office/drawing/2014/main" val="20001"/>
                    </a:ext>
                  </a:extLst>
                </a:gridCol>
                <a:gridCol w="1944174">
                  <a:extLst>
                    <a:ext uri="{9D8B030D-6E8A-4147-A177-3AD203B41FA5}">
                      <a16:colId xmlns:a16="http://schemas.microsoft.com/office/drawing/2014/main" val="20002"/>
                    </a:ext>
                  </a:extLst>
                </a:gridCol>
                <a:gridCol w="2087855">
                  <a:extLst>
                    <a:ext uri="{9D8B030D-6E8A-4147-A177-3AD203B41FA5}">
                      <a16:colId xmlns:a16="http://schemas.microsoft.com/office/drawing/2014/main" val="20003"/>
                    </a:ext>
                  </a:extLst>
                </a:gridCol>
              </a:tblGrid>
              <a:tr h="242461">
                <a:tc>
                  <a:txBody>
                    <a:bodyPr/>
                    <a:lstStyle/>
                    <a:p>
                      <a:pPr algn="ctr"/>
                      <a:r>
                        <a:rPr lang="en-US" sz="1100" b="0" i="0" u="none" strike="noStrike" kern="1200" baseline="0" dirty="0">
                          <a:solidFill>
                            <a:schemeClr val="tx1"/>
                          </a:solidFill>
                          <a:latin typeface="+mn-lt"/>
                          <a:ea typeface="+mn-ea"/>
                          <a:cs typeface="+mn-cs"/>
                        </a:rPr>
                        <a:t>Treasury bonds:</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100" b="0" i="0" u="none" strike="noStrike" kern="1200" baseline="0" dirty="0">
                          <a:solidFill>
                            <a:schemeClr val="tx1"/>
                          </a:solidFill>
                          <a:latin typeface="+mn-lt"/>
                          <a:ea typeface="+mn-ea"/>
                          <a:cs typeface="+mn-cs"/>
                        </a:rPr>
                        <a:t>$1,000 billion</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100" b="0" i="0" u="none" strike="noStrike" kern="1200" baseline="0" dirty="0">
                          <a:solidFill>
                            <a:schemeClr val="tx1"/>
                          </a:solidFill>
                          <a:latin typeface="+mn-lt"/>
                          <a:ea typeface="+mn-ea"/>
                          <a:cs typeface="+mn-cs"/>
                        </a:rPr>
                        <a:t>Reserves:</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100" b="0" i="0" u="none" strike="noStrike" kern="1200" baseline="0" dirty="0">
                          <a:solidFill>
                            <a:schemeClr val="tx1"/>
                          </a:solidFill>
                          <a:latin typeface="+mn-lt"/>
                          <a:ea typeface="+mn-ea"/>
                          <a:cs typeface="+mn-cs"/>
                        </a:rPr>
                        <a:t>$1,000 billion</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23281">
                <a:tc>
                  <a:txBody>
                    <a:bodyPr/>
                    <a:lstStyle/>
                    <a:p>
                      <a:pPr algn="ctr"/>
                      <a:r>
                        <a:rPr lang="en-US" sz="1100" b="0" i="0" u="none" strike="noStrike" kern="1200" baseline="0" dirty="0">
                          <a:solidFill>
                            <a:schemeClr val="tx1"/>
                          </a:solidFill>
                          <a:latin typeface="+mn-lt"/>
                          <a:ea typeface="+mn-ea"/>
                          <a:cs typeface="+mn-cs"/>
                        </a:rPr>
                        <a:t>Other bonds:</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100" b="0" i="0" u="none" strike="noStrike" kern="1200" baseline="0" dirty="0">
                          <a:solidFill>
                            <a:schemeClr val="tx1"/>
                          </a:solidFill>
                          <a:latin typeface="+mn-lt"/>
                          <a:ea typeface="+mn-ea"/>
                          <a:cs typeface="+mn-cs"/>
                        </a:rPr>
                        <a:t>$1,000 billion</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100" b="0" i="0" u="none" strike="noStrike" kern="1200" baseline="0" dirty="0">
                          <a:solidFill>
                            <a:schemeClr val="tx1"/>
                          </a:solidFill>
                          <a:latin typeface="+mn-lt"/>
                          <a:ea typeface="+mn-ea"/>
                          <a:cs typeface="+mn-cs"/>
                        </a:rPr>
                        <a:t>Currency:</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100" b="0" i="0" u="none" strike="noStrike" kern="1200" baseline="0" dirty="0">
                          <a:solidFill>
                            <a:schemeClr val="tx1"/>
                          </a:solidFill>
                          <a:latin typeface="+mn-lt"/>
                          <a:ea typeface="+mn-ea"/>
                          <a:cs typeface="+mn-cs"/>
                        </a:rPr>
                        <a:t>$1,000 billion</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18791">
                <a:tc>
                  <a:txBody>
                    <a:bodyPr/>
                    <a:lstStyle/>
                    <a:p>
                      <a:pPr algn="ctr"/>
                      <a:r>
                        <a:rPr lang="en-US" sz="1100" b="0" i="0" u="none" strike="noStrike" kern="1200" baseline="0" dirty="0">
                          <a:solidFill>
                            <a:schemeClr val="tx1"/>
                          </a:solidFill>
                          <a:latin typeface="+mn-lt"/>
                          <a:ea typeface="+mn-ea"/>
                          <a:cs typeface="+mn-cs"/>
                        </a:rPr>
                        <a:t>Total assets:</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100" b="0" i="0" u="none" strike="noStrike" kern="1200" baseline="0" dirty="0">
                          <a:solidFill>
                            <a:schemeClr val="tx1"/>
                          </a:solidFill>
                          <a:latin typeface="+mn-lt"/>
                          <a:ea typeface="+mn-ea"/>
                          <a:cs typeface="+mn-cs"/>
                        </a:rPr>
                        <a:t>$2,000 billion</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100" b="0" i="0" u="none" strike="noStrike" kern="1200" baseline="0" dirty="0">
                          <a:solidFill>
                            <a:schemeClr val="tx1"/>
                          </a:solidFill>
                          <a:latin typeface="+mn-lt"/>
                          <a:ea typeface="+mn-ea"/>
                          <a:cs typeface="+mn-cs"/>
                        </a:rPr>
                        <a:t>Total liabilities:</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100" b="0" i="0" u="none" strike="noStrike" kern="1200" baseline="0" dirty="0">
                          <a:solidFill>
                            <a:schemeClr val="tx1"/>
                          </a:solidFill>
                          <a:latin typeface="+mn-lt"/>
                          <a:ea typeface="+mn-ea"/>
                          <a:cs typeface="+mn-cs"/>
                        </a:rPr>
                        <a:t>$2,000 billion</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91305534"/>
              </p:ext>
            </p:extLst>
          </p:nvPr>
        </p:nvGraphicFramePr>
        <p:xfrm>
          <a:off x="990600" y="4267200"/>
          <a:ext cx="609600" cy="370840"/>
        </p:xfrm>
        <a:graphic>
          <a:graphicData uri="http://schemas.openxmlformats.org/drawingml/2006/table">
            <a:tbl>
              <a:tblPr firstRow="1" bandRow="1">
                <a:tableStyleId>{3B4B98B0-60AC-42C2-AFA5-B58CD77FA1E5}</a:tableStyleId>
              </a:tblPr>
              <a:tblGrid>
                <a:gridCol w="609600">
                  <a:extLst>
                    <a:ext uri="{9D8B030D-6E8A-4147-A177-3AD203B41FA5}">
                      <a16:colId xmlns:a16="http://schemas.microsoft.com/office/drawing/2014/main" val="20000"/>
                    </a:ext>
                  </a:extLst>
                </a:gridCol>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200" b="1" dirty="0">
                          <a:solidFill>
                            <a:schemeClr val="bg1"/>
                          </a:solidFill>
                        </a:rPr>
                        <a:t>Blank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2804478718"/>
              </p:ext>
            </p:extLst>
          </p:nvPr>
        </p:nvGraphicFramePr>
        <p:xfrm>
          <a:off x="1600200" y="4267200"/>
          <a:ext cx="2590800" cy="370840"/>
        </p:xfrm>
        <a:graphic>
          <a:graphicData uri="http://schemas.openxmlformats.org/drawingml/2006/table">
            <a:tbl>
              <a:tblPr firstRow="1" bandRow="1">
                <a:tableStyleId>{3B4B98B0-60AC-42C2-AFA5-B58CD77FA1E5}</a:tableStyleId>
              </a:tblPr>
              <a:tblGrid>
                <a:gridCol w="2590800">
                  <a:extLst>
                    <a:ext uri="{9D8B030D-6E8A-4147-A177-3AD203B41FA5}">
                      <a16:colId xmlns:a16="http://schemas.microsoft.com/office/drawing/2014/main" val="20000"/>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600" b="1" i="0" u="none" strike="noStrike" kern="1200" baseline="0" dirty="0">
                          <a:solidFill>
                            <a:schemeClr val="tx1"/>
                          </a:solidFill>
                          <a:latin typeface="+mn-lt"/>
                          <a:ea typeface="+mn-ea"/>
                          <a:cs typeface="+mn-cs"/>
                        </a:rPr>
                        <a:t>Assets</a:t>
                      </a:r>
                      <a:endParaRPr lang="en-IN"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2017953125"/>
              </p:ext>
            </p:extLst>
          </p:nvPr>
        </p:nvGraphicFramePr>
        <p:xfrm>
          <a:off x="4191000" y="4267200"/>
          <a:ext cx="4038600" cy="370840"/>
        </p:xfrm>
        <a:graphic>
          <a:graphicData uri="http://schemas.openxmlformats.org/drawingml/2006/table">
            <a:tbl>
              <a:tblPr firstRow="1" bandRow="1">
                <a:tableStyleId>{3B4B98B0-60AC-42C2-AFA5-B58CD77FA1E5}</a:tableStyleId>
              </a:tblPr>
              <a:tblGrid>
                <a:gridCol w="4038600">
                  <a:extLst>
                    <a:ext uri="{9D8B030D-6E8A-4147-A177-3AD203B41FA5}">
                      <a16:colId xmlns:a16="http://schemas.microsoft.com/office/drawing/2014/main" val="20000"/>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600" b="1" i="0" u="none" strike="noStrike" kern="1200" baseline="0" dirty="0">
                          <a:solidFill>
                            <a:schemeClr val="tx1"/>
                          </a:solidFill>
                          <a:latin typeface="+mn-lt"/>
                          <a:ea typeface="+mn-ea"/>
                          <a:cs typeface="+mn-cs"/>
                        </a:rPr>
                        <a:t>Liabilities and Shareholders’ Equity</a:t>
                      </a:r>
                      <a:endParaRPr lang="en-IN"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2773797999"/>
              </p:ext>
            </p:extLst>
          </p:nvPr>
        </p:nvGraphicFramePr>
        <p:xfrm>
          <a:off x="990600" y="4648200"/>
          <a:ext cx="609600" cy="762000"/>
        </p:xfrm>
        <a:graphic>
          <a:graphicData uri="http://schemas.openxmlformats.org/drawingml/2006/table">
            <a:tbl>
              <a:tblPr firstRow="1" bandRow="1">
                <a:tableStyleId>{3B4B98B0-60AC-42C2-AFA5-B58CD77FA1E5}</a:tableStyleId>
              </a:tblPr>
              <a:tblGrid>
                <a:gridCol w="609600">
                  <a:extLst>
                    <a:ext uri="{9D8B030D-6E8A-4147-A177-3AD203B41FA5}">
                      <a16:colId xmlns:a16="http://schemas.microsoft.com/office/drawing/2014/main" val="20000"/>
                    </a:ext>
                  </a:extLst>
                </a:gridCol>
              </a:tblGrid>
              <a:tr h="762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Sonra</a:t>
                      </a:r>
                      <a:endParaRPr lang="en-IN"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4" name="Table 3" descr="A table shows the balance sheet of the Fed before and after 1 Billion dollars bond purchase&#10;from Citibank.&#10;See Table tab."/>
          <p:cNvGraphicFramePr>
            <a:graphicFrameLocks noGrp="1"/>
          </p:cNvGraphicFramePr>
          <p:nvPr>
            <p:extLst>
              <p:ext uri="{D42A27DB-BD31-4B8C-83A1-F6EECF244321}">
                <p14:modId xmlns:p14="http://schemas.microsoft.com/office/powerpoint/2010/main" val="2310327774"/>
              </p:ext>
            </p:extLst>
          </p:nvPr>
        </p:nvGraphicFramePr>
        <p:xfrm>
          <a:off x="1600200" y="4648200"/>
          <a:ext cx="6603265" cy="745380"/>
        </p:xfrm>
        <a:graphic>
          <a:graphicData uri="http://schemas.openxmlformats.org/drawingml/2006/table">
            <a:tbl>
              <a:tblPr firstRow="1" bandRow="1">
                <a:tableStyleId>{3B4B98B0-60AC-42C2-AFA5-B58CD77FA1E5}</a:tableStyleId>
              </a:tblPr>
              <a:tblGrid>
                <a:gridCol w="1252713">
                  <a:extLst>
                    <a:ext uri="{9D8B030D-6E8A-4147-A177-3AD203B41FA5}">
                      <a16:colId xmlns:a16="http://schemas.microsoft.com/office/drawing/2014/main" val="20000"/>
                    </a:ext>
                  </a:extLst>
                </a:gridCol>
                <a:gridCol w="1318523">
                  <a:extLst>
                    <a:ext uri="{9D8B030D-6E8A-4147-A177-3AD203B41FA5}">
                      <a16:colId xmlns:a16="http://schemas.microsoft.com/office/drawing/2014/main" val="20001"/>
                    </a:ext>
                  </a:extLst>
                </a:gridCol>
                <a:gridCol w="1944174">
                  <a:extLst>
                    <a:ext uri="{9D8B030D-6E8A-4147-A177-3AD203B41FA5}">
                      <a16:colId xmlns:a16="http://schemas.microsoft.com/office/drawing/2014/main" val="20002"/>
                    </a:ext>
                  </a:extLst>
                </a:gridCol>
                <a:gridCol w="2087855">
                  <a:extLst>
                    <a:ext uri="{9D8B030D-6E8A-4147-A177-3AD203B41FA5}">
                      <a16:colId xmlns:a16="http://schemas.microsoft.com/office/drawing/2014/main" val="20003"/>
                    </a:ext>
                  </a:extLst>
                </a:gridCol>
              </a:tblGrid>
              <a:tr h="242461">
                <a:tc>
                  <a:txBody>
                    <a:bodyPr/>
                    <a:lstStyle/>
                    <a:p>
                      <a:pPr algn="ctr"/>
                      <a:r>
                        <a:rPr lang="en-US" sz="1100" b="0" i="0" u="none" strike="noStrike" kern="1200" baseline="0" dirty="0">
                          <a:solidFill>
                            <a:schemeClr val="tx1"/>
                          </a:solidFill>
                          <a:latin typeface="+mn-lt"/>
                          <a:ea typeface="+mn-ea"/>
                          <a:cs typeface="+mn-cs"/>
                        </a:rPr>
                        <a:t>Treasury bonds:</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100" b="0" i="0" u="none" strike="noStrike" kern="1200" baseline="0" dirty="0">
                          <a:solidFill>
                            <a:schemeClr val="tx1"/>
                          </a:solidFill>
                          <a:latin typeface="+mn-lt"/>
                          <a:ea typeface="+mn-ea"/>
                          <a:cs typeface="+mn-cs"/>
                        </a:rPr>
                        <a:t>$1,001 billion</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100" b="0" i="0" u="none" strike="noStrike" kern="1200" baseline="0" dirty="0">
                          <a:solidFill>
                            <a:schemeClr val="tx1"/>
                          </a:solidFill>
                          <a:latin typeface="+mn-lt"/>
                          <a:ea typeface="+mn-ea"/>
                          <a:cs typeface="+mn-cs"/>
                        </a:rPr>
                        <a:t>Reserves:</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100" b="0" i="0" u="none" strike="noStrike" kern="1200" baseline="0" dirty="0">
                          <a:solidFill>
                            <a:schemeClr val="tx1"/>
                          </a:solidFill>
                          <a:latin typeface="+mn-lt"/>
                          <a:ea typeface="+mn-ea"/>
                          <a:cs typeface="+mn-cs"/>
                        </a:rPr>
                        <a:t>$1,001 billion</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42461">
                <a:tc>
                  <a:txBody>
                    <a:bodyPr/>
                    <a:lstStyle/>
                    <a:p>
                      <a:pPr algn="ctr"/>
                      <a:r>
                        <a:rPr lang="en-US" sz="1100" b="0" i="0" u="none" strike="noStrike" kern="1200" baseline="0" dirty="0">
                          <a:solidFill>
                            <a:schemeClr val="tx1"/>
                          </a:solidFill>
                          <a:latin typeface="+mn-lt"/>
                          <a:ea typeface="+mn-ea"/>
                          <a:cs typeface="+mn-cs"/>
                        </a:rPr>
                        <a:t>Other bonds:</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100" b="0" i="0" u="none" strike="noStrike" kern="1200" baseline="0" dirty="0">
                          <a:solidFill>
                            <a:schemeClr val="tx1"/>
                          </a:solidFill>
                          <a:latin typeface="+mn-lt"/>
                          <a:ea typeface="+mn-ea"/>
                          <a:cs typeface="+mn-cs"/>
                        </a:rPr>
                        <a:t>$1,000 billion</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100" b="0" i="0" u="none" strike="noStrike" kern="1200" baseline="0" dirty="0">
                          <a:solidFill>
                            <a:schemeClr val="tx1"/>
                          </a:solidFill>
                          <a:latin typeface="+mn-lt"/>
                          <a:ea typeface="+mn-ea"/>
                          <a:cs typeface="+mn-cs"/>
                        </a:rPr>
                        <a:t>Currency:</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100" b="0" i="0" u="none" strike="noStrike" kern="1200" baseline="0" dirty="0">
                          <a:solidFill>
                            <a:schemeClr val="tx1"/>
                          </a:solidFill>
                          <a:latin typeface="+mn-lt"/>
                          <a:ea typeface="+mn-ea"/>
                          <a:cs typeface="+mn-cs"/>
                        </a:rPr>
                        <a:t>$1,000 billion</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42461">
                <a:tc>
                  <a:txBody>
                    <a:bodyPr/>
                    <a:lstStyle/>
                    <a:p>
                      <a:pPr algn="ctr"/>
                      <a:r>
                        <a:rPr lang="en-US" sz="1100" b="0" i="0" u="none" strike="noStrike" kern="1200" baseline="0" dirty="0">
                          <a:solidFill>
                            <a:schemeClr val="tx1"/>
                          </a:solidFill>
                          <a:latin typeface="+mn-lt"/>
                          <a:ea typeface="+mn-ea"/>
                          <a:cs typeface="+mn-cs"/>
                        </a:rPr>
                        <a:t>Total assets:</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100" b="0" i="0" u="none" strike="noStrike" kern="1200" baseline="0" dirty="0">
                          <a:solidFill>
                            <a:schemeClr val="tx1"/>
                          </a:solidFill>
                          <a:latin typeface="+mn-lt"/>
                          <a:ea typeface="+mn-ea"/>
                          <a:cs typeface="+mn-cs"/>
                        </a:rPr>
                        <a:t>$2,001 billion</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100" b="0" i="0" u="none" strike="noStrike" kern="1200" baseline="0" dirty="0">
                          <a:solidFill>
                            <a:schemeClr val="tx1"/>
                          </a:solidFill>
                          <a:latin typeface="+mn-lt"/>
                          <a:ea typeface="+mn-ea"/>
                          <a:cs typeface="+mn-cs"/>
                        </a:rPr>
                        <a:t>Total liabilities:</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100" b="0" i="0" u="none" strike="noStrike" kern="1200" baseline="0" dirty="0">
                          <a:solidFill>
                            <a:schemeClr val="tx1"/>
                          </a:solidFill>
                          <a:latin typeface="+mn-lt"/>
                          <a:ea typeface="+mn-ea"/>
                          <a:cs typeface="+mn-cs"/>
                        </a:rPr>
                        <a:t>$2,001 billion</a:t>
                      </a:r>
                      <a:endParaRPr lang="en-IN" sz="1100" dirty="0"/>
                    </a:p>
                  </a:txBody>
                  <a:tcPr marL="80820" marR="80820" marT="40410" marB="404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932881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63748"/>
            <a:ext cx="8229600" cy="703052"/>
          </a:xfrm>
        </p:spPr>
        <p:txBody>
          <a:bodyPr/>
          <a:lstStyle/>
          <a:p>
            <a:r>
              <a:rPr lang="en-US" sz="3600" dirty="0">
                <a:solidFill>
                  <a:schemeClr val="bg2"/>
                </a:solidFill>
              </a:rPr>
              <a:t>Para </a:t>
            </a:r>
            <a:r>
              <a:rPr lang="en-US" sz="3600" dirty="0" err="1">
                <a:solidFill>
                  <a:schemeClr val="bg2"/>
                </a:solidFill>
              </a:rPr>
              <a:t>Politikası</a:t>
            </a:r>
            <a:endParaRPr lang="en-IN" sz="2000" dirty="0">
              <a:solidFill>
                <a:schemeClr val="bg2"/>
              </a:solidFill>
            </a:endParaRPr>
          </a:p>
        </p:txBody>
      </p:sp>
      <p:sp>
        <p:nvSpPr>
          <p:cNvPr id="2" name="Content Placeholder 1"/>
          <p:cNvSpPr>
            <a:spLocks noGrp="1"/>
          </p:cNvSpPr>
          <p:nvPr>
            <p:ph idx="1"/>
          </p:nvPr>
        </p:nvSpPr>
        <p:spPr>
          <a:xfrm>
            <a:off x="457200" y="2286001"/>
            <a:ext cx="8229600" cy="2743199"/>
          </a:xfrm>
        </p:spPr>
        <p:txBody>
          <a:bodyPr/>
          <a:lstStyle/>
          <a:p>
            <a:pPr marL="0" indent="0">
              <a:lnSpc>
                <a:spcPct val="150000"/>
              </a:lnSpc>
              <a:spcBef>
                <a:spcPts val="0"/>
              </a:spcBef>
              <a:buNone/>
            </a:pPr>
            <a:r>
              <a:rPr lang="en-US" sz="2800" dirty="0">
                <a:cs typeface="Times New Roman" pitchFamily="18" charset="0"/>
              </a:rPr>
              <a:t>Taylor </a:t>
            </a:r>
            <a:r>
              <a:rPr lang="en-US" sz="2800" dirty="0" err="1">
                <a:cs typeface="Times New Roman" pitchFamily="18" charset="0"/>
              </a:rPr>
              <a:t>Kuralı</a:t>
            </a:r>
            <a:r>
              <a:rPr lang="en-US" sz="2800" dirty="0">
                <a:cs typeface="Times New Roman" pitchFamily="18" charset="0"/>
              </a:rPr>
              <a:t>:</a:t>
            </a:r>
          </a:p>
          <a:p>
            <a:pPr marL="0" indent="0">
              <a:lnSpc>
                <a:spcPct val="150000"/>
              </a:lnSpc>
              <a:buNone/>
            </a:pPr>
            <a:r>
              <a:rPr lang="en-US" sz="2800" dirty="0">
                <a:cs typeface="Times New Roman" pitchFamily="18" charset="0"/>
              </a:rPr>
              <a:t>r=  3% + 1.5(1.5% – 2.0%) + 0.5(– 4%)  =  0.25%</a:t>
            </a:r>
          </a:p>
        </p:txBody>
      </p:sp>
    </p:spTree>
    <p:extLst>
      <p:ext uri="{BB962C8B-B14F-4D97-AF65-F5344CB8AC3E}">
        <p14:creationId xmlns:p14="http://schemas.microsoft.com/office/powerpoint/2010/main" val="42201444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0520"/>
            <a:ext cx="8229600" cy="1097280"/>
          </a:xfrm>
        </p:spPr>
        <p:txBody>
          <a:bodyPr/>
          <a:lstStyle/>
          <a:p>
            <a:r>
              <a:rPr lang="en-US" sz="3600" dirty="0" err="1">
                <a:solidFill>
                  <a:schemeClr val="bg2"/>
                </a:solidFill>
              </a:rPr>
              <a:t>Maliye</a:t>
            </a:r>
            <a:r>
              <a:rPr lang="en-US" sz="3600" dirty="0">
                <a:solidFill>
                  <a:schemeClr val="bg2"/>
                </a:solidFill>
              </a:rPr>
              <a:t> </a:t>
            </a:r>
            <a:r>
              <a:rPr lang="en-US" sz="3600" dirty="0" err="1">
                <a:solidFill>
                  <a:schemeClr val="bg2"/>
                </a:solidFill>
              </a:rPr>
              <a:t>Politikası</a:t>
            </a:r>
            <a:r>
              <a:rPr lang="en-US" sz="3600" dirty="0">
                <a:solidFill>
                  <a:schemeClr val="bg2"/>
                </a:solidFill>
              </a:rPr>
              <a:t> </a:t>
            </a:r>
            <a:r>
              <a:rPr lang="en-US" sz="3600" dirty="0" err="1">
                <a:solidFill>
                  <a:schemeClr val="bg2"/>
                </a:solidFill>
              </a:rPr>
              <a:t>Basit</a:t>
            </a:r>
            <a:r>
              <a:rPr lang="en-US" sz="3600" dirty="0">
                <a:solidFill>
                  <a:schemeClr val="bg2"/>
                </a:solidFill>
              </a:rPr>
              <a:t> </a:t>
            </a:r>
            <a:r>
              <a:rPr lang="en-US" sz="3600" dirty="0" err="1">
                <a:solidFill>
                  <a:schemeClr val="bg2"/>
                </a:solidFill>
              </a:rPr>
              <a:t>Harcama</a:t>
            </a:r>
            <a:r>
              <a:rPr lang="en-US" sz="3600" dirty="0">
                <a:solidFill>
                  <a:schemeClr val="bg2"/>
                </a:solidFill>
              </a:rPr>
              <a:t> </a:t>
            </a:r>
            <a:r>
              <a:rPr lang="en-US" sz="3600" dirty="0" err="1">
                <a:solidFill>
                  <a:schemeClr val="bg2"/>
                </a:solidFill>
              </a:rPr>
              <a:t>Çarpanı</a:t>
            </a:r>
            <a:endParaRPr lang="en-IN" sz="2000" dirty="0">
              <a:solidFill>
                <a:schemeClr val="bg2"/>
              </a:solidFill>
            </a:endParaRPr>
          </a:p>
        </p:txBody>
      </p:sp>
      <p:sp>
        <p:nvSpPr>
          <p:cNvPr id="9" name="Content Placeholder 8"/>
          <p:cNvSpPr>
            <a:spLocks noGrp="1"/>
          </p:cNvSpPr>
          <p:nvPr>
            <p:ph idx="1"/>
          </p:nvPr>
        </p:nvSpPr>
        <p:spPr>
          <a:xfrm>
            <a:off x="457200" y="2057400"/>
            <a:ext cx="8229600" cy="3733800"/>
          </a:xfrm>
        </p:spPr>
        <p:txBody>
          <a:bodyPr/>
          <a:lstStyle/>
          <a:p>
            <a:pPr marL="0" indent="0">
              <a:lnSpc>
                <a:spcPct val="150000"/>
              </a:lnSpc>
              <a:spcBef>
                <a:spcPts val="0"/>
              </a:spcBef>
              <a:buNone/>
            </a:pPr>
            <a:r>
              <a:rPr lang="en-US" sz="2800" dirty="0" err="1">
                <a:cs typeface="Times New Roman" panose="02020603050405020304" pitchFamily="18" charset="0"/>
              </a:rPr>
              <a:t>Ulusal</a:t>
            </a:r>
            <a:r>
              <a:rPr lang="en-US" sz="2800" dirty="0">
                <a:cs typeface="Times New Roman" panose="02020603050405020304" pitchFamily="18" charset="0"/>
              </a:rPr>
              <a:t> </a:t>
            </a:r>
            <a:r>
              <a:rPr lang="en-US" sz="2800" dirty="0" err="1">
                <a:cs typeface="Times New Roman" panose="02020603050405020304" pitchFamily="18" charset="0"/>
              </a:rPr>
              <a:t>Gelir</a:t>
            </a:r>
            <a:r>
              <a:rPr lang="en-US" sz="2800" dirty="0">
                <a:cs typeface="Times New Roman" panose="02020603050405020304" pitchFamily="18" charset="0"/>
              </a:rPr>
              <a:t> </a:t>
            </a:r>
            <a:endParaRPr lang="en-US" sz="2800" i="1" dirty="0">
              <a:cs typeface="Times New Roman" panose="02020603050405020304" pitchFamily="18" charset="0"/>
            </a:endParaRPr>
          </a:p>
          <a:p>
            <a:pPr marL="0" indent="0">
              <a:lnSpc>
                <a:spcPct val="150000"/>
              </a:lnSpc>
              <a:spcBef>
                <a:spcPts val="1000"/>
              </a:spcBef>
              <a:buNone/>
            </a:pPr>
            <a:r>
              <a:rPr lang="en-US" sz="2800" i="1" dirty="0">
                <a:cs typeface="Times New Roman" panose="02020603050405020304" pitchFamily="18" charset="0"/>
              </a:rPr>
              <a:t>Y</a:t>
            </a:r>
            <a:r>
              <a:rPr lang="en-US" sz="2800" dirty="0">
                <a:cs typeface="Times New Roman" panose="02020603050405020304" pitchFamily="18" charset="0"/>
              </a:rPr>
              <a:t> = </a:t>
            </a:r>
            <a:r>
              <a:rPr lang="en-US" sz="2800" i="1" dirty="0">
                <a:cs typeface="Times New Roman" panose="02020603050405020304" pitchFamily="18" charset="0"/>
              </a:rPr>
              <a:t>C</a:t>
            </a:r>
            <a:r>
              <a:rPr lang="en-US" sz="2800" dirty="0">
                <a:cs typeface="Times New Roman" panose="02020603050405020304" pitchFamily="18" charset="0"/>
              </a:rPr>
              <a:t> + </a:t>
            </a:r>
            <a:r>
              <a:rPr lang="en-US" sz="2800" i="1" dirty="0">
                <a:cs typeface="Times New Roman" panose="02020603050405020304" pitchFamily="18" charset="0"/>
              </a:rPr>
              <a:t>I</a:t>
            </a:r>
            <a:r>
              <a:rPr lang="en-US" sz="2800" dirty="0">
                <a:cs typeface="Times New Roman" panose="02020603050405020304" pitchFamily="18" charset="0"/>
              </a:rPr>
              <a:t> + </a:t>
            </a:r>
            <a:r>
              <a:rPr lang="en-US" sz="2800" i="1" dirty="0">
                <a:cs typeface="Times New Roman" panose="02020603050405020304" pitchFamily="18" charset="0"/>
              </a:rPr>
              <a:t>G</a:t>
            </a:r>
            <a:r>
              <a:rPr lang="en-US" sz="2800" dirty="0">
                <a:cs typeface="Times New Roman" panose="02020603050405020304" pitchFamily="18" charset="0"/>
              </a:rPr>
              <a:t> + </a:t>
            </a:r>
            <a:r>
              <a:rPr lang="en-US" sz="2800" i="1" dirty="0">
                <a:cs typeface="Times New Roman" panose="02020603050405020304" pitchFamily="18" charset="0"/>
              </a:rPr>
              <a:t>X</a:t>
            </a:r>
            <a:r>
              <a:rPr lang="en-US" sz="2800" dirty="0">
                <a:cs typeface="Times New Roman" panose="02020603050405020304" pitchFamily="18" charset="0"/>
              </a:rPr>
              <a:t> – </a:t>
            </a:r>
            <a:r>
              <a:rPr lang="en-US" sz="2800" i="1" dirty="0">
                <a:cs typeface="Times New Roman" panose="02020603050405020304" pitchFamily="18" charset="0"/>
              </a:rPr>
              <a:t>M</a:t>
            </a:r>
            <a:r>
              <a:rPr lang="en-US" sz="2800" dirty="0">
                <a:cs typeface="Times New Roman" panose="02020603050405020304" pitchFamily="18" charset="0"/>
              </a:rPr>
              <a:t> </a:t>
            </a:r>
          </a:p>
          <a:p>
            <a:pPr marL="0" indent="0">
              <a:lnSpc>
                <a:spcPct val="150000"/>
              </a:lnSpc>
              <a:spcBef>
                <a:spcPts val="1000"/>
              </a:spcBef>
              <a:buNone/>
            </a:pPr>
            <a:r>
              <a:rPr lang="en-US" sz="2800" dirty="0">
                <a:cs typeface="Times New Roman" panose="02020603050405020304" pitchFamily="18" charset="0"/>
              </a:rPr>
              <a:t> $1 </a:t>
            </a:r>
            <a:r>
              <a:rPr lang="en-US" sz="2800" dirty="0" err="1">
                <a:cs typeface="Times New Roman" panose="02020603050405020304" pitchFamily="18" charset="0"/>
              </a:rPr>
              <a:t>artış</a:t>
            </a:r>
            <a:r>
              <a:rPr lang="en-US" sz="2800" dirty="0">
                <a:cs typeface="Times New Roman" panose="02020603050405020304" pitchFamily="18" charset="0"/>
              </a:rPr>
              <a:t> </a:t>
            </a:r>
            <a:r>
              <a:rPr lang="en-US" sz="2800" i="1" dirty="0">
                <a:cs typeface="Times New Roman" panose="02020603050405020304" pitchFamily="18" charset="0"/>
              </a:rPr>
              <a:t>G</a:t>
            </a:r>
            <a:r>
              <a:rPr lang="en-US" sz="2800" dirty="0">
                <a:cs typeface="Times New Roman" panose="02020603050405020304" pitchFamily="18" charset="0"/>
              </a:rPr>
              <a:t> ‘de :</a:t>
            </a:r>
          </a:p>
          <a:p>
            <a:pPr marL="0" indent="0">
              <a:lnSpc>
                <a:spcPct val="150000"/>
              </a:lnSpc>
              <a:spcBef>
                <a:spcPts val="1000"/>
              </a:spcBef>
              <a:buNone/>
            </a:pPr>
            <a:r>
              <a:rPr lang="en-US" sz="2800" dirty="0">
                <a:cs typeface="Times New Roman" panose="02020603050405020304" pitchFamily="18" charset="0"/>
              </a:rPr>
              <a:t>[</a:t>
            </a:r>
            <a:r>
              <a:rPr lang="en-US" sz="2800" i="1" dirty="0">
                <a:cs typeface="Times New Roman" panose="02020603050405020304" pitchFamily="18" charset="0"/>
              </a:rPr>
              <a:t>Y + </a:t>
            </a:r>
            <a:r>
              <a:rPr lang="en-US" sz="2800" dirty="0">
                <a:cs typeface="Times New Roman" panose="02020603050405020304" pitchFamily="18" charset="0"/>
              </a:rPr>
              <a:t>1] = </a:t>
            </a:r>
            <a:r>
              <a:rPr lang="en-US" sz="2800" i="1" dirty="0">
                <a:cs typeface="Times New Roman" panose="02020603050405020304" pitchFamily="18" charset="0"/>
              </a:rPr>
              <a:t>C</a:t>
            </a:r>
            <a:r>
              <a:rPr lang="en-US" sz="2800" dirty="0">
                <a:cs typeface="Times New Roman" panose="02020603050405020304" pitchFamily="18" charset="0"/>
              </a:rPr>
              <a:t> + </a:t>
            </a:r>
            <a:r>
              <a:rPr lang="en-US" sz="2800" i="1" dirty="0">
                <a:cs typeface="Times New Roman" panose="02020603050405020304" pitchFamily="18" charset="0"/>
              </a:rPr>
              <a:t>I</a:t>
            </a:r>
            <a:r>
              <a:rPr lang="en-US" sz="2800" dirty="0">
                <a:cs typeface="Times New Roman" panose="02020603050405020304" pitchFamily="18" charset="0"/>
              </a:rPr>
              <a:t> + [</a:t>
            </a:r>
            <a:r>
              <a:rPr lang="en-US" sz="2800" i="1" dirty="0">
                <a:cs typeface="Times New Roman" panose="02020603050405020304" pitchFamily="18" charset="0"/>
              </a:rPr>
              <a:t>G + </a:t>
            </a:r>
            <a:r>
              <a:rPr lang="en-US" sz="2800" dirty="0">
                <a:cs typeface="Times New Roman" panose="02020603050405020304" pitchFamily="18" charset="0"/>
              </a:rPr>
              <a:t>1] + </a:t>
            </a:r>
            <a:r>
              <a:rPr lang="en-US" sz="2800" i="1" dirty="0">
                <a:cs typeface="Times New Roman" panose="02020603050405020304" pitchFamily="18" charset="0"/>
              </a:rPr>
              <a:t>X</a:t>
            </a:r>
            <a:r>
              <a:rPr lang="en-US" sz="2800" dirty="0">
                <a:cs typeface="Times New Roman" panose="02020603050405020304" pitchFamily="18" charset="0"/>
              </a:rPr>
              <a:t> – </a:t>
            </a:r>
            <a:r>
              <a:rPr lang="en-US" sz="2800" i="1" dirty="0">
                <a:cs typeface="Times New Roman" panose="02020603050405020304" pitchFamily="18" charset="0"/>
              </a:rPr>
              <a:t>M</a:t>
            </a:r>
            <a:r>
              <a:rPr lang="en-US" sz="2800" dirty="0">
                <a:cs typeface="Times New Roman" panose="02020603050405020304" pitchFamily="18" charset="0"/>
              </a:rPr>
              <a:t> </a:t>
            </a:r>
          </a:p>
        </p:txBody>
      </p:sp>
    </p:spTree>
    <p:extLst>
      <p:ext uri="{BB962C8B-B14F-4D97-AF65-F5344CB8AC3E}">
        <p14:creationId xmlns:p14="http://schemas.microsoft.com/office/powerpoint/2010/main" val="13310590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0520"/>
            <a:ext cx="8229600" cy="1097280"/>
          </a:xfrm>
        </p:spPr>
        <p:txBody>
          <a:bodyPr/>
          <a:lstStyle/>
          <a:p>
            <a:r>
              <a:rPr lang="en-US" sz="3600" dirty="0" err="1">
                <a:solidFill>
                  <a:schemeClr val="bg2"/>
                </a:solidFill>
              </a:rPr>
              <a:t>Maliye</a:t>
            </a:r>
            <a:r>
              <a:rPr lang="en-US" sz="3600" dirty="0">
                <a:solidFill>
                  <a:schemeClr val="bg2"/>
                </a:solidFill>
              </a:rPr>
              <a:t> </a:t>
            </a:r>
            <a:r>
              <a:rPr lang="en-US" sz="3600" dirty="0" err="1">
                <a:solidFill>
                  <a:schemeClr val="bg2"/>
                </a:solidFill>
              </a:rPr>
              <a:t>Politikası</a:t>
            </a:r>
            <a:r>
              <a:rPr lang="en-US" sz="3600" dirty="0">
                <a:solidFill>
                  <a:schemeClr val="bg2"/>
                </a:solidFill>
              </a:rPr>
              <a:t> </a:t>
            </a:r>
            <a:r>
              <a:rPr lang="en-US" sz="3600" dirty="0" err="1">
                <a:solidFill>
                  <a:schemeClr val="bg2"/>
                </a:solidFill>
              </a:rPr>
              <a:t>Basit</a:t>
            </a:r>
            <a:r>
              <a:rPr lang="en-US" sz="3600" dirty="0">
                <a:solidFill>
                  <a:schemeClr val="bg2"/>
                </a:solidFill>
              </a:rPr>
              <a:t> </a:t>
            </a:r>
            <a:r>
              <a:rPr lang="en-US" sz="3600" dirty="0" err="1">
                <a:solidFill>
                  <a:schemeClr val="bg2"/>
                </a:solidFill>
              </a:rPr>
              <a:t>Harcama</a:t>
            </a:r>
            <a:r>
              <a:rPr lang="en-US" sz="3600" dirty="0">
                <a:solidFill>
                  <a:schemeClr val="bg2"/>
                </a:solidFill>
              </a:rPr>
              <a:t> </a:t>
            </a:r>
            <a:r>
              <a:rPr lang="en-US" sz="3600" dirty="0" err="1">
                <a:solidFill>
                  <a:schemeClr val="bg2"/>
                </a:solidFill>
              </a:rPr>
              <a:t>Çarpanı</a:t>
            </a:r>
            <a:endParaRPr lang="en-IN" sz="2000" dirty="0">
              <a:solidFill>
                <a:schemeClr val="bg2"/>
              </a:solidFill>
            </a:endParaRPr>
          </a:p>
        </p:txBody>
      </p:sp>
      <p:sp>
        <p:nvSpPr>
          <p:cNvPr id="8" name="Content Placeholder 7"/>
          <p:cNvSpPr>
            <a:spLocks noGrp="1"/>
          </p:cNvSpPr>
          <p:nvPr>
            <p:ph idx="1"/>
          </p:nvPr>
        </p:nvSpPr>
        <p:spPr>
          <a:xfrm>
            <a:off x="457200" y="2133600"/>
            <a:ext cx="8229600" cy="3657599"/>
          </a:xfrm>
        </p:spPr>
        <p:txBody>
          <a:bodyPr/>
          <a:lstStyle/>
          <a:p>
            <a:pPr marL="0" indent="0">
              <a:lnSpc>
                <a:spcPct val="150000"/>
              </a:lnSpc>
              <a:spcBef>
                <a:spcPts val="0"/>
              </a:spcBef>
              <a:buNone/>
            </a:pPr>
            <a:r>
              <a:rPr lang="en-US" sz="2800" b="1" dirty="0" err="1">
                <a:cs typeface="Times New Roman" panose="02020603050405020304" pitchFamily="18" charset="0"/>
              </a:rPr>
              <a:t>Yanıt</a:t>
            </a:r>
            <a:r>
              <a:rPr lang="en-US" sz="2800" b="1" dirty="0">
                <a:cs typeface="Times New Roman" panose="02020603050405020304" pitchFamily="18" charset="0"/>
              </a:rPr>
              <a:t>:</a:t>
            </a:r>
            <a:r>
              <a:rPr lang="en-US" sz="2800" dirty="0">
                <a:cs typeface="Times New Roman" panose="02020603050405020304" pitchFamily="18" charset="0"/>
              </a:rPr>
              <a:t> $1/$1 = 1. </a:t>
            </a:r>
          </a:p>
          <a:p>
            <a:pPr marL="0" indent="0">
              <a:lnSpc>
                <a:spcPct val="150000"/>
              </a:lnSpc>
              <a:spcBef>
                <a:spcPts val="1000"/>
              </a:spcBef>
              <a:buNone/>
            </a:pPr>
            <a:r>
              <a:rPr lang="en-US" sz="2800" dirty="0" err="1">
                <a:cs typeface="Times New Roman" panose="02020603050405020304" pitchFamily="18" charset="0"/>
              </a:rPr>
              <a:t>İkinci</a:t>
            </a:r>
            <a:r>
              <a:rPr lang="en-US" sz="2800" dirty="0">
                <a:cs typeface="Times New Roman" panose="02020603050405020304" pitchFamily="18" charset="0"/>
              </a:rPr>
              <a:t> </a:t>
            </a:r>
            <a:r>
              <a:rPr lang="en-US" sz="2800" dirty="0" err="1">
                <a:cs typeface="Times New Roman" panose="02020603050405020304" pitchFamily="18" charset="0"/>
              </a:rPr>
              <a:t>durumda</a:t>
            </a:r>
            <a:r>
              <a:rPr lang="en-US" sz="2800" dirty="0">
                <a:cs typeface="Times New Roman" panose="02020603050405020304" pitchFamily="18" charset="0"/>
              </a:rPr>
              <a:t>: </a:t>
            </a:r>
          </a:p>
          <a:p>
            <a:pPr marL="0" indent="0">
              <a:lnSpc>
                <a:spcPct val="150000"/>
              </a:lnSpc>
              <a:spcBef>
                <a:spcPts val="1000"/>
              </a:spcBef>
              <a:buNone/>
            </a:pPr>
            <a:r>
              <a:rPr lang="en-US" sz="2800" dirty="0">
                <a:cs typeface="Times New Roman" panose="02020603050405020304" pitchFamily="18" charset="0"/>
              </a:rPr>
              <a:t>[</a:t>
            </a:r>
            <a:r>
              <a:rPr lang="en-US" sz="2800" i="1" dirty="0">
                <a:cs typeface="Times New Roman" panose="02020603050405020304" pitchFamily="18" charset="0"/>
              </a:rPr>
              <a:t>Y + </a:t>
            </a:r>
            <a:r>
              <a:rPr lang="en-US" sz="2800" dirty="0">
                <a:cs typeface="Times New Roman" panose="02020603050405020304" pitchFamily="18" charset="0"/>
              </a:rPr>
              <a:t>2] = [</a:t>
            </a:r>
            <a:r>
              <a:rPr lang="en-US" sz="2800" i="1" dirty="0">
                <a:cs typeface="Times New Roman" panose="02020603050405020304" pitchFamily="18" charset="0"/>
              </a:rPr>
              <a:t>C + </a:t>
            </a:r>
            <a:r>
              <a:rPr lang="en-US" sz="2800" dirty="0">
                <a:cs typeface="Times New Roman" pitchFamily="18" charset="0"/>
              </a:rPr>
              <a:t>1] + </a:t>
            </a:r>
            <a:r>
              <a:rPr lang="en-US" sz="2800" i="1" dirty="0">
                <a:cs typeface="Times New Roman" panose="02020603050405020304" pitchFamily="18" charset="0"/>
              </a:rPr>
              <a:t>I </a:t>
            </a:r>
            <a:r>
              <a:rPr lang="en-US" sz="2800" dirty="0">
                <a:cs typeface="Times New Roman" pitchFamily="18" charset="0"/>
              </a:rPr>
              <a:t>+ [</a:t>
            </a:r>
            <a:r>
              <a:rPr lang="en-US" sz="2800" i="1" dirty="0">
                <a:cs typeface="Times New Roman" panose="02020603050405020304" pitchFamily="18" charset="0"/>
              </a:rPr>
              <a:t>G + </a:t>
            </a:r>
            <a:r>
              <a:rPr lang="en-US" sz="2800" dirty="0">
                <a:cs typeface="Times New Roman" pitchFamily="18" charset="0"/>
              </a:rPr>
              <a:t>1] + </a:t>
            </a:r>
            <a:r>
              <a:rPr lang="en-US" sz="2800" i="1" dirty="0">
                <a:cs typeface="Times New Roman" panose="02020603050405020304" pitchFamily="18" charset="0"/>
              </a:rPr>
              <a:t>X</a:t>
            </a:r>
            <a:r>
              <a:rPr lang="en-US" sz="2800" dirty="0">
                <a:cs typeface="Times New Roman" pitchFamily="18" charset="0"/>
              </a:rPr>
              <a:t> – </a:t>
            </a:r>
            <a:r>
              <a:rPr lang="en-US" sz="2800" i="1" dirty="0">
                <a:cs typeface="Times New Roman" panose="02020603050405020304" pitchFamily="18" charset="0"/>
              </a:rPr>
              <a:t>M</a:t>
            </a:r>
            <a:r>
              <a:rPr lang="en-US" sz="2800" dirty="0">
                <a:cs typeface="Times New Roman" pitchFamily="18" charset="0"/>
              </a:rPr>
              <a:t> </a:t>
            </a:r>
          </a:p>
        </p:txBody>
      </p:sp>
    </p:spTree>
    <p:extLst>
      <p:ext uri="{BB962C8B-B14F-4D97-AF65-F5344CB8AC3E}">
        <p14:creationId xmlns:p14="http://schemas.microsoft.com/office/powerpoint/2010/main" val="3091257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50520"/>
            <a:ext cx="8229600" cy="1097280"/>
          </a:xfrm>
        </p:spPr>
        <p:txBody>
          <a:bodyPr/>
          <a:lstStyle/>
          <a:p>
            <a:r>
              <a:rPr lang="en-US" sz="3600" dirty="0" err="1">
                <a:solidFill>
                  <a:schemeClr val="bg2"/>
                </a:solidFill>
              </a:rPr>
              <a:t>Maliye</a:t>
            </a:r>
            <a:r>
              <a:rPr lang="en-US" sz="3600" dirty="0">
                <a:solidFill>
                  <a:schemeClr val="bg2"/>
                </a:solidFill>
              </a:rPr>
              <a:t> </a:t>
            </a:r>
            <a:r>
              <a:rPr lang="en-US" sz="3600" dirty="0" err="1">
                <a:solidFill>
                  <a:schemeClr val="bg2"/>
                </a:solidFill>
              </a:rPr>
              <a:t>Politikası</a:t>
            </a:r>
            <a:r>
              <a:rPr lang="en-US" sz="3600" dirty="0">
                <a:solidFill>
                  <a:schemeClr val="bg2"/>
                </a:solidFill>
              </a:rPr>
              <a:t> </a:t>
            </a:r>
            <a:r>
              <a:rPr lang="en-US" sz="3600" dirty="0" err="1">
                <a:solidFill>
                  <a:schemeClr val="bg2"/>
                </a:solidFill>
              </a:rPr>
              <a:t>Basit</a:t>
            </a:r>
            <a:r>
              <a:rPr lang="en-US" sz="3600" dirty="0">
                <a:solidFill>
                  <a:schemeClr val="bg2"/>
                </a:solidFill>
              </a:rPr>
              <a:t> </a:t>
            </a:r>
            <a:r>
              <a:rPr lang="en-US" sz="3600" dirty="0" err="1">
                <a:solidFill>
                  <a:schemeClr val="bg2"/>
                </a:solidFill>
              </a:rPr>
              <a:t>Harcama</a:t>
            </a:r>
            <a:r>
              <a:rPr lang="en-US" sz="3600" dirty="0">
                <a:solidFill>
                  <a:schemeClr val="bg2"/>
                </a:solidFill>
              </a:rPr>
              <a:t> </a:t>
            </a:r>
            <a:r>
              <a:rPr lang="en-US" sz="3600" dirty="0" err="1">
                <a:solidFill>
                  <a:schemeClr val="bg2"/>
                </a:solidFill>
              </a:rPr>
              <a:t>Çarpanı</a:t>
            </a:r>
            <a:endParaRPr lang="en-IN" sz="2000" dirty="0">
              <a:solidFill>
                <a:schemeClr val="bg2"/>
              </a:solidFill>
            </a:endParaRPr>
          </a:p>
        </p:txBody>
      </p:sp>
      <p:sp>
        <p:nvSpPr>
          <p:cNvPr id="2" name="Text Box 1"/>
          <p:cNvSpPr>
            <a:spLocks noGrp="1"/>
          </p:cNvSpPr>
          <p:nvPr>
            <p:ph idx="1"/>
          </p:nvPr>
        </p:nvSpPr>
        <p:spPr>
          <a:xfrm>
            <a:off x="457200" y="2133601"/>
            <a:ext cx="8229600" cy="3733799"/>
          </a:xfrm>
        </p:spPr>
        <p:txBody>
          <a:bodyPr/>
          <a:lstStyle/>
          <a:p>
            <a:pPr marL="0" indent="0">
              <a:lnSpc>
                <a:spcPct val="150000"/>
              </a:lnSpc>
              <a:spcBef>
                <a:spcPts val="0"/>
              </a:spcBef>
              <a:buNone/>
            </a:pPr>
            <a:r>
              <a:rPr lang="en-US" sz="2800" dirty="0" err="1">
                <a:cs typeface="Times New Roman" panose="02020603050405020304" pitchFamily="18" charset="0"/>
              </a:rPr>
              <a:t>İkinci</a:t>
            </a:r>
            <a:r>
              <a:rPr lang="en-US" sz="2800" dirty="0">
                <a:cs typeface="Times New Roman" panose="02020603050405020304" pitchFamily="18" charset="0"/>
              </a:rPr>
              <a:t> </a:t>
            </a:r>
            <a:r>
              <a:rPr lang="en-US" sz="2800" dirty="0" err="1">
                <a:cs typeface="Times New Roman" panose="02020603050405020304" pitchFamily="18" charset="0"/>
              </a:rPr>
              <a:t>durumda</a:t>
            </a:r>
            <a:r>
              <a:rPr lang="en-US" sz="2800" dirty="0">
                <a:cs typeface="Times New Roman" panose="02020603050405020304" pitchFamily="18" charset="0"/>
              </a:rPr>
              <a:t> </a:t>
            </a:r>
            <a:r>
              <a:rPr lang="en-US" sz="2800" dirty="0" err="1">
                <a:cs typeface="Times New Roman" panose="02020603050405020304" pitchFamily="18" charset="0"/>
              </a:rPr>
              <a:t>ise</a:t>
            </a:r>
            <a:r>
              <a:rPr lang="en-US" sz="2800" dirty="0">
                <a:cs typeface="Times New Roman" panose="02020603050405020304" pitchFamily="18" charset="0"/>
              </a:rPr>
              <a:t> $2/$1 = 2. </a:t>
            </a:r>
          </a:p>
          <a:p>
            <a:pPr marL="0" indent="0">
              <a:lnSpc>
                <a:spcPct val="150000"/>
              </a:lnSpc>
              <a:buNone/>
            </a:pPr>
            <a:r>
              <a:rPr lang="en-US" sz="2800" dirty="0">
                <a:cs typeface="Times New Roman" panose="02020603050405020304" pitchFamily="18" charset="0"/>
              </a:rPr>
              <a:t> $1 </a:t>
            </a:r>
            <a:r>
              <a:rPr lang="en-US" sz="2800" dirty="0" err="1">
                <a:cs typeface="Times New Roman" panose="02020603050405020304" pitchFamily="18" charset="0"/>
              </a:rPr>
              <a:t>artış</a:t>
            </a:r>
            <a:r>
              <a:rPr lang="en-US" sz="2800" dirty="0">
                <a:cs typeface="Times New Roman" panose="02020603050405020304" pitchFamily="18" charset="0"/>
              </a:rPr>
              <a:t> </a:t>
            </a:r>
            <a:r>
              <a:rPr lang="en-US" sz="2800" i="1" dirty="0" err="1">
                <a:cs typeface="Times New Roman" panose="02020603050405020304" pitchFamily="18" charset="0"/>
              </a:rPr>
              <a:t>G’de</a:t>
            </a:r>
            <a:r>
              <a:rPr lang="en-US" sz="2800" i="1" dirty="0">
                <a:cs typeface="Times New Roman" panose="02020603050405020304" pitchFamily="18" charset="0"/>
              </a:rPr>
              <a:t> </a:t>
            </a:r>
            <a:r>
              <a:rPr lang="en-US" sz="2800" dirty="0">
                <a:cs typeface="Times New Roman" panose="02020603050405020304" pitchFamily="18" charset="0"/>
              </a:rPr>
              <a:t> </a:t>
            </a:r>
            <a:r>
              <a:rPr lang="en-US" sz="2800" dirty="0" err="1">
                <a:cs typeface="Times New Roman" panose="02020603050405020304" pitchFamily="18" charset="0"/>
              </a:rPr>
              <a:t>üçüncü</a:t>
            </a:r>
            <a:r>
              <a:rPr lang="en-US" sz="2800" dirty="0">
                <a:cs typeface="Times New Roman" panose="02020603050405020304" pitchFamily="18" charset="0"/>
              </a:rPr>
              <a:t> durum:</a:t>
            </a:r>
          </a:p>
          <a:p>
            <a:pPr marL="0" indent="0">
              <a:lnSpc>
                <a:spcPct val="150000"/>
              </a:lnSpc>
              <a:buNone/>
            </a:pPr>
            <a:r>
              <a:rPr lang="en-US" sz="2800" dirty="0">
                <a:cs typeface="Times New Roman" panose="02020603050405020304" pitchFamily="18" charset="0"/>
              </a:rPr>
              <a:t>[</a:t>
            </a:r>
            <a:r>
              <a:rPr lang="en-US" sz="2800" i="1" dirty="0">
                <a:cs typeface="Times New Roman" panose="02020603050405020304" pitchFamily="18" charset="0"/>
              </a:rPr>
              <a:t>Y + </a:t>
            </a:r>
            <a:r>
              <a:rPr lang="en-US" sz="2800" dirty="0">
                <a:cs typeface="Times New Roman" panose="02020603050405020304" pitchFamily="18" charset="0"/>
              </a:rPr>
              <a:t>3] = [</a:t>
            </a:r>
            <a:r>
              <a:rPr lang="en-US" sz="2800" i="1" dirty="0">
                <a:cs typeface="Times New Roman" panose="02020603050405020304" pitchFamily="18" charset="0"/>
              </a:rPr>
              <a:t>C + </a:t>
            </a:r>
            <a:r>
              <a:rPr lang="en-US" sz="2800" dirty="0">
                <a:cs typeface="Times New Roman" pitchFamily="18" charset="0"/>
              </a:rPr>
              <a:t>1] + [</a:t>
            </a:r>
            <a:r>
              <a:rPr lang="en-US" sz="2800" i="1" dirty="0">
                <a:cs typeface="Times New Roman" panose="02020603050405020304" pitchFamily="18" charset="0"/>
              </a:rPr>
              <a:t>I + </a:t>
            </a:r>
            <a:r>
              <a:rPr lang="en-US" sz="2800" dirty="0">
                <a:cs typeface="Times New Roman" pitchFamily="18" charset="0"/>
              </a:rPr>
              <a:t>1]</a:t>
            </a:r>
            <a:r>
              <a:rPr lang="en-US" sz="2800" i="1" dirty="0">
                <a:cs typeface="Times New Roman" panose="02020603050405020304" pitchFamily="18" charset="0"/>
              </a:rPr>
              <a:t> </a:t>
            </a:r>
            <a:r>
              <a:rPr lang="en-US" sz="2800" dirty="0">
                <a:cs typeface="Times New Roman" pitchFamily="18" charset="0"/>
              </a:rPr>
              <a:t>+ [</a:t>
            </a:r>
            <a:r>
              <a:rPr lang="en-US" sz="2800" i="1" dirty="0">
                <a:cs typeface="Times New Roman" panose="02020603050405020304" pitchFamily="18" charset="0"/>
              </a:rPr>
              <a:t>G + </a:t>
            </a:r>
            <a:r>
              <a:rPr lang="en-US" sz="2800" dirty="0">
                <a:cs typeface="Times New Roman" pitchFamily="18" charset="0"/>
              </a:rPr>
              <a:t>1] + </a:t>
            </a:r>
            <a:r>
              <a:rPr lang="en-US" sz="2800" i="1" dirty="0">
                <a:cs typeface="Times New Roman" panose="02020603050405020304" pitchFamily="18" charset="0"/>
              </a:rPr>
              <a:t>X</a:t>
            </a:r>
            <a:r>
              <a:rPr lang="en-US" sz="2800" dirty="0">
                <a:cs typeface="Times New Roman" pitchFamily="18" charset="0"/>
              </a:rPr>
              <a:t> – </a:t>
            </a:r>
            <a:r>
              <a:rPr lang="en-US" sz="2800" i="1" dirty="0">
                <a:cs typeface="Times New Roman" panose="02020603050405020304" pitchFamily="18" charset="0"/>
              </a:rPr>
              <a:t>M</a:t>
            </a:r>
            <a:r>
              <a:rPr lang="en-US" sz="2800" dirty="0">
                <a:cs typeface="Times New Roman" pitchFamily="18" charset="0"/>
              </a:rPr>
              <a:t> </a:t>
            </a:r>
          </a:p>
        </p:txBody>
      </p:sp>
    </p:spTree>
    <p:extLst>
      <p:ext uri="{BB962C8B-B14F-4D97-AF65-F5344CB8AC3E}">
        <p14:creationId xmlns:p14="http://schemas.microsoft.com/office/powerpoint/2010/main" val="17584745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0520"/>
            <a:ext cx="8229600" cy="1097280"/>
          </a:xfrm>
        </p:spPr>
        <p:txBody>
          <a:bodyPr/>
          <a:lstStyle/>
          <a:p>
            <a:r>
              <a:rPr lang="en-US" sz="3600" dirty="0" err="1">
                <a:solidFill>
                  <a:schemeClr val="bg2"/>
                </a:solidFill>
              </a:rPr>
              <a:t>Maliye</a:t>
            </a:r>
            <a:r>
              <a:rPr lang="en-US" sz="3600" dirty="0">
                <a:solidFill>
                  <a:schemeClr val="bg2"/>
                </a:solidFill>
              </a:rPr>
              <a:t> </a:t>
            </a:r>
            <a:r>
              <a:rPr lang="en-US" sz="3600" dirty="0" err="1">
                <a:solidFill>
                  <a:schemeClr val="bg2"/>
                </a:solidFill>
              </a:rPr>
              <a:t>Politikası</a:t>
            </a:r>
            <a:r>
              <a:rPr lang="en-US" sz="3600" dirty="0">
                <a:solidFill>
                  <a:schemeClr val="bg2"/>
                </a:solidFill>
              </a:rPr>
              <a:t> </a:t>
            </a:r>
            <a:r>
              <a:rPr lang="en-US" sz="3600" dirty="0" err="1">
                <a:solidFill>
                  <a:schemeClr val="bg2"/>
                </a:solidFill>
              </a:rPr>
              <a:t>Basit</a:t>
            </a:r>
            <a:r>
              <a:rPr lang="en-US" sz="3600" dirty="0">
                <a:solidFill>
                  <a:schemeClr val="bg2"/>
                </a:solidFill>
              </a:rPr>
              <a:t> </a:t>
            </a:r>
            <a:r>
              <a:rPr lang="en-US" sz="3600" dirty="0" err="1">
                <a:solidFill>
                  <a:schemeClr val="bg2"/>
                </a:solidFill>
              </a:rPr>
              <a:t>Harcama</a:t>
            </a:r>
            <a:r>
              <a:rPr lang="en-US" sz="3600" dirty="0">
                <a:solidFill>
                  <a:schemeClr val="bg2"/>
                </a:solidFill>
              </a:rPr>
              <a:t> </a:t>
            </a:r>
            <a:r>
              <a:rPr lang="en-US" sz="3600" dirty="0" err="1">
                <a:solidFill>
                  <a:schemeClr val="bg2"/>
                </a:solidFill>
              </a:rPr>
              <a:t>Çarpanı</a:t>
            </a:r>
            <a:endParaRPr lang="en-IN" sz="2000" dirty="0">
              <a:solidFill>
                <a:schemeClr val="bg2"/>
              </a:solidFill>
            </a:endParaRPr>
          </a:p>
        </p:txBody>
      </p:sp>
      <p:sp>
        <p:nvSpPr>
          <p:cNvPr id="8" name="Content Placeholder 7"/>
          <p:cNvSpPr>
            <a:spLocks noGrp="1"/>
          </p:cNvSpPr>
          <p:nvPr>
            <p:ph idx="1"/>
          </p:nvPr>
        </p:nvSpPr>
        <p:spPr>
          <a:xfrm>
            <a:off x="457200" y="1905001"/>
            <a:ext cx="8229600" cy="4038599"/>
          </a:xfrm>
        </p:spPr>
        <p:txBody>
          <a:bodyPr/>
          <a:lstStyle/>
          <a:p>
            <a:pPr marL="0" indent="0">
              <a:lnSpc>
                <a:spcPct val="150000"/>
              </a:lnSpc>
              <a:spcBef>
                <a:spcPts val="0"/>
              </a:spcBef>
              <a:buNone/>
            </a:pPr>
            <a:r>
              <a:rPr lang="en-US" sz="2800" b="1" dirty="0" err="1">
                <a:cs typeface="Times New Roman" panose="02020603050405020304" pitchFamily="18" charset="0"/>
              </a:rPr>
              <a:t>Yanıt</a:t>
            </a:r>
            <a:r>
              <a:rPr lang="en-US" sz="2800" b="1" dirty="0">
                <a:cs typeface="Times New Roman" panose="02020603050405020304" pitchFamily="18" charset="0"/>
              </a:rPr>
              <a:t>:</a:t>
            </a:r>
            <a:r>
              <a:rPr lang="en-US" sz="2800" dirty="0">
                <a:cs typeface="Times New Roman" panose="02020603050405020304" pitchFamily="18" charset="0"/>
              </a:rPr>
              <a:t> $3/$1 = 3. </a:t>
            </a:r>
          </a:p>
          <a:p>
            <a:pPr marL="0" indent="0">
              <a:lnSpc>
                <a:spcPct val="150000"/>
              </a:lnSpc>
              <a:buNone/>
            </a:pPr>
            <a:r>
              <a:rPr lang="en-US" sz="2800" dirty="0" err="1">
                <a:cs typeface="Times New Roman" panose="02020603050405020304" pitchFamily="18" charset="0"/>
              </a:rPr>
              <a:t>Farklı</a:t>
            </a:r>
            <a:r>
              <a:rPr lang="en-US" sz="2800" dirty="0">
                <a:cs typeface="Times New Roman" panose="02020603050405020304" pitchFamily="18" charset="0"/>
              </a:rPr>
              <a:t> </a:t>
            </a:r>
            <a:r>
              <a:rPr lang="en-US" sz="2800" dirty="0" err="1">
                <a:cs typeface="Times New Roman" panose="02020603050405020304" pitchFamily="18" charset="0"/>
              </a:rPr>
              <a:t>çarpan</a:t>
            </a:r>
            <a:r>
              <a:rPr lang="en-US" sz="2800" dirty="0">
                <a:cs typeface="Times New Roman" panose="02020603050405020304" pitchFamily="18" charset="0"/>
              </a:rPr>
              <a:t> </a:t>
            </a:r>
            <a:r>
              <a:rPr lang="en-US" sz="2800" dirty="0" err="1">
                <a:cs typeface="Times New Roman" panose="02020603050405020304" pitchFamily="18" charset="0"/>
              </a:rPr>
              <a:t>büyüklüklerini</a:t>
            </a:r>
            <a:r>
              <a:rPr lang="en-US" sz="2800" dirty="0">
                <a:cs typeface="Times New Roman" panose="02020603050405020304" pitchFamily="18" charset="0"/>
              </a:rPr>
              <a:t> </a:t>
            </a:r>
            <a:r>
              <a:rPr lang="en-US" sz="2800" dirty="0" err="1">
                <a:cs typeface="Times New Roman" panose="02020603050405020304" pitchFamily="18" charset="0"/>
              </a:rPr>
              <a:t>açıklayalım</a:t>
            </a:r>
            <a:r>
              <a:rPr lang="en-US" sz="2800" dirty="0">
                <a:cs typeface="Times New Roman" panose="02020603050405020304" pitchFamily="18" charset="0"/>
              </a:rPr>
              <a:t>.</a:t>
            </a:r>
          </a:p>
        </p:txBody>
      </p:sp>
    </p:spTree>
    <p:extLst>
      <p:ext uri="{BB962C8B-B14F-4D97-AF65-F5344CB8AC3E}">
        <p14:creationId xmlns:p14="http://schemas.microsoft.com/office/powerpoint/2010/main" val="14653266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50520"/>
            <a:ext cx="8229600" cy="1097280"/>
          </a:xfrm>
        </p:spPr>
        <p:txBody>
          <a:bodyPr/>
          <a:lstStyle/>
          <a:p>
            <a:r>
              <a:rPr lang="en-US" sz="3600" dirty="0" err="1">
                <a:solidFill>
                  <a:schemeClr val="bg2"/>
                </a:solidFill>
              </a:rPr>
              <a:t>Maliye</a:t>
            </a:r>
            <a:r>
              <a:rPr lang="en-US" sz="3600" dirty="0">
                <a:solidFill>
                  <a:schemeClr val="bg2"/>
                </a:solidFill>
              </a:rPr>
              <a:t> </a:t>
            </a:r>
            <a:r>
              <a:rPr lang="en-US" sz="3600" dirty="0" err="1">
                <a:solidFill>
                  <a:schemeClr val="bg2"/>
                </a:solidFill>
              </a:rPr>
              <a:t>Politikası</a:t>
            </a:r>
            <a:r>
              <a:rPr lang="en-US" sz="3600" dirty="0">
                <a:solidFill>
                  <a:schemeClr val="bg2"/>
                </a:solidFill>
              </a:rPr>
              <a:t> </a:t>
            </a:r>
            <a:r>
              <a:rPr lang="en-US" sz="3600" dirty="0" err="1">
                <a:solidFill>
                  <a:schemeClr val="bg2"/>
                </a:solidFill>
              </a:rPr>
              <a:t>Basit</a:t>
            </a:r>
            <a:r>
              <a:rPr lang="en-US" sz="3600" dirty="0">
                <a:solidFill>
                  <a:schemeClr val="bg2"/>
                </a:solidFill>
              </a:rPr>
              <a:t> </a:t>
            </a:r>
            <a:r>
              <a:rPr lang="en-US" sz="3600" dirty="0" err="1">
                <a:solidFill>
                  <a:schemeClr val="bg2"/>
                </a:solidFill>
              </a:rPr>
              <a:t>Harcama</a:t>
            </a:r>
            <a:r>
              <a:rPr lang="en-US" sz="3600" dirty="0">
                <a:solidFill>
                  <a:schemeClr val="bg2"/>
                </a:solidFill>
              </a:rPr>
              <a:t> </a:t>
            </a:r>
            <a:r>
              <a:rPr lang="en-US" sz="3600" dirty="0" err="1">
                <a:solidFill>
                  <a:schemeClr val="bg2"/>
                </a:solidFill>
              </a:rPr>
              <a:t>Çarpanı</a:t>
            </a:r>
            <a:endParaRPr lang="en-IN" sz="2000" dirty="0">
              <a:solidFill>
                <a:schemeClr val="bg2"/>
              </a:solidFill>
            </a:endParaRPr>
          </a:p>
        </p:txBody>
      </p:sp>
      <p:sp>
        <p:nvSpPr>
          <p:cNvPr id="2" name="Text Box 1"/>
          <p:cNvSpPr>
            <a:spLocks noGrp="1"/>
          </p:cNvSpPr>
          <p:nvPr>
            <p:ph idx="1"/>
          </p:nvPr>
        </p:nvSpPr>
        <p:spPr>
          <a:xfrm>
            <a:off x="457200" y="2590800"/>
            <a:ext cx="8229600" cy="2362200"/>
          </a:xfrm>
        </p:spPr>
        <p:txBody>
          <a:bodyPr/>
          <a:lstStyle/>
          <a:p>
            <a:pPr marL="0" indent="0">
              <a:lnSpc>
                <a:spcPct val="150000"/>
              </a:lnSpc>
              <a:spcBef>
                <a:spcPts val="0"/>
              </a:spcBef>
              <a:buNone/>
            </a:pPr>
            <a:r>
              <a:rPr lang="en-US" sz="2800" dirty="0">
                <a:cs typeface="Times New Roman" panose="02020603050405020304" pitchFamily="18" charset="0"/>
              </a:rPr>
              <a:t> $1 </a:t>
            </a:r>
            <a:r>
              <a:rPr lang="en-US" sz="2800" dirty="0" err="1">
                <a:cs typeface="Times New Roman" panose="02020603050405020304" pitchFamily="18" charset="0"/>
              </a:rPr>
              <a:t>artış</a:t>
            </a:r>
            <a:r>
              <a:rPr lang="en-US" sz="2800" dirty="0">
                <a:cs typeface="Times New Roman" panose="02020603050405020304" pitchFamily="18" charset="0"/>
              </a:rPr>
              <a:t> </a:t>
            </a:r>
            <a:r>
              <a:rPr lang="en-US" sz="2800" i="1" dirty="0" err="1">
                <a:cs typeface="Times New Roman" panose="02020603050405020304" pitchFamily="18" charset="0"/>
              </a:rPr>
              <a:t>G’de</a:t>
            </a:r>
            <a:r>
              <a:rPr lang="en-US" sz="2800" i="1" dirty="0">
                <a:cs typeface="Times New Roman" panose="02020603050405020304" pitchFamily="18" charset="0"/>
              </a:rPr>
              <a:t> </a:t>
            </a:r>
            <a:r>
              <a:rPr lang="en-US" sz="2800" dirty="0" err="1">
                <a:cs typeface="Times New Roman" panose="02020603050405020304" pitchFamily="18" charset="0"/>
              </a:rPr>
              <a:t>dışlama</a:t>
            </a:r>
            <a:r>
              <a:rPr lang="en-US" sz="2800" dirty="0">
                <a:cs typeface="Times New Roman" panose="02020603050405020304" pitchFamily="18" charset="0"/>
              </a:rPr>
              <a:t> </a:t>
            </a:r>
            <a:r>
              <a:rPr lang="en-US" sz="2800" dirty="0" err="1">
                <a:cs typeface="Times New Roman" panose="02020603050405020304" pitchFamily="18" charset="0"/>
              </a:rPr>
              <a:t>durumunda</a:t>
            </a:r>
            <a:r>
              <a:rPr lang="en-US" sz="2800" dirty="0">
                <a:cs typeface="Times New Roman" panose="02020603050405020304" pitchFamily="18" charset="0"/>
              </a:rPr>
              <a:t>:</a:t>
            </a:r>
          </a:p>
          <a:p>
            <a:pPr marL="0" indent="0">
              <a:lnSpc>
                <a:spcPct val="150000"/>
              </a:lnSpc>
              <a:buNone/>
            </a:pPr>
            <a:r>
              <a:rPr lang="en-US" sz="2800" i="1" dirty="0">
                <a:cs typeface="Times New Roman" panose="02020603050405020304" pitchFamily="18" charset="0"/>
              </a:rPr>
              <a:t>Y</a:t>
            </a:r>
            <a:r>
              <a:rPr lang="en-US" sz="2800" dirty="0">
                <a:cs typeface="Times New Roman" panose="02020603050405020304" pitchFamily="18" charset="0"/>
              </a:rPr>
              <a:t> = </a:t>
            </a:r>
            <a:r>
              <a:rPr lang="en-US" sz="2800" i="1" dirty="0">
                <a:cs typeface="Times New Roman" panose="02020603050405020304" pitchFamily="18" charset="0"/>
              </a:rPr>
              <a:t>C</a:t>
            </a:r>
            <a:r>
              <a:rPr lang="en-US" sz="2800" dirty="0">
                <a:cs typeface="Times New Roman" panose="02020603050405020304" pitchFamily="18" charset="0"/>
              </a:rPr>
              <a:t> + [</a:t>
            </a:r>
            <a:r>
              <a:rPr lang="en-US" sz="2800" i="1" dirty="0">
                <a:cs typeface="Times New Roman" panose="02020603050405020304" pitchFamily="18" charset="0"/>
              </a:rPr>
              <a:t>I </a:t>
            </a:r>
            <a:r>
              <a:rPr lang="en-US" sz="2800" dirty="0">
                <a:cs typeface="Times New Roman" panose="02020603050405020304" pitchFamily="18" charset="0"/>
              </a:rPr>
              <a:t>–</a:t>
            </a:r>
            <a:r>
              <a:rPr lang="en-US" sz="2800" i="1" dirty="0">
                <a:cs typeface="Times New Roman" panose="02020603050405020304" pitchFamily="18" charset="0"/>
              </a:rPr>
              <a:t> </a:t>
            </a:r>
            <a:r>
              <a:rPr lang="en-US" sz="2800" dirty="0">
                <a:cs typeface="Times New Roman" panose="02020603050405020304" pitchFamily="18" charset="0"/>
              </a:rPr>
              <a:t>1] + [</a:t>
            </a:r>
            <a:r>
              <a:rPr lang="en-US" sz="2800" i="1" dirty="0">
                <a:cs typeface="Times New Roman" panose="02020603050405020304" pitchFamily="18" charset="0"/>
              </a:rPr>
              <a:t>G + </a:t>
            </a:r>
            <a:r>
              <a:rPr lang="en-US" sz="2800" dirty="0">
                <a:cs typeface="Times New Roman" panose="02020603050405020304" pitchFamily="18" charset="0"/>
              </a:rPr>
              <a:t>1] + </a:t>
            </a:r>
            <a:r>
              <a:rPr lang="en-US" sz="2800" i="1" dirty="0">
                <a:cs typeface="Times New Roman" panose="02020603050405020304" pitchFamily="18" charset="0"/>
              </a:rPr>
              <a:t>X</a:t>
            </a:r>
            <a:r>
              <a:rPr lang="en-US" sz="2800" dirty="0">
                <a:cs typeface="Times New Roman" panose="02020603050405020304" pitchFamily="18" charset="0"/>
              </a:rPr>
              <a:t> – </a:t>
            </a:r>
            <a:r>
              <a:rPr lang="en-US" sz="2800" i="1" dirty="0">
                <a:cs typeface="Times New Roman" panose="02020603050405020304" pitchFamily="18" charset="0"/>
              </a:rPr>
              <a:t>M</a:t>
            </a:r>
            <a:r>
              <a:rPr lang="en-US" sz="2800" dirty="0">
                <a:cs typeface="Times New Roman" panose="02020603050405020304" pitchFamily="18" charset="0"/>
              </a:rPr>
              <a:t> </a:t>
            </a:r>
          </a:p>
        </p:txBody>
      </p:sp>
    </p:spTree>
    <p:extLst>
      <p:ext uri="{BB962C8B-B14F-4D97-AF65-F5344CB8AC3E}">
        <p14:creationId xmlns:p14="http://schemas.microsoft.com/office/powerpoint/2010/main" val="2282939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50520"/>
            <a:ext cx="8229600" cy="1097280"/>
          </a:xfrm>
        </p:spPr>
        <p:txBody>
          <a:bodyPr/>
          <a:lstStyle/>
          <a:p>
            <a:r>
              <a:rPr lang="en-US" sz="3600" dirty="0" err="1">
                <a:solidFill>
                  <a:schemeClr val="bg2"/>
                </a:solidFill>
              </a:rPr>
              <a:t>Maliye</a:t>
            </a:r>
            <a:r>
              <a:rPr lang="en-US" sz="3600" dirty="0">
                <a:solidFill>
                  <a:schemeClr val="bg2"/>
                </a:solidFill>
              </a:rPr>
              <a:t> </a:t>
            </a:r>
            <a:r>
              <a:rPr lang="en-US" sz="3600" dirty="0" err="1">
                <a:solidFill>
                  <a:schemeClr val="bg2"/>
                </a:solidFill>
              </a:rPr>
              <a:t>Politikası</a:t>
            </a:r>
            <a:r>
              <a:rPr lang="en-US" sz="3600" dirty="0">
                <a:solidFill>
                  <a:schemeClr val="bg2"/>
                </a:solidFill>
              </a:rPr>
              <a:t> </a:t>
            </a:r>
            <a:r>
              <a:rPr lang="en-US" sz="3600" dirty="0" err="1">
                <a:solidFill>
                  <a:schemeClr val="bg2"/>
                </a:solidFill>
              </a:rPr>
              <a:t>Basit</a:t>
            </a:r>
            <a:r>
              <a:rPr lang="en-US" sz="3600" dirty="0">
                <a:solidFill>
                  <a:schemeClr val="bg2"/>
                </a:solidFill>
              </a:rPr>
              <a:t> </a:t>
            </a:r>
            <a:r>
              <a:rPr lang="en-US" sz="3600" dirty="0" err="1">
                <a:solidFill>
                  <a:schemeClr val="bg2"/>
                </a:solidFill>
              </a:rPr>
              <a:t>Harcama</a:t>
            </a:r>
            <a:r>
              <a:rPr lang="en-US" sz="3600" dirty="0">
                <a:solidFill>
                  <a:schemeClr val="bg2"/>
                </a:solidFill>
              </a:rPr>
              <a:t> </a:t>
            </a:r>
            <a:r>
              <a:rPr lang="en-US" sz="3600" dirty="0" err="1">
                <a:solidFill>
                  <a:schemeClr val="bg2"/>
                </a:solidFill>
              </a:rPr>
              <a:t>Çarpanı</a:t>
            </a:r>
            <a:endParaRPr lang="en-IN" sz="2000" dirty="0">
              <a:solidFill>
                <a:schemeClr val="bg2"/>
              </a:solidFill>
            </a:endParaRPr>
          </a:p>
        </p:txBody>
      </p:sp>
      <p:sp>
        <p:nvSpPr>
          <p:cNvPr id="2" name="Text Box 1"/>
          <p:cNvSpPr>
            <a:spLocks noGrp="1"/>
          </p:cNvSpPr>
          <p:nvPr>
            <p:ph idx="1"/>
          </p:nvPr>
        </p:nvSpPr>
        <p:spPr>
          <a:xfrm>
            <a:off x="457200" y="1981200"/>
            <a:ext cx="8229600" cy="3962400"/>
          </a:xfrm>
        </p:spPr>
        <p:txBody>
          <a:bodyPr/>
          <a:lstStyle/>
          <a:p>
            <a:pPr marL="0" indent="0">
              <a:lnSpc>
                <a:spcPct val="150000"/>
              </a:lnSpc>
              <a:spcBef>
                <a:spcPts val="0"/>
              </a:spcBef>
              <a:buNone/>
            </a:pPr>
            <a:r>
              <a:rPr lang="en-US" sz="2800" b="1" dirty="0" err="1">
                <a:cs typeface="Times New Roman" panose="02020603050405020304" pitchFamily="18" charset="0"/>
              </a:rPr>
              <a:t>Yanır</a:t>
            </a:r>
            <a:r>
              <a:rPr lang="en-US" sz="2800" b="1" dirty="0">
                <a:cs typeface="Times New Roman" panose="02020603050405020304" pitchFamily="18" charset="0"/>
              </a:rPr>
              <a:t>:</a:t>
            </a:r>
            <a:r>
              <a:rPr lang="en-US" sz="2800" dirty="0">
                <a:cs typeface="Times New Roman" panose="02020603050405020304" pitchFamily="18" charset="0"/>
              </a:rPr>
              <a:t> tam </a:t>
            </a:r>
            <a:r>
              <a:rPr lang="en-US" sz="2800" dirty="0" err="1">
                <a:cs typeface="Times New Roman" panose="02020603050405020304" pitchFamily="18" charset="0"/>
              </a:rPr>
              <a:t>dışlama</a:t>
            </a:r>
            <a:r>
              <a:rPr lang="en-US" sz="2800" dirty="0">
                <a:cs typeface="Times New Roman" panose="02020603050405020304" pitchFamily="18" charset="0"/>
              </a:rPr>
              <a:t> </a:t>
            </a:r>
            <a:r>
              <a:rPr lang="en-US" sz="2800" dirty="0" err="1">
                <a:cs typeface="Times New Roman" panose="02020603050405020304" pitchFamily="18" charset="0"/>
              </a:rPr>
              <a:t>durumunda</a:t>
            </a:r>
            <a:r>
              <a:rPr lang="en-US" sz="2800" dirty="0">
                <a:cs typeface="Times New Roman" panose="02020603050405020304" pitchFamily="18" charset="0"/>
              </a:rPr>
              <a:t> $0/$1 = 0.</a:t>
            </a:r>
          </a:p>
          <a:p>
            <a:pPr marL="0" indent="0">
              <a:lnSpc>
                <a:spcPct val="150000"/>
              </a:lnSpc>
              <a:spcBef>
                <a:spcPts val="0"/>
              </a:spcBef>
              <a:buNone/>
            </a:pPr>
            <a:r>
              <a:rPr lang="en-US" sz="2800" b="1" dirty="0" err="1">
                <a:cs typeface="Times New Roman" panose="02020603050405020304" pitchFamily="18" charset="0"/>
              </a:rPr>
              <a:t>Soru</a:t>
            </a:r>
            <a:r>
              <a:rPr lang="en-US" sz="2800" b="1" dirty="0">
                <a:cs typeface="Times New Roman" panose="02020603050405020304" pitchFamily="18" charset="0"/>
              </a:rPr>
              <a:t>:</a:t>
            </a:r>
            <a:r>
              <a:rPr lang="en-US" sz="2800" dirty="0">
                <a:cs typeface="Times New Roman" panose="02020603050405020304" pitchFamily="18" charset="0"/>
              </a:rPr>
              <a:t> </a:t>
            </a:r>
            <a:r>
              <a:rPr lang="en-US" sz="2800" dirty="0" err="1">
                <a:cs typeface="Times New Roman" panose="02020603050405020304" pitchFamily="18" charset="0"/>
              </a:rPr>
              <a:t>Peki</a:t>
            </a:r>
            <a:r>
              <a:rPr lang="en-US" sz="2800" dirty="0">
                <a:cs typeface="Times New Roman" panose="02020603050405020304" pitchFamily="18" charset="0"/>
              </a:rPr>
              <a:t> </a:t>
            </a:r>
            <a:r>
              <a:rPr lang="en-US" sz="2800" dirty="0" err="1">
                <a:cs typeface="Times New Roman" panose="02020603050405020304" pitchFamily="18" charset="0"/>
              </a:rPr>
              <a:t>hangisi</a:t>
            </a:r>
            <a:r>
              <a:rPr lang="en-US" sz="2800" dirty="0">
                <a:cs typeface="Times New Roman" panose="02020603050405020304" pitchFamily="18" charset="0"/>
              </a:rPr>
              <a:t> </a:t>
            </a:r>
            <a:r>
              <a:rPr lang="en-US" sz="2800" dirty="0" err="1">
                <a:cs typeface="Times New Roman" panose="02020603050405020304" pitchFamily="18" charset="0"/>
              </a:rPr>
              <a:t>en</a:t>
            </a:r>
            <a:r>
              <a:rPr lang="en-US" sz="2800" dirty="0">
                <a:cs typeface="Times New Roman" panose="02020603050405020304" pitchFamily="18" charset="0"/>
              </a:rPr>
              <a:t> </a:t>
            </a:r>
            <a:r>
              <a:rPr lang="en-US" sz="2800" dirty="0" err="1">
                <a:cs typeface="Times New Roman" panose="02020603050405020304" pitchFamily="18" charset="0"/>
              </a:rPr>
              <a:t>doğru</a:t>
            </a:r>
            <a:r>
              <a:rPr lang="en-US" sz="2800" dirty="0">
                <a:cs typeface="Times New Roman" panose="02020603050405020304" pitchFamily="18" charset="0"/>
              </a:rPr>
              <a:t> </a:t>
            </a:r>
            <a:r>
              <a:rPr lang="en-US" sz="2800" dirty="0" err="1">
                <a:cs typeface="Times New Roman" panose="02020603050405020304" pitchFamily="18" charset="0"/>
              </a:rPr>
              <a:t>yaklaşım</a:t>
            </a:r>
            <a:r>
              <a:rPr lang="en-US" sz="2800" dirty="0">
                <a:cs typeface="Times New Roman" panose="02020603050405020304" pitchFamily="18" charset="0"/>
              </a:rPr>
              <a:t>?</a:t>
            </a:r>
          </a:p>
          <a:p>
            <a:pPr marL="0" indent="0">
              <a:lnSpc>
                <a:spcPct val="150000"/>
              </a:lnSpc>
              <a:spcBef>
                <a:spcPts val="0"/>
              </a:spcBef>
              <a:buNone/>
            </a:pPr>
            <a:r>
              <a:rPr lang="en-US" sz="2800" dirty="0" err="1">
                <a:cs typeface="Times New Roman" panose="02020603050405020304" pitchFamily="18" charset="0"/>
              </a:rPr>
              <a:t>Farklı</a:t>
            </a:r>
            <a:r>
              <a:rPr lang="en-US" sz="2800" dirty="0">
                <a:cs typeface="Times New Roman" panose="02020603050405020304" pitchFamily="18" charset="0"/>
              </a:rPr>
              <a:t> </a:t>
            </a:r>
            <a:r>
              <a:rPr lang="en-US" sz="2800" dirty="0" err="1">
                <a:cs typeface="Times New Roman" panose="02020603050405020304" pitchFamily="18" charset="0"/>
              </a:rPr>
              <a:t>bulgular</a:t>
            </a:r>
            <a:r>
              <a:rPr lang="en-US" sz="2800" dirty="0">
                <a:cs typeface="Times New Roman" panose="02020603050405020304" pitchFamily="18" charset="0"/>
              </a:rPr>
              <a:t> </a:t>
            </a:r>
            <a:r>
              <a:rPr lang="en-US" sz="2800" dirty="0" err="1">
                <a:cs typeface="Times New Roman" panose="02020603050405020304" pitchFamily="18" charset="0"/>
              </a:rPr>
              <a:t>veriye</a:t>
            </a:r>
            <a:r>
              <a:rPr lang="en-US" sz="2800" dirty="0">
                <a:cs typeface="Times New Roman" panose="02020603050405020304" pitchFamily="18" charset="0"/>
              </a:rPr>
              <a:t> </a:t>
            </a:r>
            <a:r>
              <a:rPr lang="en-US" sz="2800" dirty="0" err="1">
                <a:cs typeface="Times New Roman" panose="02020603050405020304" pitchFamily="18" charset="0"/>
              </a:rPr>
              <a:t>dayalı</a:t>
            </a:r>
            <a:r>
              <a:rPr lang="en-US" sz="2800" dirty="0">
                <a:cs typeface="Times New Roman" panose="02020603050405020304" pitchFamily="18" charset="0"/>
              </a:rPr>
              <a:t> </a:t>
            </a:r>
            <a:r>
              <a:rPr lang="en-US" sz="2800" dirty="0" err="1">
                <a:cs typeface="Times New Roman" panose="02020603050405020304" pitchFamily="18" charset="0"/>
              </a:rPr>
              <a:t>analizler</a:t>
            </a:r>
            <a:endParaRPr lang="en-US" sz="2800" dirty="0">
              <a:cs typeface="Times New Roman" panose="02020603050405020304" pitchFamily="18" charset="0"/>
            </a:endParaRPr>
          </a:p>
          <a:p>
            <a:pPr marL="0" indent="0">
              <a:lnSpc>
                <a:spcPct val="150000"/>
              </a:lnSpc>
              <a:spcBef>
                <a:spcPts val="0"/>
              </a:spcBef>
              <a:buNone/>
            </a:pPr>
            <a:endParaRPr lang="en-US" sz="2800">
              <a:cs typeface="Times New Roman" panose="02020603050405020304" pitchFamily="18" charset="0"/>
            </a:endParaRPr>
          </a:p>
          <a:p>
            <a:pPr marL="0" indent="0">
              <a:lnSpc>
                <a:spcPct val="150000"/>
              </a:lnSpc>
              <a:spcBef>
                <a:spcPts val="0"/>
              </a:spcBef>
              <a:buNone/>
            </a:pPr>
            <a:r>
              <a:rPr lang="en-US" sz="2800">
                <a:cs typeface="Times New Roman" panose="02020603050405020304" pitchFamily="18" charset="0"/>
              </a:rPr>
              <a:t>Aynı</a:t>
            </a:r>
            <a:r>
              <a:rPr lang="en-US" sz="2800" dirty="0">
                <a:cs typeface="Times New Roman" panose="02020603050405020304" pitchFamily="18" charset="0"/>
              </a:rPr>
              <a:t> </a:t>
            </a:r>
            <a:r>
              <a:rPr lang="en-US" sz="2800" dirty="0" err="1">
                <a:cs typeface="Times New Roman" panose="02020603050405020304" pitchFamily="18" charset="0"/>
              </a:rPr>
              <a:t>egzersizleri</a:t>
            </a:r>
            <a:r>
              <a:rPr lang="en-US" sz="2800" dirty="0">
                <a:cs typeface="Times New Roman" panose="02020603050405020304" pitchFamily="18" charset="0"/>
              </a:rPr>
              <a:t> </a:t>
            </a:r>
            <a:r>
              <a:rPr lang="en-US" sz="2800" dirty="0" err="1">
                <a:cs typeface="Times New Roman" panose="02020603050405020304" pitchFamily="18" charset="0"/>
              </a:rPr>
              <a:t>vergi</a:t>
            </a:r>
            <a:r>
              <a:rPr lang="en-US" sz="2800" dirty="0">
                <a:cs typeface="Times New Roman" panose="02020603050405020304" pitchFamily="18" charset="0"/>
              </a:rPr>
              <a:t> </a:t>
            </a:r>
            <a:r>
              <a:rPr lang="en-US" sz="2800" dirty="0" err="1">
                <a:cs typeface="Times New Roman" panose="02020603050405020304" pitchFamily="18" charset="0"/>
              </a:rPr>
              <a:t>çarpanı</a:t>
            </a:r>
            <a:r>
              <a:rPr lang="en-US" sz="2800" dirty="0">
                <a:cs typeface="Times New Roman" panose="02020603050405020304" pitchFamily="18" charset="0"/>
              </a:rPr>
              <a:t> </a:t>
            </a:r>
            <a:r>
              <a:rPr lang="en-US" sz="2800" dirty="0" err="1">
                <a:cs typeface="Times New Roman" panose="02020603050405020304" pitchFamily="18" charset="0"/>
              </a:rPr>
              <a:t>ve</a:t>
            </a:r>
            <a:r>
              <a:rPr lang="en-US" sz="2800" dirty="0">
                <a:cs typeface="Times New Roman" panose="02020603050405020304" pitchFamily="18" charset="0"/>
              </a:rPr>
              <a:t> transfer </a:t>
            </a:r>
            <a:r>
              <a:rPr lang="en-US" sz="2800" dirty="0" err="1">
                <a:cs typeface="Times New Roman" panose="02020603050405020304" pitchFamily="18" charset="0"/>
              </a:rPr>
              <a:t>ödemeleri</a:t>
            </a:r>
            <a:r>
              <a:rPr lang="en-US" sz="2800" dirty="0">
                <a:cs typeface="Times New Roman" panose="02020603050405020304" pitchFamily="18" charset="0"/>
              </a:rPr>
              <a:t> </a:t>
            </a:r>
            <a:r>
              <a:rPr lang="en-US" sz="2800" dirty="0" err="1">
                <a:cs typeface="Times New Roman" panose="02020603050405020304" pitchFamily="18" charset="0"/>
              </a:rPr>
              <a:t>çarpanı</a:t>
            </a:r>
            <a:r>
              <a:rPr lang="en-US" sz="2800" dirty="0">
                <a:cs typeface="Times New Roman" panose="02020603050405020304" pitchFamily="18" charset="0"/>
              </a:rPr>
              <a:t> </a:t>
            </a:r>
            <a:r>
              <a:rPr lang="en-US" sz="2800" dirty="0" err="1">
                <a:cs typeface="Times New Roman" panose="02020603050405020304" pitchFamily="18" charset="0"/>
              </a:rPr>
              <a:t>için</a:t>
            </a:r>
            <a:r>
              <a:rPr lang="en-US" sz="2800" dirty="0">
                <a:cs typeface="Times New Roman" panose="02020603050405020304" pitchFamily="18" charset="0"/>
              </a:rPr>
              <a:t> de </a:t>
            </a:r>
            <a:r>
              <a:rPr lang="en-US" sz="2800" dirty="0" err="1">
                <a:cs typeface="Times New Roman" panose="02020603050405020304" pitchFamily="18" charset="0"/>
              </a:rPr>
              <a:t>yapalım</a:t>
            </a:r>
            <a:r>
              <a:rPr lang="en-US" sz="2800" dirty="0">
                <a:cs typeface="Times New Roman" panose="02020603050405020304" pitchFamily="18" charset="0"/>
              </a:rPr>
              <a:t> </a:t>
            </a:r>
          </a:p>
        </p:txBody>
      </p:sp>
    </p:spTree>
    <p:extLst>
      <p:ext uri="{BB962C8B-B14F-4D97-AF65-F5344CB8AC3E}">
        <p14:creationId xmlns:p14="http://schemas.microsoft.com/office/powerpoint/2010/main" val="1550186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26852"/>
          </a:xfrm>
        </p:spPr>
        <p:txBody>
          <a:bodyPr/>
          <a:lstStyle/>
          <a:p>
            <a:r>
              <a:rPr lang="en-US" sz="3600" dirty="0" err="1"/>
              <a:t>Temel</a:t>
            </a:r>
            <a:r>
              <a:rPr lang="en-US" sz="3600" dirty="0"/>
              <a:t> </a:t>
            </a:r>
            <a:r>
              <a:rPr lang="en-US" sz="3600" dirty="0" err="1"/>
              <a:t>hususlar</a:t>
            </a:r>
            <a:endParaRPr lang="en-US" sz="2000" dirty="0"/>
          </a:p>
        </p:txBody>
      </p:sp>
      <p:sp>
        <p:nvSpPr>
          <p:cNvPr id="6" name="Content Placeholder 5"/>
          <p:cNvSpPr>
            <a:spLocks noGrp="1"/>
          </p:cNvSpPr>
          <p:nvPr>
            <p:ph idx="1"/>
          </p:nvPr>
        </p:nvSpPr>
        <p:spPr>
          <a:xfrm>
            <a:off x="457200" y="1570037"/>
            <a:ext cx="8229600" cy="4525963"/>
          </a:xfrm>
        </p:spPr>
        <p:txBody>
          <a:bodyPr/>
          <a:lstStyle/>
          <a:p>
            <a:pPr marL="514350" indent="-514350">
              <a:lnSpc>
                <a:spcPct val="150000"/>
              </a:lnSpc>
              <a:spcBef>
                <a:spcPts val="900"/>
              </a:spcBef>
              <a:buFont typeface="+mj-lt"/>
              <a:buAutoNum type="arabicPeriod"/>
            </a:pPr>
            <a:r>
              <a:rPr lang="en-US" sz="2800" dirty="0" err="1">
                <a:cs typeface="Times New Roman" pitchFamily="18" charset="0"/>
              </a:rPr>
              <a:t>Karşı</a:t>
            </a:r>
            <a:r>
              <a:rPr lang="en-US" sz="2800" dirty="0">
                <a:cs typeface="Times New Roman" pitchFamily="18" charset="0"/>
              </a:rPr>
              <a:t> </a:t>
            </a:r>
            <a:r>
              <a:rPr lang="en-US" sz="2800" dirty="0" err="1">
                <a:cs typeface="Times New Roman" pitchFamily="18" charset="0"/>
              </a:rPr>
              <a:t>yönlü</a:t>
            </a:r>
            <a:r>
              <a:rPr lang="en-US" sz="2800" dirty="0">
                <a:cs typeface="Times New Roman" pitchFamily="18" charset="0"/>
              </a:rPr>
              <a:t> </a:t>
            </a:r>
            <a:r>
              <a:rPr lang="en-US" sz="2800" dirty="0" err="1">
                <a:cs typeface="Times New Roman" pitchFamily="18" charset="0"/>
              </a:rPr>
              <a:t>devrevi</a:t>
            </a:r>
            <a:r>
              <a:rPr lang="en-US" sz="2800" dirty="0">
                <a:cs typeface="Times New Roman" pitchFamily="18" charset="0"/>
              </a:rPr>
              <a:t> </a:t>
            </a:r>
            <a:r>
              <a:rPr lang="en-US" sz="2800" dirty="0" err="1">
                <a:cs typeface="Times New Roman" pitchFamily="18" charset="0"/>
              </a:rPr>
              <a:t>politikalar</a:t>
            </a:r>
            <a:r>
              <a:rPr lang="en-US" sz="2800" dirty="0">
                <a:cs typeface="Times New Roman" pitchFamily="18" charset="0"/>
              </a:rPr>
              <a:t>, </a:t>
            </a:r>
            <a:r>
              <a:rPr lang="en-US" sz="2800" dirty="0" err="1">
                <a:cs typeface="Times New Roman" pitchFamily="18" charset="0"/>
              </a:rPr>
              <a:t>ekonomik</a:t>
            </a:r>
            <a:r>
              <a:rPr lang="en-US" sz="2800" dirty="0">
                <a:cs typeface="Times New Roman" pitchFamily="18" charset="0"/>
              </a:rPr>
              <a:t> </a:t>
            </a:r>
            <a:r>
              <a:rPr lang="en-US" sz="2800" dirty="0" err="1">
                <a:cs typeface="Times New Roman" pitchFamily="18" charset="0"/>
              </a:rPr>
              <a:t>dalgalanmaların</a:t>
            </a:r>
            <a:r>
              <a:rPr lang="en-US" sz="2800" dirty="0">
                <a:cs typeface="Times New Roman" pitchFamily="18" charset="0"/>
              </a:rPr>
              <a:t> </a:t>
            </a:r>
            <a:r>
              <a:rPr lang="en-US" sz="2800" dirty="0" err="1">
                <a:cs typeface="Times New Roman" pitchFamily="18" charset="0"/>
              </a:rPr>
              <a:t>yoğunluğunu</a:t>
            </a:r>
            <a:r>
              <a:rPr lang="en-US" sz="2800" dirty="0">
                <a:cs typeface="Times New Roman" pitchFamily="18" charset="0"/>
              </a:rPr>
              <a:t> </a:t>
            </a:r>
            <a:r>
              <a:rPr lang="en-US" sz="2800" dirty="0" err="1">
                <a:cs typeface="Times New Roman" pitchFamily="18" charset="0"/>
              </a:rPr>
              <a:t>azaltmaya</a:t>
            </a:r>
            <a:r>
              <a:rPr lang="en-US" sz="2800" dirty="0">
                <a:cs typeface="Times New Roman" pitchFamily="18" charset="0"/>
              </a:rPr>
              <a:t> </a:t>
            </a:r>
            <a:r>
              <a:rPr lang="en-US" sz="2800" dirty="0" err="1">
                <a:cs typeface="Times New Roman" pitchFamily="18" charset="0"/>
              </a:rPr>
              <a:t>ve</a:t>
            </a:r>
            <a:r>
              <a:rPr lang="en-US" sz="2800" dirty="0">
                <a:cs typeface="Times New Roman" pitchFamily="18" charset="0"/>
              </a:rPr>
              <a:t> </a:t>
            </a:r>
            <a:r>
              <a:rPr lang="en-US" sz="2800" dirty="0" err="1">
                <a:cs typeface="Times New Roman" pitchFamily="18" charset="0"/>
              </a:rPr>
              <a:t>istihdam</a:t>
            </a:r>
            <a:r>
              <a:rPr lang="en-US" sz="2800" dirty="0">
                <a:cs typeface="Times New Roman" pitchFamily="18" charset="0"/>
              </a:rPr>
              <a:t>, GSYİH </a:t>
            </a:r>
            <a:r>
              <a:rPr lang="en-US" sz="2800" dirty="0" err="1">
                <a:cs typeface="Times New Roman" pitchFamily="18" charset="0"/>
              </a:rPr>
              <a:t>ve</a:t>
            </a:r>
            <a:r>
              <a:rPr lang="en-US" sz="2800" dirty="0">
                <a:cs typeface="Times New Roman" pitchFamily="18" charset="0"/>
              </a:rPr>
              <a:t> </a:t>
            </a:r>
            <a:r>
              <a:rPr lang="en-US" sz="2800" dirty="0" err="1">
                <a:cs typeface="Times New Roman" pitchFamily="18" charset="0"/>
              </a:rPr>
              <a:t>fiyatlarda</a:t>
            </a:r>
            <a:r>
              <a:rPr lang="en-US" sz="2800" dirty="0">
                <a:cs typeface="Times New Roman" pitchFamily="18" charset="0"/>
              </a:rPr>
              <a:t> </a:t>
            </a:r>
            <a:r>
              <a:rPr lang="en-US" sz="2800" dirty="0" err="1">
                <a:cs typeface="Times New Roman" pitchFamily="18" charset="0"/>
              </a:rPr>
              <a:t>istikrar</a:t>
            </a:r>
            <a:r>
              <a:rPr lang="en-US" sz="2800" dirty="0">
                <a:cs typeface="Times New Roman" pitchFamily="18" charset="0"/>
              </a:rPr>
              <a:t> </a:t>
            </a:r>
            <a:r>
              <a:rPr lang="en-US" sz="2800" dirty="0" err="1">
                <a:cs typeface="Times New Roman" pitchFamily="18" charset="0"/>
              </a:rPr>
              <a:t>sağlanmasını</a:t>
            </a:r>
            <a:r>
              <a:rPr lang="en-US" sz="2800" dirty="0">
                <a:cs typeface="Times New Roman" pitchFamily="18" charset="0"/>
              </a:rPr>
              <a:t> </a:t>
            </a:r>
            <a:r>
              <a:rPr lang="en-US" sz="2800" dirty="0" err="1">
                <a:cs typeface="Times New Roman" pitchFamily="18" charset="0"/>
              </a:rPr>
              <a:t>amaçlar</a:t>
            </a:r>
            <a:r>
              <a:rPr lang="en-US" sz="2800" dirty="0">
                <a:cs typeface="Times New Roman" pitchFamily="18" charset="0"/>
              </a:rPr>
              <a:t>.</a:t>
            </a:r>
          </a:p>
          <a:p>
            <a:pPr marL="514350" indent="-514350">
              <a:lnSpc>
                <a:spcPct val="150000"/>
              </a:lnSpc>
              <a:spcBef>
                <a:spcPts val="900"/>
              </a:spcBef>
              <a:buFont typeface="+mj-lt"/>
              <a:buAutoNum type="arabicPeriod"/>
            </a:pPr>
            <a:r>
              <a:rPr lang="en-US" sz="2800" dirty="0" err="1">
                <a:cs typeface="Times New Roman" pitchFamily="18" charset="0"/>
              </a:rPr>
              <a:t>Karşı</a:t>
            </a:r>
            <a:r>
              <a:rPr lang="en-US" sz="2800" dirty="0">
                <a:cs typeface="Times New Roman" pitchFamily="18" charset="0"/>
              </a:rPr>
              <a:t> </a:t>
            </a:r>
            <a:r>
              <a:rPr lang="en-US" sz="2800" dirty="0" err="1">
                <a:cs typeface="Times New Roman" pitchFamily="18" charset="0"/>
              </a:rPr>
              <a:t>yönlü</a:t>
            </a:r>
            <a:r>
              <a:rPr lang="en-US" sz="2800" dirty="0">
                <a:cs typeface="Times New Roman" pitchFamily="18" charset="0"/>
              </a:rPr>
              <a:t> </a:t>
            </a:r>
            <a:r>
              <a:rPr lang="en-US" sz="2800" dirty="0" err="1">
                <a:cs typeface="Times New Roman" pitchFamily="18" charset="0"/>
              </a:rPr>
              <a:t>devrevi</a:t>
            </a:r>
            <a:r>
              <a:rPr lang="en-US" sz="2800" dirty="0">
                <a:cs typeface="Times New Roman" pitchFamily="18" charset="0"/>
              </a:rPr>
              <a:t> para </a:t>
            </a:r>
            <a:r>
              <a:rPr lang="en-US" sz="2800" dirty="0" err="1">
                <a:cs typeface="Times New Roman" pitchFamily="18" charset="0"/>
              </a:rPr>
              <a:t>politikası</a:t>
            </a:r>
            <a:r>
              <a:rPr lang="en-US" sz="2800" dirty="0">
                <a:cs typeface="Times New Roman" pitchFamily="18" charset="0"/>
              </a:rPr>
              <a:t>, </a:t>
            </a:r>
            <a:r>
              <a:rPr lang="en-US" sz="2800" dirty="0" err="1">
                <a:cs typeface="Times New Roman" pitchFamily="18" charset="0"/>
              </a:rPr>
              <a:t>banka</a:t>
            </a:r>
            <a:r>
              <a:rPr lang="en-US" sz="2800" dirty="0">
                <a:cs typeface="Times New Roman" pitchFamily="18" charset="0"/>
              </a:rPr>
              <a:t> </a:t>
            </a:r>
            <a:r>
              <a:rPr lang="en-US" sz="2800" dirty="0" err="1">
                <a:cs typeface="Times New Roman" pitchFamily="18" charset="0"/>
              </a:rPr>
              <a:t>rezervlerini</a:t>
            </a:r>
            <a:r>
              <a:rPr lang="en-US" sz="2800" dirty="0">
                <a:cs typeface="Times New Roman" pitchFamily="18" charset="0"/>
              </a:rPr>
              <a:t> </a:t>
            </a:r>
            <a:r>
              <a:rPr lang="en-US" sz="2800" dirty="0" err="1">
                <a:cs typeface="Times New Roman" pitchFamily="18" charset="0"/>
              </a:rPr>
              <a:t>ve</a:t>
            </a:r>
            <a:r>
              <a:rPr lang="en-US" sz="2800" dirty="0">
                <a:cs typeface="Times New Roman" pitchFamily="18" charset="0"/>
              </a:rPr>
              <a:t> </a:t>
            </a:r>
            <a:r>
              <a:rPr lang="en-US" sz="2800" dirty="0" err="1">
                <a:cs typeface="Times New Roman" pitchFamily="18" charset="0"/>
              </a:rPr>
              <a:t>faiz</a:t>
            </a:r>
            <a:r>
              <a:rPr lang="en-US" sz="2800" dirty="0">
                <a:cs typeface="Times New Roman" pitchFamily="18" charset="0"/>
              </a:rPr>
              <a:t> </a:t>
            </a:r>
            <a:r>
              <a:rPr lang="en-US" sz="2800" dirty="0" err="1">
                <a:cs typeface="Times New Roman" pitchFamily="18" charset="0"/>
              </a:rPr>
              <a:t>oranlarını</a:t>
            </a:r>
            <a:r>
              <a:rPr lang="en-US" sz="2800" dirty="0">
                <a:cs typeface="Times New Roman" pitchFamily="18" charset="0"/>
              </a:rPr>
              <a:t> </a:t>
            </a:r>
            <a:r>
              <a:rPr lang="en-US" sz="2800" dirty="0" err="1">
                <a:cs typeface="Times New Roman" pitchFamily="18" charset="0"/>
              </a:rPr>
              <a:t>manipüle</a:t>
            </a:r>
            <a:r>
              <a:rPr lang="en-US" sz="2800" dirty="0">
                <a:cs typeface="Times New Roman" pitchFamily="18" charset="0"/>
              </a:rPr>
              <a:t> </a:t>
            </a:r>
            <a:r>
              <a:rPr lang="en-US" sz="2800" dirty="0" err="1">
                <a:cs typeface="Times New Roman" pitchFamily="18" charset="0"/>
              </a:rPr>
              <a:t>ederek</a:t>
            </a:r>
            <a:r>
              <a:rPr lang="en-US" sz="2800" dirty="0">
                <a:cs typeface="Times New Roman" pitchFamily="18" charset="0"/>
              </a:rPr>
              <a:t> </a:t>
            </a:r>
            <a:r>
              <a:rPr lang="en-US" sz="2800" dirty="0" err="1">
                <a:cs typeface="Times New Roman" pitchFamily="18" charset="0"/>
              </a:rPr>
              <a:t>ekonomik</a:t>
            </a:r>
            <a:r>
              <a:rPr lang="en-US" sz="2800" dirty="0">
                <a:cs typeface="Times New Roman" pitchFamily="18" charset="0"/>
              </a:rPr>
              <a:t> </a:t>
            </a:r>
            <a:r>
              <a:rPr lang="en-US" sz="2800" dirty="0" err="1">
                <a:cs typeface="Times New Roman" pitchFamily="18" charset="0"/>
              </a:rPr>
              <a:t>dalgalanmaları</a:t>
            </a:r>
            <a:r>
              <a:rPr lang="en-US" sz="2800" dirty="0">
                <a:cs typeface="Times New Roman" pitchFamily="18" charset="0"/>
              </a:rPr>
              <a:t> </a:t>
            </a:r>
            <a:r>
              <a:rPr lang="en-US" sz="2800" dirty="0" err="1">
                <a:cs typeface="Times New Roman" pitchFamily="18" charset="0"/>
              </a:rPr>
              <a:t>azaltır</a:t>
            </a:r>
            <a:r>
              <a:rPr lang="en-US" sz="2800" dirty="0">
                <a:cs typeface="Times New Roman" pitchFamily="18" charset="0"/>
              </a:rPr>
              <a:t>.</a:t>
            </a:r>
          </a:p>
        </p:txBody>
      </p:sp>
    </p:spTree>
    <p:extLst>
      <p:ext uri="{BB962C8B-B14F-4D97-AF65-F5344CB8AC3E}">
        <p14:creationId xmlns:p14="http://schemas.microsoft.com/office/powerpoint/2010/main" val="3266074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p:cNvSpPr>
            <a:spLocks noGrp="1"/>
          </p:cNvSpPr>
          <p:nvPr>
            <p:ph type="title"/>
          </p:nvPr>
        </p:nvSpPr>
        <p:spPr>
          <a:xfrm>
            <a:off x="457200" y="439948"/>
            <a:ext cx="8229600" cy="550652"/>
          </a:xfrm>
        </p:spPr>
        <p:txBody>
          <a:bodyPr/>
          <a:lstStyle/>
          <a:p>
            <a:r>
              <a:rPr lang="en-US" sz="3600" dirty="0" err="1"/>
              <a:t>Temel</a:t>
            </a:r>
            <a:r>
              <a:rPr lang="en-US" sz="3600" dirty="0"/>
              <a:t> </a:t>
            </a:r>
            <a:r>
              <a:rPr lang="en-US" sz="3600" dirty="0" err="1"/>
              <a:t>hususlar</a:t>
            </a:r>
            <a:endParaRPr lang="en-US" sz="2000" dirty="0"/>
          </a:p>
        </p:txBody>
      </p:sp>
      <p:sp>
        <p:nvSpPr>
          <p:cNvPr id="2" name="Text Box 1"/>
          <p:cNvSpPr>
            <a:spLocks noGrp="1"/>
          </p:cNvSpPr>
          <p:nvPr>
            <p:ph idx="1"/>
          </p:nvPr>
        </p:nvSpPr>
        <p:spPr>
          <a:xfrm>
            <a:off x="457200" y="1447800"/>
            <a:ext cx="8229600" cy="4571999"/>
          </a:xfrm>
        </p:spPr>
        <p:txBody>
          <a:bodyPr/>
          <a:lstStyle/>
          <a:p>
            <a:pPr marL="514350" indent="-514350">
              <a:lnSpc>
                <a:spcPct val="150000"/>
              </a:lnSpc>
              <a:spcBef>
                <a:spcPts val="900"/>
              </a:spcBef>
              <a:buFont typeface="+mj-lt"/>
              <a:buAutoNum type="arabicPeriod" startAt="3"/>
            </a:pPr>
            <a:r>
              <a:rPr lang="en-US" sz="2800" dirty="0" err="1">
                <a:cs typeface="Times New Roman" panose="02020603050405020304" pitchFamily="18" charset="0"/>
              </a:rPr>
              <a:t>Genişletici</a:t>
            </a:r>
            <a:r>
              <a:rPr lang="en-US" sz="2800" dirty="0">
                <a:cs typeface="Times New Roman" panose="02020603050405020304" pitchFamily="18" charset="0"/>
              </a:rPr>
              <a:t> para </a:t>
            </a:r>
            <a:r>
              <a:rPr lang="en-US" sz="2800" dirty="0" err="1">
                <a:cs typeface="Times New Roman" panose="02020603050405020304" pitchFamily="18" charset="0"/>
              </a:rPr>
              <a:t>politikası</a:t>
            </a:r>
            <a:r>
              <a:rPr lang="en-US" sz="2800" dirty="0">
                <a:cs typeface="Times New Roman" panose="02020603050405020304" pitchFamily="18" charset="0"/>
              </a:rPr>
              <a:t> </a:t>
            </a:r>
            <a:r>
              <a:rPr lang="en-US" sz="2800" dirty="0" err="1">
                <a:cs typeface="Times New Roman" panose="02020603050405020304" pitchFamily="18" charset="0"/>
              </a:rPr>
              <a:t>banka</a:t>
            </a:r>
            <a:r>
              <a:rPr lang="en-US" sz="2800" dirty="0">
                <a:cs typeface="Times New Roman" panose="02020603050405020304" pitchFamily="18" charset="0"/>
              </a:rPr>
              <a:t> </a:t>
            </a:r>
            <a:r>
              <a:rPr lang="en-US" sz="2800" dirty="0" err="1">
                <a:cs typeface="Times New Roman" panose="02020603050405020304" pitchFamily="18" charset="0"/>
              </a:rPr>
              <a:t>rezervlerinin</a:t>
            </a:r>
            <a:r>
              <a:rPr lang="en-US" sz="2800" dirty="0">
                <a:cs typeface="Times New Roman" panose="02020603050405020304" pitchFamily="18" charset="0"/>
              </a:rPr>
              <a:t> </a:t>
            </a:r>
            <a:r>
              <a:rPr lang="en-US" sz="2800" dirty="0" err="1">
                <a:cs typeface="Times New Roman" panose="02020603050405020304" pitchFamily="18" charset="0"/>
              </a:rPr>
              <a:t>artmasına</a:t>
            </a:r>
            <a:r>
              <a:rPr lang="en-US" sz="2800" dirty="0">
                <a:cs typeface="Times New Roman" panose="02020603050405020304" pitchFamily="18" charset="0"/>
              </a:rPr>
              <a:t> </a:t>
            </a:r>
            <a:r>
              <a:rPr lang="en-US" sz="2800" dirty="0" err="1">
                <a:cs typeface="Times New Roman" panose="02020603050405020304" pitchFamily="18" charset="0"/>
              </a:rPr>
              <a:t>ve</a:t>
            </a:r>
            <a:r>
              <a:rPr lang="en-US" sz="2800" dirty="0">
                <a:cs typeface="Times New Roman" panose="02020603050405020304" pitchFamily="18" charset="0"/>
              </a:rPr>
              <a:t> </a:t>
            </a:r>
            <a:r>
              <a:rPr lang="en-US" sz="2800" dirty="0" err="1">
                <a:cs typeface="Times New Roman" panose="02020603050405020304" pitchFamily="18" charset="0"/>
              </a:rPr>
              <a:t>faiz</a:t>
            </a:r>
            <a:r>
              <a:rPr lang="en-US" sz="2800" dirty="0">
                <a:cs typeface="Times New Roman" panose="02020603050405020304" pitchFamily="18" charset="0"/>
              </a:rPr>
              <a:t> </a:t>
            </a:r>
            <a:r>
              <a:rPr lang="en-US" sz="2800" dirty="0" err="1">
                <a:cs typeface="Times New Roman" panose="02020603050405020304" pitchFamily="18" charset="0"/>
              </a:rPr>
              <a:t>haddinin</a:t>
            </a:r>
            <a:r>
              <a:rPr lang="en-US" sz="2800" dirty="0">
                <a:cs typeface="Times New Roman" panose="02020603050405020304" pitchFamily="18" charset="0"/>
              </a:rPr>
              <a:t> </a:t>
            </a:r>
            <a:r>
              <a:rPr lang="en-US" sz="2800" dirty="0" err="1">
                <a:cs typeface="Times New Roman" panose="02020603050405020304" pitchFamily="18" charset="0"/>
              </a:rPr>
              <a:t>düşmesine</a:t>
            </a:r>
            <a:r>
              <a:rPr lang="en-US" sz="2800" dirty="0">
                <a:cs typeface="Times New Roman" panose="02020603050405020304" pitchFamily="18" charset="0"/>
              </a:rPr>
              <a:t> </a:t>
            </a:r>
            <a:r>
              <a:rPr lang="en-US" sz="2800" dirty="0" err="1">
                <a:cs typeface="Times New Roman" panose="02020603050405020304" pitchFamily="18" charset="0"/>
              </a:rPr>
              <a:t>neden</a:t>
            </a:r>
            <a:r>
              <a:rPr lang="en-US" sz="2800" dirty="0">
                <a:cs typeface="Times New Roman" panose="02020603050405020304" pitchFamily="18" charset="0"/>
              </a:rPr>
              <a:t> </a:t>
            </a:r>
            <a:r>
              <a:rPr lang="en-US" sz="2800" dirty="0" err="1">
                <a:cs typeface="Times New Roman" panose="02020603050405020304" pitchFamily="18" charset="0"/>
              </a:rPr>
              <a:t>olur</a:t>
            </a:r>
            <a:r>
              <a:rPr lang="en-US" sz="2800" dirty="0">
                <a:cs typeface="Times New Roman" panose="02020603050405020304" pitchFamily="18" charset="0"/>
              </a:rPr>
              <a:t>. </a:t>
            </a:r>
            <a:r>
              <a:rPr lang="en-US" sz="2800" dirty="0" err="1">
                <a:cs typeface="Times New Roman" panose="02020603050405020304" pitchFamily="18" charset="0"/>
              </a:rPr>
              <a:t>Daraltıcı</a:t>
            </a:r>
            <a:r>
              <a:rPr lang="en-US" sz="2800" dirty="0">
                <a:cs typeface="Times New Roman" panose="02020603050405020304" pitchFamily="18" charset="0"/>
              </a:rPr>
              <a:t> para </a:t>
            </a:r>
            <a:r>
              <a:rPr lang="en-US" sz="2800" dirty="0" err="1">
                <a:cs typeface="Times New Roman" panose="02020603050405020304" pitchFamily="18" charset="0"/>
              </a:rPr>
              <a:t>politikası</a:t>
            </a:r>
            <a:r>
              <a:rPr lang="en-US" sz="2800" dirty="0">
                <a:cs typeface="Times New Roman" panose="02020603050405020304" pitchFamily="18" charset="0"/>
              </a:rPr>
              <a:t> </a:t>
            </a:r>
            <a:r>
              <a:rPr lang="en-US" sz="2800" dirty="0" err="1">
                <a:cs typeface="Times New Roman" panose="02020603050405020304" pitchFamily="18" charset="0"/>
              </a:rPr>
              <a:t>banka</a:t>
            </a:r>
            <a:r>
              <a:rPr lang="en-US" sz="2800" dirty="0">
                <a:cs typeface="Times New Roman" panose="02020603050405020304" pitchFamily="18" charset="0"/>
              </a:rPr>
              <a:t> </a:t>
            </a:r>
            <a:r>
              <a:rPr lang="en-US" sz="2800" dirty="0" err="1">
                <a:cs typeface="Times New Roman" panose="02020603050405020304" pitchFamily="18" charset="0"/>
              </a:rPr>
              <a:t>rezervlerini</a:t>
            </a:r>
            <a:r>
              <a:rPr lang="en-US" sz="2800" dirty="0">
                <a:cs typeface="Times New Roman" panose="02020603050405020304" pitchFamily="18" charset="0"/>
              </a:rPr>
              <a:t> </a:t>
            </a:r>
            <a:r>
              <a:rPr lang="en-US" sz="2800" dirty="0" err="1">
                <a:cs typeface="Times New Roman" panose="02020603050405020304" pitchFamily="18" charset="0"/>
              </a:rPr>
              <a:t>azaltır</a:t>
            </a:r>
            <a:r>
              <a:rPr lang="en-US" sz="2800" dirty="0">
                <a:cs typeface="Times New Roman" panose="02020603050405020304" pitchFamily="18" charset="0"/>
              </a:rPr>
              <a:t> </a:t>
            </a:r>
            <a:r>
              <a:rPr lang="en-US" sz="2800" dirty="0" err="1">
                <a:cs typeface="Times New Roman" panose="02020603050405020304" pitchFamily="18" charset="0"/>
              </a:rPr>
              <a:t>ve</a:t>
            </a:r>
            <a:r>
              <a:rPr lang="en-US" sz="2800" dirty="0">
                <a:cs typeface="Times New Roman" panose="02020603050405020304" pitchFamily="18" charset="0"/>
              </a:rPr>
              <a:t> </a:t>
            </a:r>
            <a:r>
              <a:rPr lang="en-US" sz="2800" dirty="0" err="1">
                <a:cs typeface="Times New Roman" panose="02020603050405020304" pitchFamily="18" charset="0"/>
              </a:rPr>
              <a:t>faiz</a:t>
            </a:r>
            <a:r>
              <a:rPr lang="en-US" sz="2800" dirty="0">
                <a:cs typeface="Times New Roman" panose="02020603050405020304" pitchFamily="18" charset="0"/>
              </a:rPr>
              <a:t> </a:t>
            </a:r>
            <a:r>
              <a:rPr lang="en-US" sz="2800" dirty="0" err="1">
                <a:cs typeface="Times New Roman" panose="02020603050405020304" pitchFamily="18" charset="0"/>
              </a:rPr>
              <a:t>haddinin</a:t>
            </a:r>
            <a:r>
              <a:rPr lang="en-US" sz="2800" dirty="0">
                <a:cs typeface="Times New Roman" panose="02020603050405020304" pitchFamily="18" charset="0"/>
              </a:rPr>
              <a:t> </a:t>
            </a:r>
            <a:r>
              <a:rPr lang="en-US" sz="2800" dirty="0" err="1">
                <a:cs typeface="Times New Roman" panose="02020603050405020304" pitchFamily="18" charset="0"/>
              </a:rPr>
              <a:t>artmasına</a:t>
            </a:r>
            <a:r>
              <a:rPr lang="en-US" sz="2800" dirty="0">
                <a:cs typeface="Times New Roman" panose="02020603050405020304" pitchFamily="18" charset="0"/>
              </a:rPr>
              <a:t> </a:t>
            </a:r>
            <a:r>
              <a:rPr lang="en-US" sz="2800" dirty="0" err="1">
                <a:cs typeface="Times New Roman" panose="02020603050405020304" pitchFamily="18" charset="0"/>
              </a:rPr>
              <a:t>neden</a:t>
            </a:r>
            <a:r>
              <a:rPr lang="en-US" sz="2800" dirty="0">
                <a:cs typeface="Times New Roman" panose="02020603050405020304" pitchFamily="18" charset="0"/>
              </a:rPr>
              <a:t> </a:t>
            </a:r>
            <a:r>
              <a:rPr lang="en-US" sz="2800" dirty="0" err="1">
                <a:cs typeface="Times New Roman" panose="02020603050405020304" pitchFamily="18" charset="0"/>
              </a:rPr>
              <a:t>olur</a:t>
            </a:r>
            <a:r>
              <a:rPr lang="en-US" sz="2800" dirty="0">
                <a:cs typeface="Times New Roman" panose="02020603050405020304" pitchFamily="18" charset="0"/>
              </a:rPr>
              <a:t>. </a:t>
            </a:r>
          </a:p>
          <a:p>
            <a:pPr marL="514350" indent="-514350">
              <a:lnSpc>
                <a:spcPct val="150000"/>
              </a:lnSpc>
              <a:spcBef>
                <a:spcPts val="900"/>
              </a:spcBef>
              <a:buFont typeface="+mj-lt"/>
              <a:buAutoNum type="arabicPeriod" startAt="3"/>
            </a:pPr>
            <a:r>
              <a:rPr lang="en-US" sz="2800" dirty="0" err="1">
                <a:cs typeface="Times New Roman" panose="02020603050405020304" pitchFamily="18" charset="0"/>
              </a:rPr>
              <a:t>Karşı</a:t>
            </a:r>
            <a:r>
              <a:rPr lang="en-US" sz="2800" dirty="0">
                <a:cs typeface="Times New Roman" panose="02020603050405020304" pitchFamily="18" charset="0"/>
              </a:rPr>
              <a:t> </a:t>
            </a:r>
            <a:r>
              <a:rPr lang="en-US" sz="2800" dirty="0" err="1">
                <a:cs typeface="Times New Roman" panose="02020603050405020304" pitchFamily="18" charset="0"/>
              </a:rPr>
              <a:t>yönlü</a:t>
            </a:r>
            <a:r>
              <a:rPr lang="en-US" sz="2800" dirty="0">
                <a:cs typeface="Times New Roman" panose="02020603050405020304" pitchFamily="18" charset="0"/>
              </a:rPr>
              <a:t> </a:t>
            </a:r>
            <a:r>
              <a:rPr lang="en-US" sz="2800" dirty="0" err="1">
                <a:cs typeface="Times New Roman" panose="02020603050405020304" pitchFamily="18" charset="0"/>
              </a:rPr>
              <a:t>maliye</a:t>
            </a:r>
            <a:r>
              <a:rPr lang="en-US" sz="2800" dirty="0">
                <a:cs typeface="Times New Roman" panose="02020603050405020304" pitchFamily="18" charset="0"/>
              </a:rPr>
              <a:t> </a:t>
            </a:r>
            <a:r>
              <a:rPr lang="en-US" sz="2800" dirty="0" err="1">
                <a:cs typeface="Times New Roman" panose="02020603050405020304" pitchFamily="18" charset="0"/>
              </a:rPr>
              <a:t>politikası</a:t>
            </a:r>
            <a:r>
              <a:rPr lang="en-US" sz="2800" dirty="0">
                <a:cs typeface="Times New Roman" panose="02020603050405020304" pitchFamily="18" charset="0"/>
              </a:rPr>
              <a:t> </a:t>
            </a:r>
            <a:r>
              <a:rPr lang="en-US" sz="2800" dirty="0" err="1">
                <a:cs typeface="Times New Roman" panose="02020603050405020304" pitchFamily="18" charset="0"/>
              </a:rPr>
              <a:t>hükümet</a:t>
            </a:r>
            <a:r>
              <a:rPr lang="en-US" sz="2800" dirty="0">
                <a:cs typeface="Times New Roman" panose="02020603050405020304" pitchFamily="18" charset="0"/>
              </a:rPr>
              <a:t> </a:t>
            </a:r>
            <a:r>
              <a:rPr lang="en-US" sz="2800" dirty="0" err="1">
                <a:cs typeface="Times New Roman" panose="02020603050405020304" pitchFamily="18" charset="0"/>
              </a:rPr>
              <a:t>alımları</a:t>
            </a:r>
            <a:r>
              <a:rPr lang="en-US" sz="2800" dirty="0">
                <a:cs typeface="Times New Roman" panose="02020603050405020304" pitchFamily="18" charset="0"/>
              </a:rPr>
              <a:t> </a:t>
            </a:r>
            <a:r>
              <a:rPr lang="en-US" sz="2800" dirty="0" err="1">
                <a:cs typeface="Times New Roman" panose="02020603050405020304" pitchFamily="18" charset="0"/>
              </a:rPr>
              <a:t>ve</a:t>
            </a:r>
            <a:r>
              <a:rPr lang="en-US" sz="2800" dirty="0">
                <a:cs typeface="Times New Roman" panose="02020603050405020304" pitchFamily="18" charset="0"/>
              </a:rPr>
              <a:t> </a:t>
            </a:r>
            <a:r>
              <a:rPr lang="en-US" sz="2800" dirty="0" err="1">
                <a:cs typeface="Times New Roman" panose="02020603050405020304" pitchFamily="18" charset="0"/>
              </a:rPr>
              <a:t>vergilerde</a:t>
            </a:r>
            <a:r>
              <a:rPr lang="en-US" sz="2800" dirty="0">
                <a:cs typeface="Times New Roman" panose="02020603050405020304" pitchFamily="18" charset="0"/>
              </a:rPr>
              <a:t> </a:t>
            </a:r>
            <a:r>
              <a:rPr lang="en-US" sz="2800" dirty="0" err="1">
                <a:cs typeface="Times New Roman" panose="02020603050405020304" pitchFamily="18" charset="0"/>
              </a:rPr>
              <a:t>değişimlerle</a:t>
            </a:r>
            <a:r>
              <a:rPr lang="en-US" sz="2800" dirty="0">
                <a:cs typeface="Times New Roman" panose="02020603050405020304" pitchFamily="18" charset="0"/>
              </a:rPr>
              <a:t> </a:t>
            </a:r>
            <a:r>
              <a:rPr lang="en-US" sz="2800" dirty="0" err="1">
                <a:cs typeface="Times New Roman" panose="02020603050405020304" pitchFamily="18" charset="0"/>
              </a:rPr>
              <a:t>dalgalanmaları</a:t>
            </a:r>
            <a:r>
              <a:rPr lang="en-US" sz="2800" dirty="0">
                <a:cs typeface="Times New Roman" panose="02020603050405020304" pitchFamily="18" charset="0"/>
              </a:rPr>
              <a:t> </a:t>
            </a:r>
            <a:r>
              <a:rPr lang="en-US" sz="2800" dirty="0" err="1">
                <a:cs typeface="Times New Roman" panose="02020603050405020304" pitchFamily="18" charset="0"/>
              </a:rPr>
              <a:t>azaltır</a:t>
            </a:r>
            <a:endParaRPr lang="en-US" sz="2800" dirty="0">
              <a:cs typeface="Times New Roman" panose="02020603050405020304" pitchFamily="18" charset="0"/>
            </a:endParaRPr>
          </a:p>
        </p:txBody>
      </p:sp>
    </p:spTree>
    <p:extLst>
      <p:ext uri="{BB962C8B-B14F-4D97-AF65-F5344CB8AC3E}">
        <p14:creationId xmlns:p14="http://schemas.microsoft.com/office/powerpoint/2010/main" val="628868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p:cNvSpPr>
            <a:spLocks noGrp="1"/>
          </p:cNvSpPr>
          <p:nvPr>
            <p:ph type="title"/>
          </p:nvPr>
        </p:nvSpPr>
        <p:spPr>
          <a:xfrm>
            <a:off x="457200" y="457200"/>
            <a:ext cx="8229600" cy="609600"/>
          </a:xfrm>
        </p:spPr>
        <p:txBody>
          <a:bodyPr/>
          <a:lstStyle/>
          <a:p>
            <a:r>
              <a:rPr lang="en-US" sz="3600" dirty="0" err="1"/>
              <a:t>Temel</a:t>
            </a:r>
            <a:r>
              <a:rPr lang="en-US" sz="3600" dirty="0"/>
              <a:t> </a:t>
            </a:r>
            <a:r>
              <a:rPr lang="en-US" sz="3600" dirty="0" err="1"/>
              <a:t>hususlar</a:t>
            </a:r>
            <a:endParaRPr lang="en-US" sz="2000" dirty="0"/>
          </a:p>
        </p:txBody>
      </p:sp>
      <p:sp>
        <p:nvSpPr>
          <p:cNvPr id="2" name="Text Box 1"/>
          <p:cNvSpPr>
            <a:spLocks noGrp="1"/>
          </p:cNvSpPr>
          <p:nvPr>
            <p:ph idx="1"/>
          </p:nvPr>
        </p:nvSpPr>
        <p:spPr>
          <a:xfrm>
            <a:off x="457200" y="2286000"/>
            <a:ext cx="8229600" cy="2667000"/>
          </a:xfrm>
          <a:noFill/>
        </p:spPr>
        <p:txBody>
          <a:bodyPr/>
          <a:lstStyle/>
          <a:p>
            <a:pPr marL="514350" indent="-514350">
              <a:lnSpc>
                <a:spcPct val="150000"/>
              </a:lnSpc>
              <a:buFont typeface="+mj-lt"/>
              <a:buAutoNum type="arabicPeriod" startAt="5"/>
            </a:pPr>
            <a:r>
              <a:rPr lang="en-US" sz="2800" dirty="0" err="1">
                <a:cs typeface="Times New Roman" panose="02020603050405020304" pitchFamily="18" charset="0"/>
              </a:rPr>
              <a:t>Genişletici</a:t>
            </a:r>
            <a:r>
              <a:rPr lang="en-US" sz="2800" dirty="0">
                <a:cs typeface="Times New Roman" panose="02020603050405020304" pitchFamily="18" charset="0"/>
              </a:rPr>
              <a:t> </a:t>
            </a:r>
            <a:r>
              <a:rPr lang="en-US" sz="2800" dirty="0" err="1">
                <a:cs typeface="Times New Roman" panose="02020603050405020304" pitchFamily="18" charset="0"/>
              </a:rPr>
              <a:t>mali</a:t>
            </a:r>
            <a:r>
              <a:rPr lang="en-US" sz="2800" dirty="0">
                <a:cs typeface="Times New Roman" panose="02020603050405020304" pitchFamily="18" charset="0"/>
              </a:rPr>
              <a:t> </a:t>
            </a:r>
            <a:r>
              <a:rPr lang="en-US" sz="2800" dirty="0" err="1">
                <a:cs typeface="Times New Roman" panose="02020603050405020304" pitchFamily="18" charset="0"/>
              </a:rPr>
              <a:t>politika</a:t>
            </a:r>
            <a:r>
              <a:rPr lang="en-US" sz="2800" dirty="0">
                <a:cs typeface="Times New Roman" panose="02020603050405020304" pitchFamily="18" charset="0"/>
              </a:rPr>
              <a:t> </a:t>
            </a:r>
            <a:r>
              <a:rPr lang="en-US" sz="2800" dirty="0" err="1">
                <a:cs typeface="Times New Roman" panose="02020603050405020304" pitchFamily="18" charset="0"/>
              </a:rPr>
              <a:t>hükümet</a:t>
            </a:r>
            <a:r>
              <a:rPr lang="en-US" sz="2800" dirty="0">
                <a:cs typeface="Times New Roman" panose="02020603050405020304" pitchFamily="18" charset="0"/>
              </a:rPr>
              <a:t> </a:t>
            </a:r>
            <a:r>
              <a:rPr lang="en-US" sz="2800" dirty="0" err="1">
                <a:cs typeface="Times New Roman" panose="02020603050405020304" pitchFamily="18" charset="0"/>
              </a:rPr>
              <a:t>alımlarının</a:t>
            </a:r>
            <a:r>
              <a:rPr lang="en-US" sz="2800" dirty="0">
                <a:cs typeface="Times New Roman" panose="02020603050405020304" pitchFamily="18" charset="0"/>
              </a:rPr>
              <a:t> </a:t>
            </a:r>
            <a:r>
              <a:rPr lang="en-US" sz="2800" dirty="0" err="1">
                <a:cs typeface="Times New Roman" panose="02020603050405020304" pitchFamily="18" charset="0"/>
              </a:rPr>
              <a:t>artışı</a:t>
            </a:r>
            <a:r>
              <a:rPr lang="en-US" sz="2800" dirty="0">
                <a:cs typeface="Times New Roman" panose="02020603050405020304" pitchFamily="18" charset="0"/>
              </a:rPr>
              <a:t> </a:t>
            </a:r>
            <a:r>
              <a:rPr lang="en-US" sz="2800" dirty="0" err="1">
                <a:cs typeface="Times New Roman" panose="02020603050405020304" pitchFamily="18" charset="0"/>
              </a:rPr>
              <a:t>veya</a:t>
            </a:r>
            <a:r>
              <a:rPr lang="en-US" sz="2800" dirty="0">
                <a:cs typeface="Times New Roman" panose="02020603050405020304" pitchFamily="18" charset="0"/>
              </a:rPr>
              <a:t> </a:t>
            </a:r>
            <a:r>
              <a:rPr lang="en-US" sz="2800" dirty="0" err="1">
                <a:cs typeface="Times New Roman" panose="02020603050405020304" pitchFamily="18" charset="0"/>
              </a:rPr>
              <a:t>vergilerin</a:t>
            </a:r>
            <a:r>
              <a:rPr lang="en-US" sz="2800" dirty="0">
                <a:cs typeface="Times New Roman" panose="02020603050405020304" pitchFamily="18" charset="0"/>
              </a:rPr>
              <a:t> </a:t>
            </a:r>
            <a:r>
              <a:rPr lang="en-US" sz="2800" dirty="0" err="1">
                <a:cs typeface="Times New Roman" panose="02020603050405020304" pitchFamily="18" charset="0"/>
              </a:rPr>
              <a:t>düşürülmesi</a:t>
            </a:r>
            <a:r>
              <a:rPr lang="en-US" sz="2800" dirty="0">
                <a:cs typeface="Times New Roman" panose="02020603050405020304" pitchFamily="18" charset="0"/>
              </a:rPr>
              <a:t> </a:t>
            </a:r>
            <a:r>
              <a:rPr lang="en-US" sz="2800" dirty="0" err="1">
                <a:cs typeface="Times New Roman" panose="02020603050405020304" pitchFamily="18" charset="0"/>
              </a:rPr>
              <a:t>yoluyla</a:t>
            </a:r>
            <a:r>
              <a:rPr lang="en-US" sz="2800" dirty="0">
                <a:cs typeface="Times New Roman" panose="02020603050405020304" pitchFamily="18" charset="0"/>
              </a:rPr>
              <a:t> </a:t>
            </a:r>
            <a:r>
              <a:rPr lang="en-US" sz="2800" dirty="0" err="1">
                <a:cs typeface="Times New Roman" panose="02020603050405020304" pitchFamily="18" charset="0"/>
              </a:rPr>
              <a:t>gerçekleştirilebilir</a:t>
            </a:r>
            <a:r>
              <a:rPr lang="en-US" sz="2800" dirty="0">
                <a:cs typeface="Times New Roman" panose="02020603050405020304" pitchFamily="18" charset="0"/>
              </a:rPr>
              <a:t>. </a:t>
            </a:r>
            <a:r>
              <a:rPr lang="en-US" sz="2800" dirty="0" err="1">
                <a:cs typeface="Times New Roman" panose="02020603050405020304" pitchFamily="18" charset="0"/>
              </a:rPr>
              <a:t>Daraltıcı</a:t>
            </a:r>
            <a:r>
              <a:rPr lang="en-US" sz="2800" dirty="0">
                <a:cs typeface="Times New Roman" panose="02020603050405020304" pitchFamily="18" charset="0"/>
              </a:rPr>
              <a:t> </a:t>
            </a:r>
            <a:r>
              <a:rPr lang="en-US" sz="2800" dirty="0" err="1">
                <a:cs typeface="Times New Roman" panose="02020603050405020304" pitchFamily="18" charset="0"/>
              </a:rPr>
              <a:t>mali</a:t>
            </a:r>
            <a:r>
              <a:rPr lang="en-US" sz="2800" dirty="0">
                <a:cs typeface="Times New Roman" panose="02020603050405020304" pitchFamily="18" charset="0"/>
              </a:rPr>
              <a:t> </a:t>
            </a:r>
            <a:r>
              <a:rPr lang="en-US" sz="2800" dirty="0" err="1">
                <a:cs typeface="Times New Roman" panose="02020603050405020304" pitchFamily="18" charset="0"/>
              </a:rPr>
              <a:t>politika</a:t>
            </a:r>
            <a:r>
              <a:rPr lang="en-US" sz="2800" dirty="0">
                <a:cs typeface="Times New Roman" panose="02020603050405020304" pitchFamily="18" charset="0"/>
              </a:rPr>
              <a:t> </a:t>
            </a:r>
            <a:r>
              <a:rPr lang="en-US" sz="2800" dirty="0" err="1">
                <a:cs typeface="Times New Roman" panose="02020603050405020304" pitchFamily="18" charset="0"/>
              </a:rPr>
              <a:t>hükümet</a:t>
            </a:r>
            <a:r>
              <a:rPr lang="en-US" sz="2800" dirty="0">
                <a:cs typeface="Times New Roman" panose="02020603050405020304" pitchFamily="18" charset="0"/>
              </a:rPr>
              <a:t> </a:t>
            </a:r>
            <a:r>
              <a:rPr lang="en-US" sz="2800" dirty="0" err="1">
                <a:cs typeface="Times New Roman" panose="02020603050405020304" pitchFamily="18" charset="0"/>
              </a:rPr>
              <a:t>alımlarının</a:t>
            </a:r>
            <a:r>
              <a:rPr lang="en-US" sz="2800" dirty="0">
                <a:cs typeface="Times New Roman" panose="02020603050405020304" pitchFamily="18" charset="0"/>
              </a:rPr>
              <a:t> </a:t>
            </a:r>
            <a:r>
              <a:rPr lang="en-US" sz="2800" dirty="0" err="1">
                <a:cs typeface="Times New Roman" panose="02020603050405020304" pitchFamily="18" charset="0"/>
              </a:rPr>
              <a:t>azaltılması</a:t>
            </a:r>
            <a:r>
              <a:rPr lang="en-US" sz="2800" dirty="0">
                <a:cs typeface="Times New Roman" panose="02020603050405020304" pitchFamily="18" charset="0"/>
              </a:rPr>
              <a:t> </a:t>
            </a:r>
            <a:r>
              <a:rPr lang="en-US" sz="2800" dirty="0" err="1">
                <a:cs typeface="Times New Roman" panose="02020603050405020304" pitchFamily="18" charset="0"/>
              </a:rPr>
              <a:t>veya</a:t>
            </a:r>
            <a:r>
              <a:rPr lang="en-US" sz="2800" dirty="0">
                <a:cs typeface="Times New Roman" panose="02020603050405020304" pitchFamily="18" charset="0"/>
              </a:rPr>
              <a:t> </a:t>
            </a:r>
            <a:r>
              <a:rPr lang="en-US" sz="2800" dirty="0" err="1">
                <a:cs typeface="Times New Roman" panose="02020603050405020304" pitchFamily="18" charset="0"/>
              </a:rPr>
              <a:t>vergilerin</a:t>
            </a:r>
            <a:r>
              <a:rPr lang="en-US" sz="2800" dirty="0">
                <a:cs typeface="Times New Roman" panose="02020603050405020304" pitchFamily="18" charset="0"/>
              </a:rPr>
              <a:t> </a:t>
            </a:r>
            <a:r>
              <a:rPr lang="en-US" sz="2800" dirty="0" err="1">
                <a:cs typeface="Times New Roman" panose="02020603050405020304" pitchFamily="18" charset="0"/>
              </a:rPr>
              <a:t>arttırılması</a:t>
            </a:r>
            <a:r>
              <a:rPr lang="en-US" sz="2800" dirty="0">
                <a:cs typeface="Times New Roman" panose="02020603050405020304" pitchFamily="18" charset="0"/>
              </a:rPr>
              <a:t> </a:t>
            </a:r>
            <a:r>
              <a:rPr lang="en-US" sz="2800" dirty="0" err="1">
                <a:cs typeface="Times New Roman" panose="02020603050405020304" pitchFamily="18" charset="0"/>
              </a:rPr>
              <a:t>yoluyla</a:t>
            </a:r>
            <a:r>
              <a:rPr lang="en-US" sz="2800" dirty="0">
                <a:cs typeface="Times New Roman" panose="02020603050405020304" pitchFamily="18" charset="0"/>
              </a:rPr>
              <a:t> </a:t>
            </a:r>
            <a:r>
              <a:rPr lang="en-US" sz="2800" dirty="0" err="1">
                <a:cs typeface="Times New Roman" panose="02020603050405020304" pitchFamily="18" charset="0"/>
              </a:rPr>
              <a:t>gerçekleştirilebilir</a:t>
            </a:r>
            <a:r>
              <a:rPr lang="en-US" sz="2800" dirty="0">
                <a:cs typeface="Times New Roman" panose="02020603050405020304" pitchFamily="18" charset="0"/>
              </a:rPr>
              <a:t>. </a:t>
            </a:r>
          </a:p>
        </p:txBody>
      </p:sp>
    </p:spTree>
    <p:extLst>
      <p:ext uri="{BB962C8B-B14F-4D97-AF65-F5344CB8AC3E}">
        <p14:creationId xmlns:p14="http://schemas.microsoft.com/office/powerpoint/2010/main" val="3025651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1097280"/>
          </a:xfrm>
        </p:spPr>
        <p:txBody>
          <a:bodyPr/>
          <a:lstStyle/>
          <a:p>
            <a:r>
              <a:rPr lang="en-US" sz="3600" dirty="0" err="1">
                <a:solidFill>
                  <a:schemeClr val="bg2"/>
                </a:solidFill>
              </a:rPr>
              <a:t>Karşı</a:t>
            </a:r>
            <a:r>
              <a:rPr lang="en-US" sz="3600" dirty="0">
                <a:solidFill>
                  <a:schemeClr val="bg2"/>
                </a:solidFill>
              </a:rPr>
              <a:t> </a:t>
            </a:r>
            <a:r>
              <a:rPr lang="en-US" sz="3600" dirty="0" err="1">
                <a:solidFill>
                  <a:schemeClr val="bg2"/>
                </a:solidFill>
              </a:rPr>
              <a:t>yönlü</a:t>
            </a:r>
            <a:r>
              <a:rPr lang="en-US" sz="3600" dirty="0">
                <a:solidFill>
                  <a:schemeClr val="bg2"/>
                </a:solidFill>
              </a:rPr>
              <a:t> </a:t>
            </a:r>
            <a:r>
              <a:rPr lang="en-US" sz="3600" dirty="0" err="1">
                <a:solidFill>
                  <a:schemeClr val="bg2"/>
                </a:solidFill>
              </a:rPr>
              <a:t>deverevi</a:t>
            </a:r>
            <a:r>
              <a:rPr lang="en-US" sz="3600" dirty="0">
                <a:solidFill>
                  <a:schemeClr val="bg2"/>
                </a:solidFill>
              </a:rPr>
              <a:t> </a:t>
            </a:r>
            <a:r>
              <a:rPr lang="en-US" sz="3600" dirty="0" err="1">
                <a:solidFill>
                  <a:schemeClr val="bg2"/>
                </a:solidFill>
              </a:rPr>
              <a:t>politikaların</a:t>
            </a:r>
            <a:r>
              <a:rPr lang="en-US" sz="3600" dirty="0">
                <a:solidFill>
                  <a:schemeClr val="bg2"/>
                </a:solidFill>
              </a:rPr>
              <a:t> </a:t>
            </a:r>
            <a:r>
              <a:rPr lang="en-US" sz="3600" dirty="0" err="1">
                <a:solidFill>
                  <a:schemeClr val="bg2"/>
                </a:solidFill>
              </a:rPr>
              <a:t>işleyişi</a:t>
            </a:r>
            <a:endParaRPr lang="en-IN" sz="2000" dirty="0">
              <a:solidFill>
                <a:schemeClr val="bg2"/>
              </a:solidFill>
            </a:endParaRPr>
          </a:p>
        </p:txBody>
      </p:sp>
      <p:sp>
        <p:nvSpPr>
          <p:cNvPr id="4" name="Content Placeholder 3"/>
          <p:cNvSpPr>
            <a:spLocks noGrp="1"/>
          </p:cNvSpPr>
          <p:nvPr>
            <p:ph idx="1"/>
          </p:nvPr>
        </p:nvSpPr>
        <p:spPr>
          <a:xfrm>
            <a:off x="457200" y="1752600"/>
            <a:ext cx="8229600" cy="809591"/>
          </a:xfrm>
        </p:spPr>
        <p:txBody>
          <a:bodyPr/>
          <a:lstStyle/>
          <a:p>
            <a:pPr marL="0" indent="0" algn="ctr">
              <a:buNone/>
            </a:pPr>
            <a:r>
              <a:rPr lang="en-IN" sz="2400" dirty="0" err="1"/>
              <a:t>İşgücü</a:t>
            </a:r>
            <a:r>
              <a:rPr lang="en-IN" sz="2400" dirty="0"/>
              <a:t> </a:t>
            </a:r>
            <a:r>
              <a:rPr lang="en-IN" sz="2400" dirty="0" err="1"/>
              <a:t>piyasasında</a:t>
            </a:r>
            <a:r>
              <a:rPr lang="en-IN" sz="2400" dirty="0"/>
              <a:t> </a:t>
            </a:r>
            <a:r>
              <a:rPr lang="en-IN" sz="2400" dirty="0" err="1"/>
              <a:t>etkileri</a:t>
            </a:r>
            <a:endParaRPr lang="en-IN" sz="2400" dirty="0"/>
          </a:p>
        </p:txBody>
      </p:sp>
      <p:pic>
        <p:nvPicPr>
          <p:cNvPr id="3074" name="Picture 2" descr="A line graph depicts the effect of countercyclical policy on the labor market.&#10;The vertical axis is labeled &quot;Wage&quot; and the horizontal axis is labeled &quot;Quantity of labor.&quot; The line for the labor supply curve is parallel to the horizontal axis initially and eventually becomes parallel to the vertical axis. The line for pre-recession labor demand is a line sloping downward intersecting the labor supply curve at point where it becomes parallel to the vertical axis. The point is labeled as &quot;1: Pre-recession.&quot; The line for labor demand after countercyclical policy is a line sloping downward and intersecting the labor supply curve at a point labeled as &quot;3: Partial recovery.&quot; The line for labor demand at trough is a line sloping downward and intersecting the labor supply curve at a point labeled as &quot;2: Trough.&quot; A point on the horizontal axis corresponding to point 1 is labeled as &quot;Pre-recession employment,&quot; a point corresponding to point 2 is labeled as &quot;Trough employment,&quot; and a point corresponding to point 3 is labeled as &quot;Employment after partial recovery.&quo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13622" y="2895600"/>
            <a:ext cx="4744378" cy="32461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87791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04800"/>
            <a:ext cx="8229600" cy="703052"/>
          </a:xfrm>
        </p:spPr>
        <p:txBody>
          <a:bodyPr/>
          <a:lstStyle/>
          <a:p>
            <a:r>
              <a:rPr lang="en-US" sz="3600" dirty="0">
                <a:solidFill>
                  <a:schemeClr val="bg2"/>
                </a:solidFill>
              </a:rPr>
              <a:t>Para </a:t>
            </a:r>
            <a:r>
              <a:rPr lang="en-US" sz="3600" dirty="0" err="1">
                <a:solidFill>
                  <a:schemeClr val="bg2"/>
                </a:solidFill>
              </a:rPr>
              <a:t>politikası</a:t>
            </a:r>
            <a:endParaRPr lang="en-IN" sz="2000" dirty="0"/>
          </a:p>
        </p:txBody>
      </p:sp>
      <p:sp>
        <p:nvSpPr>
          <p:cNvPr id="5" name="Content Placeholder 4"/>
          <p:cNvSpPr>
            <a:spLocks noGrp="1"/>
          </p:cNvSpPr>
          <p:nvPr>
            <p:ph idx="13"/>
          </p:nvPr>
        </p:nvSpPr>
        <p:spPr>
          <a:xfrm>
            <a:off x="533400" y="1524000"/>
            <a:ext cx="7620000" cy="381000"/>
          </a:xfrm>
        </p:spPr>
        <p:txBody>
          <a:bodyPr/>
          <a:lstStyle/>
          <a:p>
            <a:pPr marL="0" indent="0" algn="ctr">
              <a:buNone/>
            </a:pPr>
            <a:r>
              <a:rPr lang="en-US" sz="2400" dirty="0" err="1"/>
              <a:t>Genişletici</a:t>
            </a:r>
            <a:r>
              <a:rPr lang="en-US" sz="2400" dirty="0"/>
              <a:t> para </a:t>
            </a:r>
            <a:r>
              <a:rPr lang="en-US" sz="2400" dirty="0" err="1"/>
              <a:t>politikası</a:t>
            </a:r>
            <a:endParaRPr lang="en-IN" sz="2400" dirty="0"/>
          </a:p>
        </p:txBody>
      </p:sp>
      <p:pic>
        <p:nvPicPr>
          <p:cNvPr id="4099" name="Picture 3" descr="A flow diagram depicts the expansionary monetary policy.&#10;The steps in sequence shown are as follows:&#10;◦ Fed lowers short-term interest rates and expands access to credit&#10;◦ Long-term interest rates fall&#10;◦ Consumption and investment rise; Demand for goods and services rises&#10;◦ Labor demand curve shifts to the righ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66465" y="2819400"/>
            <a:ext cx="3611046" cy="33514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2336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62000"/>
          </a:xfrm>
        </p:spPr>
        <p:txBody>
          <a:bodyPr/>
          <a:lstStyle/>
          <a:p>
            <a:r>
              <a:rPr lang="en-US" sz="3600" dirty="0">
                <a:solidFill>
                  <a:schemeClr val="bg2"/>
                </a:solidFill>
              </a:rPr>
              <a:t>Para </a:t>
            </a:r>
            <a:r>
              <a:rPr lang="en-US" sz="3600" dirty="0" err="1">
                <a:solidFill>
                  <a:schemeClr val="bg2"/>
                </a:solidFill>
              </a:rPr>
              <a:t>politikası</a:t>
            </a:r>
            <a:endParaRPr lang="en-IN" sz="2000" dirty="0">
              <a:solidFill>
                <a:schemeClr val="bg2"/>
              </a:solidFill>
            </a:endParaRPr>
          </a:p>
        </p:txBody>
      </p:sp>
      <p:sp>
        <p:nvSpPr>
          <p:cNvPr id="2" name="Text Box 1"/>
          <p:cNvSpPr>
            <a:spLocks noGrp="1"/>
          </p:cNvSpPr>
          <p:nvPr>
            <p:ph idx="1"/>
          </p:nvPr>
        </p:nvSpPr>
        <p:spPr>
          <a:xfrm>
            <a:off x="457200" y="1371840"/>
            <a:ext cx="8229600" cy="2743200"/>
          </a:xfrm>
        </p:spPr>
        <p:txBody>
          <a:bodyPr/>
          <a:lstStyle/>
          <a:p>
            <a:pPr marL="0" indent="0">
              <a:lnSpc>
                <a:spcPct val="150000"/>
              </a:lnSpc>
              <a:spcBef>
                <a:spcPts val="0"/>
              </a:spcBef>
              <a:buNone/>
            </a:pPr>
            <a:r>
              <a:rPr lang="en-US" sz="2800" dirty="0" err="1">
                <a:cs typeface="Times New Roman" pitchFamily="18" charset="0"/>
              </a:rPr>
              <a:t>Açık</a:t>
            </a:r>
            <a:r>
              <a:rPr lang="en-US" sz="2800" dirty="0">
                <a:cs typeface="Times New Roman" pitchFamily="18" charset="0"/>
              </a:rPr>
              <a:t> </a:t>
            </a:r>
            <a:r>
              <a:rPr lang="en-US" sz="2800" dirty="0" err="1">
                <a:cs typeface="Times New Roman" pitchFamily="18" charset="0"/>
              </a:rPr>
              <a:t>piyasa</a:t>
            </a:r>
            <a:r>
              <a:rPr lang="en-US" sz="2800" dirty="0">
                <a:cs typeface="Times New Roman" pitchFamily="18" charset="0"/>
              </a:rPr>
              <a:t> </a:t>
            </a:r>
            <a:r>
              <a:rPr lang="en-US" sz="2800" dirty="0" err="1">
                <a:cs typeface="Times New Roman" pitchFamily="18" charset="0"/>
              </a:rPr>
              <a:t>işlemleriyle</a:t>
            </a:r>
            <a:r>
              <a:rPr lang="en-US" sz="2800" dirty="0">
                <a:cs typeface="Times New Roman" pitchFamily="18" charset="0"/>
              </a:rPr>
              <a:t> </a:t>
            </a:r>
            <a:r>
              <a:rPr lang="en-US" sz="2800" dirty="0" err="1">
                <a:cs typeface="Times New Roman" pitchFamily="18" charset="0"/>
              </a:rPr>
              <a:t>faizin</a:t>
            </a:r>
            <a:r>
              <a:rPr lang="en-US" sz="2800" dirty="0">
                <a:cs typeface="Times New Roman" pitchFamily="18" charset="0"/>
              </a:rPr>
              <a:t> control </a:t>
            </a:r>
            <a:r>
              <a:rPr lang="en-US" sz="2800" dirty="0" err="1">
                <a:cs typeface="Times New Roman" pitchFamily="18" charset="0"/>
              </a:rPr>
              <a:t>edilmesi</a:t>
            </a:r>
            <a:endParaRPr lang="en-US" sz="2800" dirty="0">
              <a:cs typeface="Times New Roman" pitchFamily="18" charset="0"/>
            </a:endParaRPr>
          </a:p>
        </p:txBody>
      </p:sp>
      <p:pic>
        <p:nvPicPr>
          <p:cNvPr id="4" name="Picture 2" descr="A line graph depicts the  federal funds market.&#10;The vertical axis is labeled as &quot;Federal funds interest rate&quot; and the horizontal axis is labeled as &quot;Quantity of reserves.&quot; Two vertical line at point R1 and R2 (in increasing order of distance from the origin) on the horizontal axis shows the reserves supply curve. A downward sloping line shows the reserves demand curve. The points on the vertical axis corresponding to the point of intersection of reserves demand curve are labeled as i1 and i2. A down arrows between i1 and i2 is labeled as &quot;A reduction in the federal funds rate resulting from a rightward shift in the supply curve of reserves.&quot;">
            <a:extLst>
              <a:ext uri="{FF2B5EF4-FFF2-40B4-BE49-F238E27FC236}">
                <a16:creationId xmlns:a16="http://schemas.microsoft.com/office/drawing/2014/main" id="{39BCE4F9-8793-9747-9935-C57F736CDA8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73218" y="2743440"/>
            <a:ext cx="5013382" cy="30477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47330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03052"/>
          </a:xfrm>
        </p:spPr>
        <p:txBody>
          <a:bodyPr/>
          <a:lstStyle/>
          <a:p>
            <a:r>
              <a:rPr lang="en-US" sz="3600" dirty="0">
                <a:solidFill>
                  <a:schemeClr val="bg2"/>
                </a:solidFill>
              </a:rPr>
              <a:t>Countercyclical Monetary Policy </a:t>
            </a:r>
            <a:r>
              <a:rPr lang="en-US" sz="2000" dirty="0">
                <a:solidFill>
                  <a:schemeClr val="bg2"/>
                </a:solidFill>
              </a:rPr>
              <a:t>(6 of 22)</a:t>
            </a:r>
            <a:endParaRPr lang="en-IN" sz="2000" dirty="0">
              <a:solidFill>
                <a:schemeClr val="bg2"/>
              </a:solidFill>
            </a:endParaRPr>
          </a:p>
        </p:txBody>
      </p:sp>
      <p:sp>
        <p:nvSpPr>
          <p:cNvPr id="4" name="Content Placeholder 3"/>
          <p:cNvSpPr>
            <a:spLocks noGrp="1"/>
          </p:cNvSpPr>
          <p:nvPr>
            <p:ph idx="1"/>
          </p:nvPr>
        </p:nvSpPr>
        <p:spPr>
          <a:xfrm>
            <a:off x="457200" y="1752600"/>
            <a:ext cx="8229600" cy="533400"/>
          </a:xfrm>
        </p:spPr>
        <p:txBody>
          <a:bodyPr/>
          <a:lstStyle/>
          <a:p>
            <a:pPr marL="0" indent="0" algn="ctr">
              <a:buNone/>
            </a:pPr>
            <a:r>
              <a:rPr lang="en-IN" sz="2400" dirty="0"/>
              <a:t>Exhibit 13.3 The Federal Funds Market</a:t>
            </a:r>
          </a:p>
        </p:txBody>
      </p:sp>
      <p:pic>
        <p:nvPicPr>
          <p:cNvPr id="5122" name="Picture 2" descr="A line graph depicts the  federal funds market.&#10;The vertical axis is labeled as &quot;Federal funds interest rate&quot; and the horizontal axis is labeled as &quot;Quantity of reserves.&quot; Two vertical line at point R1 and R2 (in increasing order of distance from the origin) on the horizontal axis shows the reserves supply curve. A downward sloping line shows the reserves demand curve. The points on the vertical axis corresponding to the point of intersection of reserves demand curve are labeled as i1 and i2. A down arrows between i1 and i2 is labeled as &quot;A reduction in the federal funds rate resulting from a rightward shift in the supply curve of reserves.&quo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73218" y="2743440"/>
            <a:ext cx="5013382" cy="30477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17977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097280"/>
          </a:xfrm>
        </p:spPr>
        <p:txBody>
          <a:bodyPr/>
          <a:lstStyle/>
          <a:p>
            <a:r>
              <a:rPr lang="en-US" sz="3600" dirty="0" err="1">
                <a:solidFill>
                  <a:schemeClr val="bg2"/>
                </a:solidFill>
              </a:rPr>
              <a:t>Açık</a:t>
            </a:r>
            <a:r>
              <a:rPr lang="en-US" sz="3600" dirty="0">
                <a:solidFill>
                  <a:schemeClr val="bg2"/>
                </a:solidFill>
              </a:rPr>
              <a:t> </a:t>
            </a:r>
            <a:r>
              <a:rPr lang="en-US" sz="3600" dirty="0" err="1">
                <a:solidFill>
                  <a:schemeClr val="bg2"/>
                </a:solidFill>
              </a:rPr>
              <a:t>Piyasa</a:t>
            </a:r>
            <a:r>
              <a:rPr lang="en-US" sz="3600" dirty="0">
                <a:solidFill>
                  <a:schemeClr val="bg2"/>
                </a:solidFill>
              </a:rPr>
              <a:t> </a:t>
            </a:r>
            <a:r>
              <a:rPr lang="en-US" sz="3600" dirty="0" err="1">
                <a:solidFill>
                  <a:schemeClr val="bg2"/>
                </a:solidFill>
              </a:rPr>
              <a:t>İşlemlerinin</a:t>
            </a:r>
            <a:r>
              <a:rPr lang="en-US" sz="3600" dirty="0">
                <a:solidFill>
                  <a:schemeClr val="bg2"/>
                </a:solidFill>
              </a:rPr>
              <a:t> </a:t>
            </a:r>
            <a:r>
              <a:rPr lang="en-US" sz="3600" dirty="0" err="1">
                <a:solidFill>
                  <a:schemeClr val="bg2"/>
                </a:solidFill>
              </a:rPr>
              <a:t>İşleyişi</a:t>
            </a:r>
            <a:endParaRPr lang="en-IN" sz="2000" dirty="0">
              <a:solidFill>
                <a:schemeClr val="bg2"/>
              </a:solidFill>
            </a:endParaRPr>
          </a:p>
        </p:txBody>
      </p:sp>
      <p:sp>
        <p:nvSpPr>
          <p:cNvPr id="4" name="Content Placeholder 3"/>
          <p:cNvSpPr>
            <a:spLocks noGrp="1"/>
          </p:cNvSpPr>
          <p:nvPr>
            <p:ph idx="1"/>
          </p:nvPr>
        </p:nvSpPr>
        <p:spPr>
          <a:xfrm>
            <a:off x="533400" y="1828800"/>
            <a:ext cx="8229600" cy="762000"/>
          </a:xfrm>
        </p:spPr>
        <p:txBody>
          <a:bodyPr/>
          <a:lstStyle/>
          <a:p>
            <a:pPr marL="0" indent="0" algn="ctr">
              <a:buNone/>
            </a:pPr>
            <a:r>
              <a:rPr lang="tr-TR" sz="2400" dirty="0" err="1"/>
              <a:t>Citibank</a:t>
            </a:r>
            <a:r>
              <a:rPr lang="tr-TR" sz="2400" dirty="0"/>
              <a:t> Mali Bilançosu (Öncesi ve Sonrası)</a:t>
            </a:r>
            <a:endParaRPr lang="en-IN" sz="2000" dirty="0"/>
          </a:p>
        </p:txBody>
      </p:sp>
      <p:graphicFrame>
        <p:nvGraphicFramePr>
          <p:cNvPr id="16" name="Table 15"/>
          <p:cNvGraphicFramePr>
            <a:graphicFrameLocks noGrp="1"/>
          </p:cNvGraphicFramePr>
          <p:nvPr>
            <p:extLst>
              <p:ext uri="{D42A27DB-BD31-4B8C-83A1-F6EECF244321}">
                <p14:modId xmlns:p14="http://schemas.microsoft.com/office/powerpoint/2010/main" val="462143423"/>
              </p:ext>
            </p:extLst>
          </p:nvPr>
        </p:nvGraphicFramePr>
        <p:xfrm>
          <a:off x="2361470" y="2741190"/>
          <a:ext cx="610330" cy="304800"/>
        </p:xfrm>
        <a:graphic>
          <a:graphicData uri="http://schemas.openxmlformats.org/drawingml/2006/table">
            <a:tbl>
              <a:tblPr firstRow="1" bandRow="1">
                <a:tableStyleId>{3B4B98B0-60AC-42C2-AFA5-B58CD77FA1E5}</a:tableStyleId>
              </a:tblPr>
              <a:tblGrid>
                <a:gridCol w="610330">
                  <a:extLst>
                    <a:ext uri="{9D8B030D-6E8A-4147-A177-3AD203B41FA5}">
                      <a16:colId xmlns:a16="http://schemas.microsoft.com/office/drawing/2014/main" val="20000"/>
                    </a:ext>
                  </a:extLst>
                </a:gridCol>
              </a:tblGrid>
              <a:tr h="3048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a:solidFill>
                            <a:schemeClr val="bg1"/>
                          </a:solidFill>
                        </a:rPr>
                        <a:t>Blank</a:t>
                      </a:r>
                      <a:endParaRPr lang="en-IN" sz="800" dirty="0">
                        <a:solidFill>
                          <a:schemeClr val="bg1"/>
                        </a:solidFill>
                      </a:endParaRPr>
                    </a:p>
                  </a:txBody>
                  <a:tcPr marL="61033" marR="61033" marT="30516" marB="305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2102740969"/>
              </p:ext>
            </p:extLst>
          </p:nvPr>
        </p:nvGraphicFramePr>
        <p:xfrm>
          <a:off x="2971800" y="2743200"/>
          <a:ext cx="1905000" cy="306810"/>
        </p:xfrm>
        <a:graphic>
          <a:graphicData uri="http://schemas.openxmlformats.org/drawingml/2006/table">
            <a:tbl>
              <a:tblPr firstRow="1" bandRow="1">
                <a:tableStyleId>{3B4B98B0-60AC-42C2-AFA5-B58CD77FA1E5}</a:tableStyleId>
              </a:tblPr>
              <a:tblGrid>
                <a:gridCol w="1905000">
                  <a:extLst>
                    <a:ext uri="{9D8B030D-6E8A-4147-A177-3AD203B41FA5}">
                      <a16:colId xmlns:a16="http://schemas.microsoft.com/office/drawing/2014/main" val="20000"/>
                    </a:ext>
                  </a:extLst>
                </a:gridCol>
              </a:tblGrid>
              <a:tr h="3068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800" b="1" i="0" u="none" strike="noStrike" kern="1200" baseline="0" dirty="0" err="1">
                          <a:solidFill>
                            <a:schemeClr val="tx1"/>
                          </a:solidFill>
                          <a:latin typeface="+mn-lt"/>
                          <a:ea typeface="+mn-ea"/>
                          <a:cs typeface="+mn-cs"/>
                        </a:rPr>
                        <a:t>Varlıklar</a:t>
                      </a:r>
                      <a:endParaRPr lang="en-IN" sz="800" b="1" dirty="0"/>
                    </a:p>
                  </a:txBody>
                  <a:tcPr marL="61033" marR="61033" marT="30517" marB="305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7" name="Table 16"/>
          <p:cNvGraphicFramePr>
            <a:graphicFrameLocks noGrp="1"/>
          </p:cNvGraphicFramePr>
          <p:nvPr>
            <p:extLst>
              <p:ext uri="{D42A27DB-BD31-4B8C-83A1-F6EECF244321}">
                <p14:modId xmlns:p14="http://schemas.microsoft.com/office/powerpoint/2010/main" val="1764371312"/>
              </p:ext>
            </p:extLst>
          </p:nvPr>
        </p:nvGraphicFramePr>
        <p:xfrm>
          <a:off x="4876800" y="2743200"/>
          <a:ext cx="1828800" cy="306810"/>
        </p:xfrm>
        <a:graphic>
          <a:graphicData uri="http://schemas.openxmlformats.org/drawingml/2006/table">
            <a:tbl>
              <a:tblPr firstRow="1" bandRow="1">
                <a:tableStyleId>{3B4B98B0-60AC-42C2-AFA5-B58CD77FA1E5}</a:tableStyleId>
              </a:tblPr>
              <a:tblGrid>
                <a:gridCol w="1828800">
                  <a:extLst>
                    <a:ext uri="{9D8B030D-6E8A-4147-A177-3AD203B41FA5}">
                      <a16:colId xmlns:a16="http://schemas.microsoft.com/office/drawing/2014/main" val="20000"/>
                    </a:ext>
                  </a:extLst>
                </a:gridCol>
              </a:tblGrid>
              <a:tr h="3068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800" b="1" i="0" u="none" strike="noStrike" kern="1200" baseline="0" dirty="0" err="1">
                          <a:solidFill>
                            <a:schemeClr val="tx1"/>
                          </a:solidFill>
                          <a:latin typeface="+mn-lt"/>
                          <a:ea typeface="+mn-ea"/>
                          <a:cs typeface="+mn-cs"/>
                        </a:rPr>
                        <a:t>Yükümlülükler</a:t>
                      </a:r>
                      <a:r>
                        <a:rPr lang="en-IN" sz="800" b="1" i="0" u="none" strike="noStrike" kern="1200" baseline="0" dirty="0">
                          <a:solidFill>
                            <a:schemeClr val="tx1"/>
                          </a:solidFill>
                          <a:latin typeface="+mn-lt"/>
                          <a:ea typeface="+mn-ea"/>
                          <a:cs typeface="+mn-cs"/>
                        </a:rPr>
                        <a:t> </a:t>
                      </a:r>
                      <a:r>
                        <a:rPr lang="en-IN" sz="800" b="1" i="0" u="none" strike="noStrike" kern="1200" baseline="0" dirty="0" err="1">
                          <a:solidFill>
                            <a:schemeClr val="tx1"/>
                          </a:solidFill>
                          <a:latin typeface="+mn-lt"/>
                          <a:ea typeface="+mn-ea"/>
                          <a:cs typeface="+mn-cs"/>
                        </a:rPr>
                        <a:t>ve</a:t>
                      </a:r>
                      <a:r>
                        <a:rPr lang="en-IN" sz="800" b="1" i="0" u="none" strike="noStrike" kern="1200" baseline="0" dirty="0">
                          <a:solidFill>
                            <a:schemeClr val="tx1"/>
                          </a:solidFill>
                          <a:latin typeface="+mn-lt"/>
                          <a:ea typeface="+mn-ea"/>
                          <a:cs typeface="+mn-cs"/>
                        </a:rPr>
                        <a:t> </a:t>
                      </a:r>
                      <a:r>
                        <a:rPr lang="en-IN" sz="800" b="1" i="0" u="none" strike="noStrike" kern="1200" baseline="0" dirty="0" err="1">
                          <a:solidFill>
                            <a:schemeClr val="tx1"/>
                          </a:solidFill>
                          <a:latin typeface="+mn-lt"/>
                          <a:ea typeface="+mn-ea"/>
                          <a:cs typeface="+mn-cs"/>
                        </a:rPr>
                        <a:t>Özkaynaklar</a:t>
                      </a:r>
                      <a:endParaRPr lang="en-IN" sz="800" b="1" dirty="0"/>
                    </a:p>
                  </a:txBody>
                  <a:tcPr marL="61033" marR="61033" marT="30517" marB="305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217333316"/>
              </p:ext>
            </p:extLst>
          </p:nvPr>
        </p:nvGraphicFramePr>
        <p:xfrm>
          <a:off x="2362200" y="3048000"/>
          <a:ext cx="609600" cy="1143000"/>
        </p:xfrm>
        <a:graphic>
          <a:graphicData uri="http://schemas.openxmlformats.org/drawingml/2006/table">
            <a:tbl>
              <a:tblPr firstRow="1" bandRow="1">
                <a:tableStyleId>{3B4B98B0-60AC-42C2-AFA5-B58CD77FA1E5}</a:tableStyleId>
              </a:tblPr>
              <a:tblGrid>
                <a:gridCol w="609600">
                  <a:extLst>
                    <a:ext uri="{9D8B030D-6E8A-4147-A177-3AD203B41FA5}">
                      <a16:colId xmlns:a16="http://schemas.microsoft.com/office/drawing/2014/main" val="20000"/>
                    </a:ext>
                  </a:extLst>
                </a:gridCol>
              </a:tblGrid>
              <a:tr h="1143000">
                <a:tc>
                  <a:txBody>
                    <a:bodyPr/>
                    <a:lstStyle/>
                    <a:p>
                      <a:pPr algn="ctr"/>
                      <a:r>
                        <a:rPr lang="en-US" sz="800" b="0" i="0" u="none" strike="noStrike" kern="1200" baseline="0" dirty="0" err="1">
                          <a:solidFill>
                            <a:schemeClr val="tx1"/>
                          </a:solidFill>
                          <a:latin typeface="+mn-lt"/>
                          <a:ea typeface="+mn-ea"/>
                          <a:cs typeface="+mn-cs"/>
                        </a:rPr>
                        <a:t>Önce</a:t>
                      </a:r>
                      <a:endParaRPr lang="en-US"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14" name="Content Placeholder 5"/>
          <p:cNvGraphicFramePr>
            <a:graphicFrameLocks noGrp="1"/>
          </p:cNvGraphicFramePr>
          <p:nvPr>
            <p:ph idx="13"/>
            <p:extLst>
              <p:ext uri="{D42A27DB-BD31-4B8C-83A1-F6EECF244321}">
                <p14:modId xmlns:p14="http://schemas.microsoft.com/office/powerpoint/2010/main" val="3034806437"/>
              </p:ext>
            </p:extLst>
          </p:nvPr>
        </p:nvGraphicFramePr>
        <p:xfrm>
          <a:off x="2971800" y="3048000"/>
          <a:ext cx="3733800" cy="1143000"/>
        </p:xfrm>
        <a:graphic>
          <a:graphicData uri="http://schemas.openxmlformats.org/drawingml/2006/table">
            <a:tbl>
              <a:tblPr firstRow="1" bandRow="1">
                <a:tableStyleId>{3B4B98B0-60AC-42C2-AFA5-B58CD77FA1E5}</a:tableStyleId>
              </a:tblPr>
              <a:tblGrid>
                <a:gridCol w="933450">
                  <a:extLst>
                    <a:ext uri="{9D8B030D-6E8A-4147-A177-3AD203B41FA5}">
                      <a16:colId xmlns:a16="http://schemas.microsoft.com/office/drawing/2014/main" val="20000"/>
                    </a:ext>
                  </a:extLst>
                </a:gridCol>
                <a:gridCol w="933450">
                  <a:extLst>
                    <a:ext uri="{9D8B030D-6E8A-4147-A177-3AD203B41FA5}">
                      <a16:colId xmlns:a16="http://schemas.microsoft.com/office/drawing/2014/main" val="20001"/>
                    </a:ext>
                  </a:extLst>
                </a:gridCol>
                <a:gridCol w="933450">
                  <a:extLst>
                    <a:ext uri="{9D8B030D-6E8A-4147-A177-3AD203B41FA5}">
                      <a16:colId xmlns:a16="http://schemas.microsoft.com/office/drawing/2014/main" val="20002"/>
                    </a:ext>
                  </a:extLst>
                </a:gridCol>
                <a:gridCol w="933450">
                  <a:extLst>
                    <a:ext uri="{9D8B030D-6E8A-4147-A177-3AD203B41FA5}">
                      <a16:colId xmlns:a16="http://schemas.microsoft.com/office/drawing/2014/main" val="20003"/>
                    </a:ext>
                  </a:extLst>
                </a:gridCol>
              </a:tblGrid>
              <a:tr h="2061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800" b="0" i="0" u="none" strike="noStrike" kern="1200" baseline="0" dirty="0">
                          <a:solidFill>
                            <a:schemeClr val="tx1"/>
                          </a:solidFill>
                          <a:latin typeface="+mn-lt"/>
                          <a:ea typeface="+mn-ea"/>
                          <a:cs typeface="+mn-cs"/>
                        </a:rPr>
                        <a:t>Reserves:</a:t>
                      </a:r>
                      <a:endParaRPr lang="en-IN" sz="800" dirty="0"/>
                    </a:p>
                  </a:txBody>
                  <a:tcPr marL="41729" marR="41729" marT="20865" marB="208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800" b="0" i="0" u="none" strike="noStrike" kern="1200" baseline="0" dirty="0">
                          <a:solidFill>
                            <a:schemeClr val="tx1"/>
                          </a:solidFill>
                          <a:latin typeface="+mn-lt"/>
                          <a:ea typeface="+mn-ea"/>
                          <a:cs typeface="+mn-cs"/>
                        </a:rPr>
                        <a:t>$100 billion</a:t>
                      </a:r>
                      <a:endParaRPr lang="en-IN" sz="800" dirty="0"/>
                    </a:p>
                  </a:txBody>
                  <a:tcPr marL="41729" marR="41729" marT="20865" marB="208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700" b="0" i="0" u="none" strike="noStrike" kern="1200" baseline="0" dirty="0">
                          <a:solidFill>
                            <a:schemeClr val="tx1"/>
                          </a:solidFill>
                          <a:latin typeface="+mn-lt"/>
                          <a:ea typeface="+mn-ea"/>
                          <a:cs typeface="+mn-cs"/>
                        </a:rPr>
                        <a:t>Deposits and</a:t>
                      </a:r>
                    </a:p>
                    <a:p>
                      <a:pPr algn="ctr"/>
                      <a:r>
                        <a:rPr lang="en-US" sz="700" b="0" i="0" u="none" strike="noStrike" kern="1200" baseline="0" dirty="0">
                          <a:solidFill>
                            <a:schemeClr val="tx1"/>
                          </a:solidFill>
                          <a:latin typeface="+mn-lt"/>
                          <a:ea typeface="+mn-ea"/>
                          <a:cs typeface="+mn-cs"/>
                        </a:rPr>
                        <a:t>other liabilities</a:t>
                      </a:r>
                      <a:endParaRPr lang="en-IN" sz="700" dirty="0"/>
                    </a:p>
                  </a:txBody>
                  <a:tcPr marL="41729" marR="41729" marT="20865" marB="208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800" b="0" i="0" u="none" strike="noStrike" kern="1200" baseline="0" dirty="0">
                          <a:solidFill>
                            <a:schemeClr val="tx1"/>
                          </a:solidFill>
                          <a:latin typeface="+mn-lt"/>
                          <a:ea typeface="+mn-ea"/>
                          <a:cs typeface="+mn-cs"/>
                        </a:rPr>
                        <a:t>$800 billion</a:t>
                      </a:r>
                      <a:endParaRPr lang="en-IN" sz="800" dirty="0"/>
                    </a:p>
                  </a:txBody>
                  <a:tcPr marL="41729" marR="41729" marT="20865" marB="208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12594">
                <a:tc>
                  <a:txBody>
                    <a:bodyPr/>
                    <a:lstStyle/>
                    <a:p>
                      <a:pPr algn="ctr"/>
                      <a:r>
                        <a:rPr lang="en-IN" sz="800" b="0" i="0" u="none" strike="noStrike" kern="1200" baseline="0" dirty="0">
                          <a:solidFill>
                            <a:schemeClr val="tx1"/>
                          </a:solidFill>
                          <a:latin typeface="+mn-lt"/>
                          <a:ea typeface="+mn-ea"/>
                          <a:cs typeface="+mn-cs"/>
                        </a:rPr>
                        <a:t>Bonds and other</a:t>
                      </a:r>
                    </a:p>
                    <a:p>
                      <a:pPr algn="ctr"/>
                      <a:r>
                        <a:rPr lang="en-IN" sz="800" b="0" i="0" u="none" strike="noStrike" kern="1200" baseline="0" dirty="0">
                          <a:solidFill>
                            <a:schemeClr val="tx1"/>
                          </a:solidFill>
                          <a:latin typeface="+mn-lt"/>
                          <a:ea typeface="+mn-ea"/>
                          <a:cs typeface="+mn-cs"/>
                        </a:rPr>
                        <a:t>investments:</a:t>
                      </a:r>
                      <a:endParaRPr lang="en-IN" sz="800" dirty="0"/>
                    </a:p>
                    <a:p>
                      <a:endParaRPr lang="en-IN" sz="800" dirty="0"/>
                    </a:p>
                  </a:txBody>
                  <a:tcPr marL="41729" marR="41729" marT="20865" marB="208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800" b="0" i="0" u="none" strike="noStrike" kern="1200" baseline="0" dirty="0">
                          <a:solidFill>
                            <a:schemeClr val="tx1"/>
                          </a:solidFill>
                          <a:latin typeface="+mn-lt"/>
                          <a:ea typeface="+mn-ea"/>
                          <a:cs typeface="+mn-cs"/>
                        </a:rPr>
                        <a:t>$900 billion</a:t>
                      </a:r>
                      <a:endParaRPr lang="en-IN" sz="800" dirty="0"/>
                    </a:p>
                    <a:p>
                      <a:endParaRPr lang="en-IN" sz="800" dirty="0"/>
                    </a:p>
                  </a:txBody>
                  <a:tcPr marL="41729" marR="41729" marT="20865" marB="208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US" sz="800" b="0" i="0" u="none" strike="noStrike" kern="1200" baseline="0" dirty="0">
                          <a:solidFill>
                            <a:schemeClr val="tx1"/>
                          </a:solidFill>
                          <a:latin typeface="+mn-lt"/>
                          <a:ea typeface="+mn-ea"/>
                          <a:cs typeface="+mn-cs"/>
                        </a:rPr>
                        <a:t>Shareholders’</a:t>
                      </a:r>
                    </a:p>
                    <a:p>
                      <a:pPr algn="ctr"/>
                      <a:r>
                        <a:rPr lang="en-US" sz="800" b="0" i="0" u="none" strike="noStrike" kern="1200" baseline="0" dirty="0">
                          <a:solidFill>
                            <a:schemeClr val="tx1"/>
                          </a:solidFill>
                          <a:latin typeface="+mn-lt"/>
                          <a:ea typeface="+mn-ea"/>
                          <a:cs typeface="+mn-cs"/>
                        </a:rPr>
                        <a:t>equity:</a:t>
                      </a:r>
                      <a:endParaRPr lang="en-IN" sz="800" dirty="0"/>
                    </a:p>
                    <a:p>
                      <a:endParaRPr lang="en-IN" sz="800" dirty="0"/>
                    </a:p>
                  </a:txBody>
                  <a:tcPr marL="41729" marR="41729" marT="20865" marB="208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00" b="0" i="0" u="none" strike="noStrike" kern="1200" baseline="0" dirty="0">
                          <a:solidFill>
                            <a:schemeClr val="tx1"/>
                          </a:solidFill>
                          <a:latin typeface="+mn-lt"/>
                          <a:ea typeface="+mn-ea"/>
                          <a:cs typeface="+mn-cs"/>
                        </a:rPr>
                        <a:t>$200 billion</a:t>
                      </a:r>
                      <a:endParaRPr lang="en-IN" sz="800" dirty="0"/>
                    </a:p>
                    <a:p>
                      <a:endParaRPr lang="en-IN" sz="800" dirty="0"/>
                    </a:p>
                  </a:txBody>
                  <a:tcPr marL="41729" marR="41729" marT="20865" marB="208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0001"/>
                  </a:ext>
                </a:extLst>
              </a:tr>
              <a:tr h="4804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800" b="0" i="0" u="none" strike="noStrike" kern="1200" baseline="0" dirty="0">
                          <a:solidFill>
                            <a:schemeClr val="tx1"/>
                          </a:solidFill>
                          <a:latin typeface="+mn-lt"/>
                          <a:ea typeface="+mn-ea"/>
                          <a:cs typeface="+mn-cs"/>
                        </a:rPr>
                        <a:t>Total assets:</a:t>
                      </a:r>
                      <a:endParaRPr lang="en-IN" sz="800" dirty="0"/>
                    </a:p>
                  </a:txBody>
                  <a:tcPr marL="41729" marR="41729" marT="20865" marB="208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800" b="0" i="0" u="none" strike="noStrike" kern="1200" baseline="0" dirty="0">
                          <a:solidFill>
                            <a:schemeClr val="tx1"/>
                          </a:solidFill>
                          <a:latin typeface="+mn-lt"/>
                          <a:ea typeface="+mn-ea"/>
                          <a:cs typeface="+mn-cs"/>
                        </a:rPr>
                        <a:t>$1,000 billion</a:t>
                      </a:r>
                      <a:endParaRPr lang="en-IN" sz="800" dirty="0"/>
                    </a:p>
                  </a:txBody>
                  <a:tcPr marL="41729" marR="41729" marT="20865" marB="208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800" b="0" i="0" u="none" strike="noStrike" kern="1200" baseline="0" dirty="0">
                          <a:solidFill>
                            <a:schemeClr val="tx1"/>
                          </a:solidFill>
                          <a:latin typeface="+mn-lt"/>
                          <a:ea typeface="+mn-ea"/>
                          <a:cs typeface="+mn-cs"/>
                        </a:rPr>
                        <a:t>Liabilities +</a:t>
                      </a:r>
                    </a:p>
                    <a:p>
                      <a:pPr algn="ctr"/>
                      <a:r>
                        <a:rPr lang="en-US" sz="800" b="0" i="0" u="none" strike="noStrike" kern="1200" baseline="0" dirty="0">
                          <a:solidFill>
                            <a:schemeClr val="tx1"/>
                          </a:solidFill>
                          <a:latin typeface="+mn-lt"/>
                          <a:ea typeface="+mn-ea"/>
                          <a:cs typeface="+mn-cs"/>
                        </a:rPr>
                        <a:t>shareholders’</a:t>
                      </a:r>
                    </a:p>
                    <a:p>
                      <a:pPr algn="ctr"/>
                      <a:r>
                        <a:rPr lang="en-US" sz="800" b="0" i="0" u="none" strike="noStrike" kern="1200" baseline="0" dirty="0">
                          <a:solidFill>
                            <a:schemeClr val="tx1"/>
                          </a:solidFill>
                          <a:latin typeface="+mn-lt"/>
                          <a:ea typeface="+mn-ea"/>
                          <a:cs typeface="+mn-cs"/>
                        </a:rPr>
                        <a:t>equity:</a:t>
                      </a:r>
                      <a:endParaRPr lang="en-IN" sz="800" dirty="0"/>
                    </a:p>
                  </a:txBody>
                  <a:tcPr marL="41729" marR="41729" marT="20865" marB="208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00" b="0" i="0" u="none" strike="noStrike" kern="1200" baseline="0" dirty="0">
                          <a:solidFill>
                            <a:schemeClr val="tx1"/>
                          </a:solidFill>
                          <a:latin typeface="+mn-lt"/>
                          <a:ea typeface="+mn-ea"/>
                          <a:cs typeface="+mn-cs"/>
                        </a:rPr>
                        <a:t>$1,000 billion</a:t>
                      </a:r>
                    </a:p>
                  </a:txBody>
                  <a:tcPr marL="41729" marR="41729" marT="20865" marB="208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976489835"/>
              </p:ext>
            </p:extLst>
          </p:nvPr>
        </p:nvGraphicFramePr>
        <p:xfrm>
          <a:off x="2362200" y="4191000"/>
          <a:ext cx="609600" cy="304800"/>
        </p:xfrm>
        <a:graphic>
          <a:graphicData uri="http://schemas.openxmlformats.org/drawingml/2006/table">
            <a:tbl>
              <a:tblPr firstRow="1" bandRow="1">
                <a:tableStyleId>{3B4B98B0-60AC-42C2-AFA5-B58CD77FA1E5}</a:tableStyleId>
              </a:tblPr>
              <a:tblGrid>
                <a:gridCol w="609600">
                  <a:extLst>
                    <a:ext uri="{9D8B030D-6E8A-4147-A177-3AD203B41FA5}">
                      <a16:colId xmlns:a16="http://schemas.microsoft.com/office/drawing/2014/main" val="20000"/>
                    </a:ext>
                  </a:extLst>
                </a:gridCol>
              </a:tblGrid>
              <a:tr h="304800">
                <a:tc>
                  <a:txBody>
                    <a:bodyPr/>
                    <a:lstStyle/>
                    <a:p>
                      <a:pPr algn="ctr"/>
                      <a:r>
                        <a:rPr lang="en-US" sz="800" b="0" dirty="0">
                          <a:solidFill>
                            <a:schemeClr val="bg1"/>
                          </a:solidFill>
                        </a:rPr>
                        <a:t>Blank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20" name="Table 19"/>
          <p:cNvGraphicFramePr>
            <a:graphicFrameLocks noGrp="1"/>
          </p:cNvGraphicFramePr>
          <p:nvPr>
            <p:extLst>
              <p:ext uri="{D42A27DB-BD31-4B8C-83A1-F6EECF244321}">
                <p14:modId xmlns:p14="http://schemas.microsoft.com/office/powerpoint/2010/main" val="4030251162"/>
              </p:ext>
            </p:extLst>
          </p:nvPr>
        </p:nvGraphicFramePr>
        <p:xfrm>
          <a:off x="2971800" y="4191000"/>
          <a:ext cx="1905000" cy="304800"/>
        </p:xfrm>
        <a:graphic>
          <a:graphicData uri="http://schemas.openxmlformats.org/drawingml/2006/table">
            <a:tbl>
              <a:tblPr firstRow="1" bandRow="1">
                <a:tableStyleId>{3B4B98B0-60AC-42C2-AFA5-B58CD77FA1E5}</a:tableStyleId>
              </a:tblPr>
              <a:tblGrid>
                <a:gridCol w="1905000">
                  <a:extLst>
                    <a:ext uri="{9D8B030D-6E8A-4147-A177-3AD203B41FA5}">
                      <a16:colId xmlns:a16="http://schemas.microsoft.com/office/drawing/2014/main" val="20000"/>
                    </a:ext>
                  </a:extLst>
                </a:gridCol>
              </a:tblGrid>
              <a:tr h="3048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800" b="1" i="0" u="none" strike="noStrike" kern="1200" baseline="0" dirty="0" err="1">
                          <a:solidFill>
                            <a:schemeClr val="tx1"/>
                          </a:solidFill>
                          <a:latin typeface="+mn-lt"/>
                          <a:ea typeface="+mn-ea"/>
                          <a:cs typeface="+mn-cs"/>
                        </a:rPr>
                        <a:t>Varlıklar</a:t>
                      </a:r>
                      <a:endParaRPr lang="en-IN" sz="800" b="1" i="0" u="none" strike="noStrike" kern="1200" baseline="0" dirty="0">
                        <a:solidFill>
                          <a:schemeClr val="tx1"/>
                        </a:solidFill>
                        <a:latin typeface="+mn-lt"/>
                        <a:ea typeface="+mn-ea"/>
                        <a:cs typeface="+mn-cs"/>
                      </a:endParaRPr>
                    </a:p>
                  </a:txBody>
                  <a:tcPr marL="61033" marR="61033" marT="30517" marB="305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4003689105"/>
              </p:ext>
            </p:extLst>
          </p:nvPr>
        </p:nvGraphicFramePr>
        <p:xfrm>
          <a:off x="4876800" y="4191000"/>
          <a:ext cx="1828800" cy="305165"/>
        </p:xfrm>
        <a:graphic>
          <a:graphicData uri="http://schemas.openxmlformats.org/drawingml/2006/table">
            <a:tbl>
              <a:tblPr firstRow="1" bandRow="1">
                <a:tableStyleId>{3B4B98B0-60AC-42C2-AFA5-B58CD77FA1E5}</a:tableStyleId>
              </a:tblPr>
              <a:tblGrid>
                <a:gridCol w="1828800">
                  <a:extLst>
                    <a:ext uri="{9D8B030D-6E8A-4147-A177-3AD203B41FA5}">
                      <a16:colId xmlns:a16="http://schemas.microsoft.com/office/drawing/2014/main" val="20000"/>
                    </a:ext>
                  </a:extLst>
                </a:gridCol>
              </a:tblGrid>
              <a:tr h="30516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800" b="1" i="0" u="none" strike="noStrike" kern="1200" baseline="0" dirty="0" err="1">
                          <a:solidFill>
                            <a:schemeClr val="tx1"/>
                          </a:solidFill>
                          <a:latin typeface="+mn-lt"/>
                          <a:ea typeface="+mn-ea"/>
                          <a:cs typeface="+mn-cs"/>
                        </a:rPr>
                        <a:t>Yükümlülükler</a:t>
                      </a:r>
                      <a:r>
                        <a:rPr lang="en-IN" sz="800" b="1" i="0" u="none" strike="noStrike" kern="1200" baseline="0" dirty="0">
                          <a:solidFill>
                            <a:schemeClr val="tx1"/>
                          </a:solidFill>
                          <a:latin typeface="+mn-lt"/>
                          <a:ea typeface="+mn-ea"/>
                          <a:cs typeface="+mn-cs"/>
                        </a:rPr>
                        <a:t> </a:t>
                      </a:r>
                      <a:r>
                        <a:rPr lang="en-IN" sz="800" b="1" i="0" u="none" strike="noStrike" kern="1200" baseline="0" dirty="0" err="1">
                          <a:solidFill>
                            <a:schemeClr val="tx1"/>
                          </a:solidFill>
                          <a:latin typeface="+mn-lt"/>
                          <a:ea typeface="+mn-ea"/>
                          <a:cs typeface="+mn-cs"/>
                        </a:rPr>
                        <a:t>ve</a:t>
                      </a:r>
                      <a:r>
                        <a:rPr lang="en-IN" sz="800" b="1" i="0" u="none" strike="noStrike" kern="1200" baseline="0" dirty="0">
                          <a:solidFill>
                            <a:schemeClr val="tx1"/>
                          </a:solidFill>
                          <a:latin typeface="+mn-lt"/>
                          <a:ea typeface="+mn-ea"/>
                          <a:cs typeface="+mn-cs"/>
                        </a:rPr>
                        <a:t> </a:t>
                      </a:r>
                      <a:r>
                        <a:rPr lang="en-IN" sz="800" b="1" i="0" u="none" strike="noStrike" kern="1200" baseline="0" dirty="0" err="1">
                          <a:solidFill>
                            <a:schemeClr val="tx1"/>
                          </a:solidFill>
                          <a:latin typeface="+mn-lt"/>
                          <a:ea typeface="+mn-ea"/>
                          <a:cs typeface="+mn-cs"/>
                        </a:rPr>
                        <a:t>Özkaynaklar</a:t>
                      </a:r>
                      <a:endParaRPr lang="en-IN" sz="800" b="1" dirty="0"/>
                    </a:p>
                  </a:txBody>
                  <a:tcPr marL="61033" marR="61033" marT="30517" marB="305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140231420"/>
              </p:ext>
            </p:extLst>
          </p:nvPr>
        </p:nvGraphicFramePr>
        <p:xfrm>
          <a:off x="2362200" y="4495800"/>
          <a:ext cx="609600" cy="1676400"/>
        </p:xfrm>
        <a:graphic>
          <a:graphicData uri="http://schemas.openxmlformats.org/drawingml/2006/table">
            <a:tbl>
              <a:tblPr firstRow="1" bandRow="1">
                <a:tableStyleId>{3B4B98B0-60AC-42C2-AFA5-B58CD77FA1E5}</a:tableStyleId>
              </a:tblPr>
              <a:tblGrid>
                <a:gridCol w="609600">
                  <a:extLst>
                    <a:ext uri="{9D8B030D-6E8A-4147-A177-3AD203B41FA5}">
                      <a16:colId xmlns:a16="http://schemas.microsoft.com/office/drawing/2014/main" val="20000"/>
                    </a:ext>
                  </a:extLst>
                </a:gridCol>
              </a:tblGrid>
              <a:tr h="1676400">
                <a:tc>
                  <a:txBody>
                    <a:bodyPr/>
                    <a:lstStyle/>
                    <a:p>
                      <a:pPr algn="ctr"/>
                      <a:r>
                        <a:rPr lang="en-US" sz="800" b="0" i="0" u="none" strike="noStrike" kern="1200" baseline="0" dirty="0">
                          <a:solidFill>
                            <a:schemeClr val="tx1"/>
                          </a:solidFill>
                          <a:latin typeface="+mn-lt"/>
                          <a:ea typeface="+mn-ea"/>
                          <a:cs typeface="+mn-cs"/>
                        </a:rPr>
                        <a:t>Sonra</a:t>
                      </a:r>
                      <a:endParaRPr lang="en-US" sz="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5" name="Content Placeholder 5"/>
          <p:cNvGraphicFramePr>
            <a:graphicFrameLocks/>
          </p:cNvGraphicFramePr>
          <p:nvPr>
            <p:extLst>
              <p:ext uri="{D42A27DB-BD31-4B8C-83A1-F6EECF244321}">
                <p14:modId xmlns:p14="http://schemas.microsoft.com/office/powerpoint/2010/main" val="3742147206"/>
              </p:ext>
            </p:extLst>
          </p:nvPr>
        </p:nvGraphicFramePr>
        <p:xfrm>
          <a:off x="2971800" y="4493790"/>
          <a:ext cx="3733800" cy="1661456"/>
        </p:xfrm>
        <a:graphic>
          <a:graphicData uri="http://schemas.openxmlformats.org/drawingml/2006/table">
            <a:tbl>
              <a:tblPr firstRow="1" bandRow="1">
                <a:tableStyleId>{3B4B98B0-60AC-42C2-AFA5-B58CD77FA1E5}</a:tableStyleId>
              </a:tblPr>
              <a:tblGrid>
                <a:gridCol w="933450">
                  <a:extLst>
                    <a:ext uri="{9D8B030D-6E8A-4147-A177-3AD203B41FA5}">
                      <a16:colId xmlns:a16="http://schemas.microsoft.com/office/drawing/2014/main" val="20000"/>
                    </a:ext>
                  </a:extLst>
                </a:gridCol>
                <a:gridCol w="933450">
                  <a:extLst>
                    <a:ext uri="{9D8B030D-6E8A-4147-A177-3AD203B41FA5}">
                      <a16:colId xmlns:a16="http://schemas.microsoft.com/office/drawing/2014/main" val="20001"/>
                    </a:ext>
                  </a:extLst>
                </a:gridCol>
                <a:gridCol w="933450">
                  <a:extLst>
                    <a:ext uri="{9D8B030D-6E8A-4147-A177-3AD203B41FA5}">
                      <a16:colId xmlns:a16="http://schemas.microsoft.com/office/drawing/2014/main" val="20002"/>
                    </a:ext>
                  </a:extLst>
                </a:gridCol>
                <a:gridCol w="933450">
                  <a:extLst>
                    <a:ext uri="{9D8B030D-6E8A-4147-A177-3AD203B41FA5}">
                      <a16:colId xmlns:a16="http://schemas.microsoft.com/office/drawing/2014/main" val="20003"/>
                    </a:ext>
                  </a:extLst>
                </a:gridCol>
              </a:tblGrid>
              <a:tr h="45887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0" i="0" u="none" strike="noStrike" kern="1200" baseline="0" dirty="0">
                          <a:solidFill>
                            <a:schemeClr val="tx1"/>
                          </a:solidFill>
                          <a:latin typeface="+mn-lt"/>
                          <a:ea typeface="+mn-ea"/>
                          <a:cs typeface="+mn-cs"/>
                        </a:rPr>
                        <a:t>Reserves:</a:t>
                      </a:r>
                      <a:endParaRPr lang="en-IN" sz="900" dirty="0"/>
                    </a:p>
                    <a:p>
                      <a:endParaRPr lang="en-IN" sz="900" dirty="0"/>
                    </a:p>
                  </a:txBody>
                  <a:tcPr marL="41819" marR="41819" marT="20910" marB="209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0" i="0" u="none" strike="noStrike" kern="1200" baseline="0" dirty="0">
                          <a:solidFill>
                            <a:schemeClr val="tx1"/>
                          </a:solidFill>
                          <a:latin typeface="+mn-lt"/>
                          <a:ea typeface="+mn-ea"/>
                          <a:cs typeface="+mn-cs"/>
                        </a:rPr>
                        <a:t>$101 billion</a:t>
                      </a:r>
                      <a:endParaRPr lang="en-IN" sz="900" dirty="0"/>
                    </a:p>
                    <a:p>
                      <a:endParaRPr lang="en-IN" sz="900" dirty="0"/>
                    </a:p>
                  </a:txBody>
                  <a:tcPr marL="41819" marR="41819" marT="20910" marB="209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900" b="0" i="0" u="none" strike="noStrike" kern="1200" baseline="0" dirty="0">
                          <a:solidFill>
                            <a:schemeClr val="tx1"/>
                          </a:solidFill>
                          <a:latin typeface="+mn-lt"/>
                          <a:ea typeface="+mn-ea"/>
                          <a:cs typeface="+mn-cs"/>
                        </a:rPr>
                        <a:t>Deposits and</a:t>
                      </a:r>
                    </a:p>
                    <a:p>
                      <a:pPr algn="ctr"/>
                      <a:r>
                        <a:rPr lang="en-US" sz="900" b="0" i="0" u="none" strike="noStrike" kern="1200" baseline="0" dirty="0">
                          <a:solidFill>
                            <a:schemeClr val="tx1"/>
                          </a:solidFill>
                          <a:latin typeface="+mn-lt"/>
                          <a:ea typeface="+mn-ea"/>
                          <a:cs typeface="+mn-cs"/>
                        </a:rPr>
                        <a:t>other liabilities:</a:t>
                      </a:r>
                      <a:endParaRPr lang="en-IN" sz="900" dirty="0"/>
                    </a:p>
                    <a:p>
                      <a:endParaRPr lang="en-IN" sz="900" dirty="0"/>
                    </a:p>
                  </a:txBody>
                  <a:tcPr marL="41819" marR="41819" marT="20910" marB="209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0" i="0" u="none" strike="noStrike" kern="1200" baseline="0" dirty="0">
                          <a:solidFill>
                            <a:schemeClr val="tx1"/>
                          </a:solidFill>
                          <a:latin typeface="+mn-lt"/>
                          <a:ea typeface="+mn-ea"/>
                          <a:cs typeface="+mn-cs"/>
                        </a:rPr>
                        <a:t>$800 billion</a:t>
                      </a:r>
                      <a:endParaRPr lang="en-IN" sz="900" dirty="0"/>
                    </a:p>
                    <a:p>
                      <a:endParaRPr lang="en-IN" sz="900" dirty="0"/>
                    </a:p>
                  </a:txBody>
                  <a:tcPr marL="41819" marR="41819" marT="20910" marB="209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601289">
                <a:tc>
                  <a:txBody>
                    <a:bodyPr/>
                    <a:lstStyle/>
                    <a:p>
                      <a:pPr algn="ctr"/>
                      <a:r>
                        <a:rPr lang="en-US" sz="900" b="0" i="0" u="none" strike="noStrike" kern="1200" baseline="0" dirty="0">
                          <a:solidFill>
                            <a:schemeClr val="tx1"/>
                          </a:solidFill>
                          <a:latin typeface="+mn-lt"/>
                          <a:ea typeface="+mn-ea"/>
                          <a:cs typeface="+mn-cs"/>
                        </a:rPr>
                        <a:t>Bonds and other</a:t>
                      </a:r>
                    </a:p>
                    <a:p>
                      <a:pPr algn="ctr"/>
                      <a:r>
                        <a:rPr lang="en-US" sz="900" b="0" i="0" u="none" strike="noStrike" kern="1200" baseline="0" dirty="0">
                          <a:solidFill>
                            <a:schemeClr val="tx1"/>
                          </a:solidFill>
                          <a:latin typeface="+mn-lt"/>
                          <a:ea typeface="+mn-ea"/>
                          <a:cs typeface="+mn-cs"/>
                        </a:rPr>
                        <a:t>investments:</a:t>
                      </a:r>
                      <a:endParaRPr lang="en-IN" sz="900" dirty="0"/>
                    </a:p>
                    <a:p>
                      <a:endParaRPr lang="en-IN" sz="900" dirty="0"/>
                    </a:p>
                  </a:txBody>
                  <a:tcPr marL="41819" marR="41819" marT="20910" marB="209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0" i="0" u="none" strike="noStrike" kern="1200" baseline="0" dirty="0">
                          <a:solidFill>
                            <a:schemeClr val="tx1"/>
                          </a:solidFill>
                          <a:latin typeface="+mn-lt"/>
                          <a:ea typeface="+mn-ea"/>
                          <a:cs typeface="+mn-cs"/>
                        </a:rPr>
                        <a:t>$899 billion</a:t>
                      </a:r>
                      <a:endParaRPr lang="en-IN" sz="900" dirty="0"/>
                    </a:p>
                    <a:p>
                      <a:endParaRPr lang="en-IN" sz="900" dirty="0"/>
                    </a:p>
                  </a:txBody>
                  <a:tcPr marL="41819" marR="41819" marT="20910" marB="209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algn="ctr"/>
                      <a:r>
                        <a:rPr lang="en-US" sz="900" b="0" i="0" u="none" strike="noStrike" kern="1200" baseline="0" dirty="0">
                          <a:solidFill>
                            <a:schemeClr val="tx1"/>
                          </a:solidFill>
                          <a:latin typeface="+mn-lt"/>
                          <a:ea typeface="+mn-ea"/>
                          <a:cs typeface="+mn-cs"/>
                        </a:rPr>
                        <a:t>Shareholders’</a:t>
                      </a:r>
                    </a:p>
                    <a:p>
                      <a:pPr algn="ctr"/>
                      <a:r>
                        <a:rPr lang="en-US" sz="900" b="0" i="0" u="none" strike="noStrike" kern="1200" baseline="0" dirty="0">
                          <a:solidFill>
                            <a:schemeClr val="tx1"/>
                          </a:solidFill>
                          <a:latin typeface="+mn-lt"/>
                          <a:ea typeface="+mn-ea"/>
                          <a:cs typeface="+mn-cs"/>
                        </a:rPr>
                        <a:t>equity:</a:t>
                      </a:r>
                      <a:endParaRPr lang="en-IN" sz="900" dirty="0"/>
                    </a:p>
                    <a:p>
                      <a:endParaRPr lang="en-IN" sz="900" dirty="0"/>
                    </a:p>
                  </a:txBody>
                  <a:tcPr marL="41819" marR="41819" marT="20910" marB="209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0" i="0" u="none" strike="noStrike" kern="1200" baseline="0" dirty="0">
                          <a:solidFill>
                            <a:schemeClr val="tx1"/>
                          </a:solidFill>
                          <a:latin typeface="+mn-lt"/>
                          <a:ea typeface="+mn-ea"/>
                          <a:cs typeface="+mn-cs"/>
                        </a:rPr>
                        <a:t>$200 billion</a:t>
                      </a:r>
                      <a:endParaRPr lang="en-IN" sz="900" dirty="0"/>
                    </a:p>
                    <a:p>
                      <a:endParaRPr lang="en-IN" sz="900" dirty="0"/>
                    </a:p>
                  </a:txBody>
                  <a:tcPr marL="41819" marR="41819" marT="20910" marB="209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0001"/>
                  </a:ext>
                </a:extLst>
              </a:tr>
              <a:tr h="60128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0" i="0" u="none" strike="noStrike" kern="1200" baseline="0" dirty="0">
                          <a:solidFill>
                            <a:schemeClr val="tx1"/>
                          </a:solidFill>
                          <a:latin typeface="+mn-lt"/>
                          <a:ea typeface="+mn-ea"/>
                          <a:cs typeface="+mn-cs"/>
                        </a:rPr>
                        <a:t>Total assets:</a:t>
                      </a:r>
                      <a:endParaRPr lang="en-IN" sz="900" dirty="0"/>
                    </a:p>
                    <a:p>
                      <a:endParaRPr lang="en-IN" sz="900" dirty="0"/>
                    </a:p>
                  </a:txBody>
                  <a:tcPr marL="41819" marR="41819" marT="20910" marB="209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0" i="0" u="none" strike="noStrike" kern="1200" baseline="0" dirty="0">
                          <a:solidFill>
                            <a:schemeClr val="tx1"/>
                          </a:solidFill>
                          <a:latin typeface="+mn-lt"/>
                          <a:ea typeface="+mn-ea"/>
                          <a:cs typeface="+mn-cs"/>
                        </a:rPr>
                        <a:t>$1,000 billion</a:t>
                      </a:r>
                      <a:endParaRPr lang="en-IN" sz="900" dirty="0"/>
                    </a:p>
                    <a:p>
                      <a:endParaRPr lang="en-IN" sz="900" dirty="0"/>
                    </a:p>
                  </a:txBody>
                  <a:tcPr marL="41819" marR="41819" marT="20910" marB="209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900" b="0" i="0" u="none" strike="noStrike" kern="1200" baseline="0" dirty="0">
                          <a:solidFill>
                            <a:schemeClr val="tx1"/>
                          </a:solidFill>
                          <a:latin typeface="+mn-lt"/>
                          <a:ea typeface="+mn-ea"/>
                          <a:cs typeface="+mn-cs"/>
                        </a:rPr>
                        <a:t>Liabilities +</a:t>
                      </a:r>
                    </a:p>
                    <a:p>
                      <a:pPr algn="ctr"/>
                      <a:r>
                        <a:rPr lang="en-US" sz="900" b="0" i="0" u="none" strike="noStrike" kern="1200" baseline="0" dirty="0">
                          <a:solidFill>
                            <a:schemeClr val="tx1"/>
                          </a:solidFill>
                          <a:latin typeface="+mn-lt"/>
                          <a:ea typeface="+mn-ea"/>
                          <a:cs typeface="+mn-cs"/>
                        </a:rPr>
                        <a:t>shareholders’</a:t>
                      </a:r>
                    </a:p>
                    <a:p>
                      <a:pPr algn="ctr"/>
                      <a:r>
                        <a:rPr lang="en-US" sz="900" b="0" i="0" u="none" strike="noStrike" kern="1200" baseline="0" dirty="0">
                          <a:solidFill>
                            <a:schemeClr val="tx1"/>
                          </a:solidFill>
                          <a:latin typeface="+mn-lt"/>
                          <a:ea typeface="+mn-ea"/>
                          <a:cs typeface="+mn-cs"/>
                        </a:rPr>
                        <a:t>equity:</a:t>
                      </a:r>
                      <a:endParaRPr lang="en-IN" sz="900" dirty="0"/>
                    </a:p>
                    <a:p>
                      <a:endParaRPr lang="en-IN" sz="900" dirty="0"/>
                    </a:p>
                  </a:txBody>
                  <a:tcPr marL="41819" marR="41819" marT="20910" marB="209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0" i="0" u="none" strike="noStrike" kern="1200" baseline="0" dirty="0">
                          <a:solidFill>
                            <a:schemeClr val="tx1"/>
                          </a:solidFill>
                          <a:latin typeface="+mn-lt"/>
                          <a:ea typeface="+mn-ea"/>
                          <a:cs typeface="+mn-cs"/>
                        </a:rPr>
                        <a:t>$1,000 billion</a:t>
                      </a:r>
                      <a:endParaRPr lang="en-IN" sz="900" dirty="0"/>
                    </a:p>
                    <a:p>
                      <a:endParaRPr lang="en-IN" sz="900" dirty="0"/>
                    </a:p>
                  </a:txBody>
                  <a:tcPr marL="41819" marR="41819" marT="20910" marB="2091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525869792"/>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7729</TotalTime>
  <Words>1767</Words>
  <Application>Microsoft Macintosh PowerPoint</Application>
  <PresentationFormat>On-screen Show (4:3)</PresentationFormat>
  <Paragraphs>181</Paragraphs>
  <Slides>17</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Times New Roman</vt:lpstr>
      <vt:lpstr>Verdana</vt:lpstr>
      <vt:lpstr>Wingdings</vt:lpstr>
      <vt:lpstr>508 Lecture</vt:lpstr>
      <vt:lpstr>Makroiktisat</vt:lpstr>
      <vt:lpstr>Temel hususlar</vt:lpstr>
      <vt:lpstr>Temel hususlar</vt:lpstr>
      <vt:lpstr>Temel hususlar</vt:lpstr>
      <vt:lpstr>Karşı yönlü deverevi politikaların işleyişi</vt:lpstr>
      <vt:lpstr>Para politikası</vt:lpstr>
      <vt:lpstr>Para politikası</vt:lpstr>
      <vt:lpstr>Countercyclical Monetary Policy (6 of 22)</vt:lpstr>
      <vt:lpstr>Açık Piyasa İşlemlerinin İşleyişi</vt:lpstr>
      <vt:lpstr>APİ İşleyişi</vt:lpstr>
      <vt:lpstr>Para Politikası</vt:lpstr>
      <vt:lpstr>Maliye Politikası Basit Harcama Çarpanı</vt:lpstr>
      <vt:lpstr>Maliye Politikası Basit Harcama Çarpanı</vt:lpstr>
      <vt:lpstr>Maliye Politikası Basit Harcama Çarpanı</vt:lpstr>
      <vt:lpstr>Maliye Politikası Basit Harcama Çarpanı</vt:lpstr>
      <vt:lpstr>Maliye Politikası Basit Harcama Çarpanı</vt:lpstr>
      <vt:lpstr>Maliye Politikası Basit Harcama Çarpanı</vt:lpstr>
    </vt:vector>
  </TitlesOfParts>
  <Company>Integra Software Servces Pvt. Ltd.</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Macroeconomics</dc:title>
  <dc:subject>Economics</dc:subject>
  <dc:creator>Acemoglu, Laibson &amp;  List</dc:creator>
  <cp:keywords>Economics</cp:keywords>
  <cp:lastModifiedBy>Microsoft Office User</cp:lastModifiedBy>
  <cp:revision>345</cp:revision>
  <dcterms:created xsi:type="dcterms:W3CDTF">2014-07-14T20:04:21Z</dcterms:created>
  <dcterms:modified xsi:type="dcterms:W3CDTF">2020-03-14T18:10:13Z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682740</vt:lpwstr>
  </property>
  <property fmtid="{D5CDD505-2E9C-101B-9397-08002B2CF9AE}" pid="3" name="Offisync_UpdateToken">
    <vt:lpwstr>1</vt:lpwstr>
  </property>
  <property fmtid="{D5CDD505-2E9C-101B-9397-08002B2CF9AE}" pid="4" name="Offisync_ProviderInitializationData">
    <vt:lpwstr>https://neo.pearson.com</vt:lpwstr>
  </property>
  <property fmtid="{D5CDD505-2E9C-101B-9397-08002B2CF9AE}" pid="5" name="Jive_LatestUserAccountName">
    <vt:lpwstr>shinyr</vt:lpwstr>
  </property>
  <property fmtid="{D5CDD505-2E9C-101B-9397-08002B2CF9AE}" pid="6" name="Offisync_ServerID">
    <vt:lpwstr>7e960520-0e88-4f05-9fa0-24079b61e486</vt:lpwstr>
  </property>
  <property fmtid="{D5CDD505-2E9C-101B-9397-08002B2CF9AE}" pid="7" name="Jive_VersionGuid">
    <vt:lpwstr>d35f936a-ffc5-40e3-94ed-7eab6fe38a10</vt:lpwstr>
  </property>
</Properties>
</file>