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3" r:id="rId5"/>
    <p:sldId id="1091" r:id="rId6"/>
    <p:sldId id="1092" r:id="rId7"/>
    <p:sldId id="1093" r:id="rId8"/>
    <p:sldId id="1094" r:id="rId9"/>
    <p:sldId id="1095" r:id="rId10"/>
    <p:sldId id="1096"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3" d="100"/>
          <a:sy n="83" d="100"/>
        </p:scale>
        <p:origin x="1086"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3/9/2020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3/9/2020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3/9/2020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3/9/2020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3/9/2020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3/9/2020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744501" y="51739"/>
            <a:ext cx="7654996" cy="513080"/>
          </a:xfrm>
          <a:prstGeom prst="rect">
            <a:avLst/>
          </a:prstGeom>
        </p:spPr>
        <p:txBody>
          <a:bodyPr lIns="0" tIns="0" rIns="0" bIns="0"/>
          <a:lstStyle>
            <a:lvl1pPr>
              <a:defRPr sz="3200" b="1" i="0">
                <a:solidFill>
                  <a:schemeClr val="tx1"/>
                </a:solidFill>
                <a:latin typeface="Arial"/>
                <a:cs typeface="Arial"/>
              </a:defRPr>
            </a:lvl1pPr>
          </a:lstStyle>
          <a:p>
            <a:endParaRPr/>
          </a:p>
        </p:txBody>
      </p:sp>
      <p:sp>
        <p:nvSpPr>
          <p:cNvPr id="3" name="Holder 3"/>
          <p:cNvSpPr>
            <a:spLocks noGrp="1"/>
          </p:cNvSpPr>
          <p:nvPr>
            <p:ph type="body" idx="1"/>
          </p:nvPr>
        </p:nvSpPr>
        <p:spPr>
          <a:xfrm>
            <a:off x="169320" y="1357782"/>
            <a:ext cx="4191000" cy="3683000"/>
          </a:xfrm>
          <a:prstGeom prst="rect">
            <a:avLst/>
          </a:prstGeom>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3/9/2020</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0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3/9/2020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3/9/2020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3/9/2020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3/9/2020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endParaRPr lang="tr-TR" sz="32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 303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İmar Hukuku</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868100" y="4393802"/>
            <a:ext cx="7558269" cy="338554"/>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Ruşen KELEŞ</a:t>
            </a: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a:spLocks noGrp="1"/>
          </p:cNvSpPr>
          <p:nvPr>
            <p:ph type="title"/>
          </p:nvPr>
        </p:nvSpPr>
        <p:spPr>
          <a:xfrm>
            <a:off x="706055" y="431747"/>
            <a:ext cx="4915710" cy="997068"/>
          </a:xfrm>
          <a:prstGeom prst="rect">
            <a:avLst/>
          </a:prstGeom>
        </p:spPr>
        <p:txBody>
          <a:bodyPr vert="horz" wrap="square" lIns="0" tIns="12065" rIns="0" bIns="0" rtlCol="0">
            <a:spAutoFit/>
          </a:bodyPr>
          <a:lstStyle/>
          <a:p>
            <a:pPr marL="12700">
              <a:lnSpc>
                <a:spcPct val="100000"/>
              </a:lnSpc>
              <a:spcBef>
                <a:spcPts val="95"/>
              </a:spcBef>
            </a:pPr>
            <a:r>
              <a:rPr lang="tr-TR" spc="-300" dirty="0" smtClean="0"/>
              <a:t/>
            </a:r>
            <a:br>
              <a:rPr lang="tr-TR" spc="-300" dirty="0" smtClean="0"/>
            </a:br>
            <a:endParaRPr spc="-335" dirty="0"/>
          </a:p>
        </p:txBody>
      </p:sp>
      <p:sp>
        <p:nvSpPr>
          <p:cNvPr id="3" name="Dikdörtgen 2"/>
          <p:cNvSpPr/>
          <p:nvPr/>
        </p:nvSpPr>
        <p:spPr>
          <a:xfrm>
            <a:off x="717629" y="1782502"/>
            <a:ext cx="7095282" cy="1127488"/>
          </a:xfrm>
          <a:prstGeom prst="rect">
            <a:avLst/>
          </a:prstGeom>
        </p:spPr>
        <p:txBody>
          <a:bodyPr wrap="square">
            <a:spAutoFit/>
          </a:bodyPr>
          <a:lstStyle/>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a:p>
            <a:pPr lvl="0">
              <a:lnSpc>
                <a:spcPct val="115000"/>
              </a:lnSpc>
              <a:spcAft>
                <a:spcPts val="1000"/>
              </a:spcAft>
            </a:pPr>
            <a:endParaRPr lang="tr-TR" sz="2200" b="1" dirty="0" smtClean="0">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821802" y="1435261"/>
            <a:ext cx="6493397" cy="584775"/>
          </a:xfrm>
          <a:prstGeom prst="rect">
            <a:avLst/>
          </a:prstGeom>
        </p:spPr>
        <p:txBody>
          <a:bodyPr wrap="square">
            <a:spAutoFit/>
          </a:bodyPr>
          <a:lstStyle/>
          <a:p>
            <a:pPr marL="2415540" lvl="0">
              <a:spcBef>
                <a:spcPts val="95"/>
              </a:spcBef>
            </a:pPr>
            <a:r>
              <a:rPr lang="tr-TR" sz="3200" b="1" spc="-400" dirty="0" smtClean="0">
                <a:solidFill>
                  <a:prstClr val="black"/>
                </a:solidFill>
                <a:latin typeface="Arial"/>
                <a:cs typeface="Arial"/>
              </a:rPr>
              <a:t>İmar Planının Yapılması</a:t>
            </a:r>
            <a:endParaRPr lang="tr-TR" sz="3200" dirty="0">
              <a:solidFill>
                <a:prstClr val="black"/>
              </a:solidFill>
              <a:latin typeface="Arial"/>
              <a:cs typeface="Arial"/>
            </a:endParaRPr>
          </a:p>
        </p:txBody>
      </p:sp>
      <p:sp>
        <p:nvSpPr>
          <p:cNvPr id="5" name="Dikdörtgen 4"/>
          <p:cNvSpPr/>
          <p:nvPr/>
        </p:nvSpPr>
        <p:spPr>
          <a:xfrm>
            <a:off x="-1770927" y="2465407"/>
            <a:ext cx="10093124" cy="3221395"/>
          </a:xfrm>
          <a:prstGeom prst="rect">
            <a:avLst/>
          </a:prstGeom>
        </p:spPr>
        <p:txBody>
          <a:bodyPr wrap="square">
            <a:spAutoFit/>
          </a:bodyPr>
          <a:lstStyle/>
          <a:p>
            <a:pPr marL="2415540">
              <a:lnSpc>
                <a:spcPct val="100000"/>
              </a:lnSpc>
              <a:spcBef>
                <a:spcPts val="95"/>
              </a:spcBef>
            </a:pPr>
            <a:r>
              <a:rPr lang="tr-TR" sz="2000" dirty="0" smtClean="0">
                <a:latin typeface="Arial"/>
                <a:cs typeface="Arial"/>
              </a:rPr>
              <a:t>Plan amaçlarının  belirlenmesi ve bu amaçla yapılacak çalışmalar plan yapma aşamasının ayrılmaz öğeleridir.</a:t>
            </a:r>
          </a:p>
          <a:p>
            <a:pPr marL="2415540">
              <a:lnSpc>
                <a:spcPct val="100000"/>
              </a:lnSpc>
              <a:spcBef>
                <a:spcPts val="95"/>
              </a:spcBef>
            </a:pPr>
            <a:endParaRPr lang="tr-TR" sz="2000" dirty="0">
              <a:latin typeface="Arial"/>
              <a:cs typeface="Arial"/>
            </a:endParaRPr>
          </a:p>
          <a:p>
            <a:pPr marL="2415540">
              <a:lnSpc>
                <a:spcPct val="100000"/>
              </a:lnSpc>
              <a:spcBef>
                <a:spcPts val="95"/>
              </a:spcBef>
            </a:pPr>
            <a:r>
              <a:rPr lang="tr-TR" sz="2000" dirty="0" smtClean="0">
                <a:latin typeface="Arial"/>
                <a:cs typeface="Arial"/>
              </a:rPr>
              <a:t>Kentin geleceğini planlamak geniş ölçüde kentin bugünkü durumunu doğru olarak tanımayı gerekli kılar.</a:t>
            </a:r>
          </a:p>
          <a:p>
            <a:pPr marL="2415540">
              <a:lnSpc>
                <a:spcPct val="100000"/>
              </a:lnSpc>
              <a:spcBef>
                <a:spcPts val="95"/>
              </a:spcBef>
            </a:pPr>
            <a:endParaRPr lang="tr-TR" sz="2000" dirty="0">
              <a:latin typeface="Arial"/>
              <a:cs typeface="Arial"/>
            </a:endParaRPr>
          </a:p>
          <a:p>
            <a:pPr marL="2415540">
              <a:lnSpc>
                <a:spcPct val="100000"/>
              </a:lnSpc>
              <a:spcBef>
                <a:spcPts val="95"/>
              </a:spcBef>
            </a:pPr>
            <a:r>
              <a:rPr lang="tr-TR" sz="2000" dirty="0" smtClean="0">
                <a:latin typeface="Arial"/>
                <a:cs typeface="Arial"/>
              </a:rPr>
              <a:t>Gerçekte plan yapmaktan kastedilen amaçlara varmak için önerilen eylem biçimlerinin ve yollarının karşılaştırılması, değerlendirilmesi ve aralarından en uygun görülenlerin seçilmesidir.</a:t>
            </a:r>
            <a:endParaRPr lang="tr-TR" sz="2000" dirty="0">
              <a:latin typeface="Arial"/>
              <a:cs typeface="Arial"/>
            </a:endParaRPr>
          </a:p>
        </p:txBody>
      </p:sp>
    </p:spTree>
    <p:extLst>
      <p:ext uri="{BB962C8B-B14F-4D97-AF65-F5344CB8AC3E}">
        <p14:creationId xmlns:p14="http://schemas.microsoft.com/office/powerpoint/2010/main" val="236101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09287" y="1701477"/>
            <a:ext cx="8079128" cy="3796497"/>
          </a:xfrm>
        </p:spPr>
        <p:txBody>
          <a:bodyPr/>
          <a:lstStyle/>
          <a:p>
            <a:r>
              <a:rPr lang="tr-TR" dirty="0" smtClean="0"/>
              <a:t>Planlama, ulusal bir karar alma süreci olarak varsayıldığından bu karşılaştırma ve değerlendirmelerin bilimsel verilere dayanılarak ve nesnel olarak yapılması gerekir.</a:t>
            </a:r>
          </a:p>
          <a:p>
            <a:endParaRPr lang="tr-TR" dirty="0"/>
          </a:p>
          <a:p>
            <a:r>
              <a:rPr lang="tr-TR" dirty="0" smtClean="0"/>
              <a:t>İmar planları, haritalarla planlanan paftaların yanı sıra kentin gelişme biçimine ve doğrultularına ilişkin karar önerilerini ve bunların gerekçelerini de içeren bir yazanaktan oluşur.</a:t>
            </a:r>
          </a:p>
          <a:p>
            <a:endParaRPr lang="tr-TR" dirty="0"/>
          </a:p>
          <a:p>
            <a:r>
              <a:rPr lang="tr-TR" dirty="0" smtClean="0"/>
              <a:t>Kentin toprağının gelecekteki kullanım biçimine ilişkin öneriler, bir başka deyişle, kentin hangi işlevlerinin kent toprağı üzerinde nerede yerleşeceğini gösteren plan kararları, ulaşım ağının iskeletiyle birlikte, imar planının temelini oluşturur.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343993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58815" y="1747776"/>
            <a:ext cx="8345347" cy="3657601"/>
          </a:xfrm>
        </p:spPr>
        <p:txBody>
          <a:bodyPr/>
          <a:lstStyle/>
          <a:p>
            <a:pPr marL="0" indent="0" algn="ctr">
              <a:buNone/>
            </a:pPr>
            <a:r>
              <a:rPr lang="tr-TR" b="1" dirty="0" smtClean="0"/>
              <a:t>Bir </a:t>
            </a:r>
            <a:r>
              <a:rPr lang="tr-TR" b="1" dirty="0"/>
              <a:t>kent planında başlıca işlev alanları şunlardır</a:t>
            </a:r>
            <a:r>
              <a:rPr lang="tr-TR" b="1" dirty="0" smtClean="0"/>
              <a:t>:</a:t>
            </a:r>
          </a:p>
          <a:p>
            <a:pPr marL="0" indent="0" algn="ctr">
              <a:buNone/>
            </a:pPr>
            <a:endParaRPr lang="tr-TR" b="1" dirty="0"/>
          </a:p>
          <a:p>
            <a:pPr marL="457200" indent="-457200">
              <a:buAutoNum type="alphaLcParenR"/>
            </a:pPr>
            <a:r>
              <a:rPr lang="tr-TR" dirty="0" smtClean="0"/>
              <a:t>Başlıca alan kullanım türlerinin yeri ve biçimi</a:t>
            </a:r>
          </a:p>
          <a:p>
            <a:pPr marL="457200" indent="-457200">
              <a:buAutoNum type="alphaLcParenR"/>
            </a:pPr>
            <a:r>
              <a:rPr lang="tr-TR" dirty="0" smtClean="0"/>
              <a:t>Kültür, dinlenme ve eğlenme alanları planda gösterilir.</a:t>
            </a:r>
          </a:p>
          <a:p>
            <a:pPr marL="457200" indent="-457200">
              <a:buAutoNum type="alphaLcParenR"/>
            </a:pPr>
            <a:r>
              <a:rPr lang="tr-TR" dirty="0" smtClean="0"/>
              <a:t>Ulaşım etkinliklerine ayrılacak alanlar.</a:t>
            </a:r>
          </a:p>
          <a:p>
            <a:pPr marL="457200" indent="-457200">
              <a:buAutoNum type="alphaLcParenR"/>
            </a:pPr>
            <a:r>
              <a:rPr lang="tr-TR" dirty="0" smtClean="0"/>
              <a:t>Kamu hizmetlerinin görüleceği yapılara ayrılan yerler.</a:t>
            </a:r>
          </a:p>
          <a:p>
            <a:pPr marL="457200" indent="-457200">
              <a:buAutoNum type="alphaLcParenR"/>
            </a:pPr>
            <a:r>
              <a:rPr lang="tr-TR" dirty="0" smtClean="0"/>
              <a:t>Su, hava gazı, doğalgaz, elektrik ve kanalizasyon gibi altyapı hizmetleri için ayrılacak yerler.</a:t>
            </a:r>
          </a:p>
          <a:p>
            <a:pPr marL="457200" indent="-457200">
              <a:buAutoNum type="alphaLcParenR"/>
            </a:pPr>
            <a:r>
              <a:rPr lang="tr-TR" dirty="0" smtClean="0"/>
              <a:t>Yukarıda sıralananlarla ilgili olsun veya olmasın gecekondu temizleme, iyileştirme , önleme, kısaca kentsel dönüşüm bölgeleri.</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2265650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324090" y="1944546"/>
            <a:ext cx="8414795" cy="3854369"/>
          </a:xfrm>
        </p:spPr>
        <p:txBody>
          <a:bodyPr/>
          <a:lstStyle/>
          <a:p>
            <a:r>
              <a:rPr lang="tr-TR" sz="2200" dirty="0" smtClean="0"/>
              <a:t>3194 sayılı İmar Yasası, nüfusu 10 bini geçen belediyelerde imar planı hazırlamanın zorunlu olduğunu göstermektedir.</a:t>
            </a:r>
          </a:p>
          <a:p>
            <a:endParaRPr lang="tr-TR" sz="2200" dirty="0" smtClean="0"/>
          </a:p>
          <a:p>
            <a:r>
              <a:rPr lang="tr-TR" sz="2200" dirty="0" smtClean="0"/>
              <a:t>Nüfusu 10 binin altında olan yerlerde plan hazırlamaya gerek olup olmadığına ise belediye meclisleri karar verir.</a:t>
            </a:r>
          </a:p>
          <a:p>
            <a:endParaRPr lang="tr-TR" sz="2200" dirty="0"/>
          </a:p>
          <a:p>
            <a:r>
              <a:rPr lang="tr-TR" sz="2200" dirty="0" smtClean="0"/>
              <a:t>İmar Yasası’nın 9. maddesi, gerekli gördüğü takdirde, Çevre ve Şehircilik Bakanlığı’nın kimi durumlarda belediyelerin imar planlarını onlar adına yapabileceğini ya da yaptırabileceğini göstermektedir.</a:t>
            </a:r>
          </a:p>
          <a:p>
            <a:pPr marL="0" indent="0">
              <a:buNone/>
            </a:pPr>
            <a:endParaRPr lang="tr-TR" sz="2200"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783772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67159" y="1666754"/>
            <a:ext cx="8021255" cy="3808070"/>
          </a:xfrm>
        </p:spPr>
        <p:txBody>
          <a:bodyPr/>
          <a:lstStyle/>
          <a:p>
            <a:r>
              <a:rPr lang="tr-TR" sz="1800" dirty="0" smtClean="0"/>
              <a:t>Çevre ve Şehircilik Bakanlığı, ilgili belediyelere ve diğer yönetimlere bilgi vermekle yetinir ya da onlarla işbirliği sağlar. Bakanlığın belediyeler için plan yapabileceği istisnai şunlardır:</a:t>
            </a:r>
          </a:p>
          <a:p>
            <a:pPr marL="457200" indent="-457200">
              <a:buAutoNum type="alphaLcParenR"/>
            </a:pPr>
            <a:r>
              <a:rPr lang="tr-TR" sz="1800" dirty="0" smtClean="0"/>
              <a:t>Kamu yapılarıyla ilgili imar planı ve değişiklikleri</a:t>
            </a:r>
          </a:p>
          <a:p>
            <a:pPr marL="457200" indent="-457200">
              <a:buAutoNum type="alphaLcParenR"/>
            </a:pPr>
            <a:r>
              <a:rPr lang="tr-TR" sz="1800" dirty="0" smtClean="0"/>
              <a:t>Genel yaşamı etkileyen doğal afetler</a:t>
            </a:r>
          </a:p>
          <a:p>
            <a:pPr marL="457200" indent="-457200">
              <a:buAutoNum type="alphaLcParenR"/>
            </a:pPr>
            <a:r>
              <a:rPr lang="tr-TR" sz="1800" dirty="0" smtClean="0"/>
              <a:t>Toplu konut uygulamalarının olduğu yerler.</a:t>
            </a:r>
          </a:p>
          <a:p>
            <a:pPr marL="457200" indent="-457200">
              <a:buAutoNum type="alphaLcParenR"/>
            </a:pPr>
            <a:r>
              <a:rPr lang="tr-TR" sz="1800" dirty="0" smtClean="0"/>
              <a:t>Gecekondu yasasının uygulanması amacıyla hazırlanacak planlar</a:t>
            </a:r>
          </a:p>
          <a:p>
            <a:pPr marL="457200" indent="-457200">
              <a:buAutoNum type="alphaLcParenR"/>
            </a:pPr>
            <a:r>
              <a:rPr lang="tr-TR" sz="1800" dirty="0" smtClean="0"/>
              <a:t>Birden çok sayıda belediyeyi içine alması gereken imar planları</a:t>
            </a:r>
          </a:p>
          <a:p>
            <a:pPr marL="457200" indent="-457200">
              <a:buAutoNum type="alphaLcParenR"/>
            </a:pPr>
            <a:r>
              <a:rPr lang="tr-TR" sz="1800" dirty="0" smtClean="0"/>
              <a:t>İçinden ya da çevresinden demiryolu veya karayolu geçen, hava meydanı bulunan veya havayolu veya demiryolu bağlantısı bulunan yerlerdeki imar ve yerleşme planlarının tümü ya da bir bölümü</a:t>
            </a:r>
          </a:p>
          <a:p>
            <a:endParaRPr lang="tr-TR" sz="1800" dirty="0"/>
          </a:p>
          <a:p>
            <a:endParaRPr lang="tr-TR" sz="1800" dirty="0" smtClean="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411733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51413" y="1632029"/>
            <a:ext cx="7928657" cy="3865945"/>
          </a:xfrm>
        </p:spPr>
        <p:txBody>
          <a:bodyPr/>
          <a:lstStyle/>
          <a:p>
            <a:r>
              <a:rPr lang="tr-TR" dirty="0" smtClean="0"/>
              <a:t>İmar planları, belediye meclislerince görüşülüp salt çoğunlukla kabul edilir. Belediye meclisi aynı zamanda planı onaylamaya yetkili organdır.</a:t>
            </a:r>
          </a:p>
          <a:p>
            <a:endParaRPr lang="tr-TR" dirty="0"/>
          </a:p>
          <a:p>
            <a:r>
              <a:rPr lang="tr-TR" dirty="0" smtClean="0"/>
              <a:t>Kabul edilen plan bir ay süreyle halka duyurulmak üzere ilan edilir. Planlarda değişiklik yapmaya yetkili organda yine belediye meclisidir.</a:t>
            </a:r>
          </a:p>
          <a:p>
            <a:endParaRPr lang="tr-TR" dirty="0"/>
          </a:p>
          <a:p>
            <a:r>
              <a:rPr lang="tr-TR" dirty="0" smtClean="0"/>
              <a:t>Belediye meclisinin kabul etmiş olduğu imar planına bir aylık ilan süresi içinde yapılacak itirazlar belediye başkanı aracılığıyla meclise sunulur. Belediye meclisi bu türlü itirazları on beş gün içinde bir karara bağlamak zorundadır.</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3998205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462987" y="1493134"/>
            <a:ext cx="8113853" cy="4166886"/>
          </a:xfrm>
        </p:spPr>
        <p:txBody>
          <a:bodyPr/>
          <a:lstStyle/>
          <a:p>
            <a:pPr marL="0" indent="0" algn="ctr">
              <a:buNone/>
            </a:pPr>
            <a:r>
              <a:rPr lang="tr-TR" b="1" dirty="0" smtClean="0"/>
              <a:t>İmar Planı Yapmaya Yetkili Yönetimler</a:t>
            </a:r>
          </a:p>
          <a:p>
            <a:r>
              <a:rPr lang="tr-TR" b="1" dirty="0" smtClean="0"/>
              <a:t>Merkezi Yönetim Düzeyinde</a:t>
            </a:r>
          </a:p>
          <a:p>
            <a:pPr marL="457200" indent="-457200">
              <a:buAutoNum type="alphaLcParenR"/>
            </a:pPr>
            <a:r>
              <a:rPr lang="tr-TR" dirty="0" smtClean="0"/>
              <a:t>Çevre ve Şehircilik Bakanlığı</a:t>
            </a:r>
          </a:p>
          <a:p>
            <a:pPr marL="457200" indent="-457200">
              <a:buAutoNum type="alphaLcParenR"/>
            </a:pPr>
            <a:r>
              <a:rPr lang="tr-TR" dirty="0" smtClean="0"/>
              <a:t>Orman ve Su İşleri Bakanlığı</a:t>
            </a:r>
          </a:p>
          <a:p>
            <a:pPr marL="457200" indent="-457200">
              <a:buAutoNum type="alphaLcParenR"/>
            </a:pPr>
            <a:r>
              <a:rPr lang="tr-TR" dirty="0" smtClean="0"/>
              <a:t>Kültür ve Turizm Bakanlığı</a:t>
            </a:r>
          </a:p>
          <a:p>
            <a:pPr marL="457200" indent="-457200">
              <a:buAutoNum type="alphaLcParenR"/>
            </a:pPr>
            <a:r>
              <a:rPr lang="tr-TR" dirty="0" smtClean="0"/>
              <a:t>Öteki Merkezi Kuruluşlar</a:t>
            </a:r>
          </a:p>
          <a:p>
            <a:r>
              <a:rPr lang="tr-TR" b="1" dirty="0" smtClean="0"/>
              <a:t>Yerel Yönetimler Düzeyinde</a:t>
            </a:r>
          </a:p>
          <a:p>
            <a:pPr marL="457200" indent="-457200">
              <a:buAutoNum type="alphaLcParenR"/>
            </a:pPr>
            <a:r>
              <a:rPr lang="tr-TR" dirty="0" smtClean="0"/>
              <a:t>Belediyeler</a:t>
            </a:r>
          </a:p>
          <a:p>
            <a:pPr marL="457200" indent="-457200">
              <a:buAutoNum type="alphaLcParenR"/>
            </a:pPr>
            <a:r>
              <a:rPr lang="tr-TR" dirty="0" smtClean="0"/>
              <a:t>İl Özel İdareleri</a:t>
            </a:r>
          </a:p>
          <a:p>
            <a:pPr marL="457200" indent="-457200">
              <a:buAutoNum type="alphaLcParenR"/>
            </a:pPr>
            <a:r>
              <a:rPr lang="tr-TR" dirty="0" smtClean="0"/>
              <a:t>Koruma Kurulları</a:t>
            </a:r>
            <a:endParaRPr lang="tr-TR" dirty="0"/>
          </a:p>
        </p:txBody>
      </p:sp>
      <p:sp>
        <p:nvSpPr>
          <p:cNvPr id="4" name="Altbilgi Yer Tutucusu 3"/>
          <p:cNvSpPr>
            <a:spLocks noGrp="1"/>
          </p:cNvSpPr>
          <p:nvPr>
            <p:ph type="ftr" sz="quarter" idx="5"/>
          </p:nvPr>
        </p:nvSpPr>
        <p:spPr/>
        <p:txBody>
          <a:bodyPr/>
          <a:lstStyle/>
          <a:p>
            <a:endParaRPr lang="tr-TR"/>
          </a:p>
        </p:txBody>
      </p:sp>
    </p:spTree>
    <p:extLst>
      <p:ext uri="{BB962C8B-B14F-4D97-AF65-F5344CB8AC3E}">
        <p14:creationId xmlns:p14="http://schemas.microsoft.com/office/powerpoint/2010/main" val="10163928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12509</TotalTime>
  <Words>472</Words>
  <Application>Microsoft Office PowerPoint</Application>
  <PresentationFormat>Ekran Gösterisi (4:3)</PresentationFormat>
  <Paragraphs>51</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3</vt:i4>
      </vt:variant>
      <vt:variant>
        <vt:lpstr>Slayt Başlıkları</vt:lpstr>
      </vt:variant>
      <vt:variant>
        <vt:i4>8</vt:i4>
      </vt:variant>
    </vt:vector>
  </HeadingPairs>
  <TitlesOfParts>
    <vt:vector size="15" baseType="lpstr">
      <vt:lpstr>ＭＳ Ｐゴシック</vt:lpstr>
      <vt:lpstr>Arial</vt:lpstr>
      <vt:lpstr>Calibri</vt:lpstr>
      <vt:lpstr>Times New Roman</vt:lpstr>
      <vt:lpstr>ekonomi</vt:lpstr>
      <vt:lpstr>1_Rics</vt:lpstr>
      <vt:lpstr>h.t.</vt:lpstr>
      <vt:lpstr>PowerPoint Sunusu</vt:lpstr>
      <vt:lpstr> </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UBF</cp:lastModifiedBy>
  <cp:revision>823</cp:revision>
  <cp:lastPrinted>2016-10-24T07:53:35Z</cp:lastPrinted>
  <dcterms:created xsi:type="dcterms:W3CDTF">2016-09-18T09:35:24Z</dcterms:created>
  <dcterms:modified xsi:type="dcterms:W3CDTF">2020-03-09T08:04:55Z</dcterms:modified>
</cp:coreProperties>
</file>