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8"/>
  </p:notesMasterIdLst>
  <p:sldIdLst>
    <p:sldId id="271" r:id="rId2"/>
    <p:sldId id="283" r:id="rId3"/>
    <p:sldId id="282" r:id="rId4"/>
    <p:sldId id="259" r:id="rId5"/>
    <p:sldId id="270" r:id="rId6"/>
    <p:sldId id="28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1C13B-1F2C-41B1-944F-B9D562EA2398}" type="datetimeFigureOut">
              <a:rPr lang="tr-TR" smtClean="0"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A17DA-67BE-4CA3-B61D-8FBFF70D5DB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3BEE6-BA92-4697-8939-B60B216463A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7725544" cy="926976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C000"/>
                </a:solidFill>
                <a:effectLst/>
                <a:latin typeface="Calibri" pitchFamily="34" charset="0"/>
              </a:rPr>
              <a:t>2</a:t>
            </a:r>
            <a:r>
              <a:rPr lang="tr-TR" sz="3200" b="1" baseline="30000" dirty="0" smtClean="0">
                <a:solidFill>
                  <a:srgbClr val="FFC000"/>
                </a:solidFill>
                <a:effectLst/>
                <a:latin typeface="Calibri" pitchFamily="34" charset="0"/>
              </a:rPr>
              <a:t>nd</a:t>
            </a:r>
            <a:r>
              <a:rPr lang="tr-TR" sz="3200" b="1" dirty="0" smtClean="0">
                <a:solidFill>
                  <a:srgbClr val="FFC000"/>
                </a:solidFill>
                <a:effectLst/>
                <a:latin typeface="Calibri" pitchFamily="34" charset="0"/>
              </a:rPr>
              <a:t> WEEK: </a:t>
            </a:r>
            <a:r>
              <a:rPr lang="en-US" sz="3200" b="1" dirty="0" smtClean="0">
                <a:solidFill>
                  <a:srgbClr val="FFC000"/>
                </a:solidFill>
                <a:effectLst/>
                <a:latin typeface="Calibri" pitchFamily="34" charset="0"/>
              </a:rPr>
              <a:t>The Essential Elements of </a:t>
            </a:r>
            <a:r>
              <a:rPr lang="en-US" sz="3200" b="1" dirty="0" err="1" smtClean="0">
                <a:solidFill>
                  <a:srgbClr val="FFC000"/>
                </a:solidFill>
                <a:effectLst/>
                <a:latin typeface="Calibri" pitchFamily="34" charset="0"/>
              </a:rPr>
              <a:t>Biomimicry</a:t>
            </a:r>
            <a:endParaRPr lang="tr-TR" sz="3200" b="1" dirty="0">
              <a:solidFill>
                <a:srgbClr val="FFC000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Picture 2" descr="C:\Users\ARZU\Desktop\3 seed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584" y="1916832"/>
            <a:ext cx="4059238" cy="4059238"/>
          </a:xfrm>
          <a:prstGeom prst="rect">
            <a:avLst/>
          </a:prstGeom>
          <a:noFill/>
        </p:spPr>
      </p:pic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20072" y="1772816"/>
            <a:ext cx="3200032" cy="3819128"/>
          </a:xfrm>
        </p:spPr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b="1" dirty="0" smtClean="0">
                <a:solidFill>
                  <a:srgbClr val="FFC000"/>
                </a:solidFill>
              </a:rPr>
              <a:t>Dr . Arzu GÜRSOY ERGEN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762000"/>
          </a:xfrm>
        </p:spPr>
        <p:txBody>
          <a:bodyPr>
            <a:normAutofit/>
          </a:bodyPr>
          <a:lstStyle/>
          <a:p>
            <a:r>
              <a:rPr lang="tr-TR" sz="3200" b="1" dirty="0" err="1" smtClean="0"/>
              <a:t>What</a:t>
            </a:r>
            <a:r>
              <a:rPr lang="tr-TR" sz="3200" b="1" dirty="0" smtClean="0"/>
              <a:t> is </a:t>
            </a:r>
            <a:r>
              <a:rPr lang="tr-TR" sz="3200" b="1" dirty="0" err="1" smtClean="0"/>
              <a:t>biomimicry</a:t>
            </a:r>
            <a:r>
              <a:rPr lang="tr-TR" sz="3200" b="1" dirty="0" smtClean="0"/>
              <a:t>?</a:t>
            </a:r>
            <a:endParaRPr lang="tr-TR" sz="3200" b="1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609600" y="3124200"/>
            <a:ext cx="7696200" cy="312420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Bio=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Verdana"/>
              </a:rPr>
              <a:t>Life, living things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+mj-lt"/>
                <a:cs typeface="Verdana"/>
              </a:rPr>
              <a:t>Mimicry=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Verdana"/>
              </a:rPr>
              <a:t>Copying, emulating</a:t>
            </a:r>
          </a:p>
          <a:p>
            <a:endParaRPr lang="en-US" sz="2400" dirty="0">
              <a:solidFill>
                <a:srgbClr val="000000"/>
              </a:solidFill>
              <a:latin typeface="+mj-lt"/>
              <a:cs typeface="Verdana"/>
            </a:endParaRPr>
          </a:p>
          <a:p>
            <a:pPr marL="0" indent="0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  <a:latin typeface="+mj-lt"/>
                <a:cs typeface="Verdana"/>
              </a:rPr>
              <a:t>Biomimicry is a design tool based on emulating the strategies used by living things. </a:t>
            </a:r>
            <a:endParaRPr lang="tr-TR" sz="2400" dirty="0" smtClean="0">
              <a:solidFill>
                <a:srgbClr val="000000"/>
              </a:solidFill>
              <a:latin typeface="+mj-lt"/>
              <a:cs typeface="Verdana"/>
            </a:endParaRPr>
          </a:p>
          <a:p>
            <a:pPr marL="0" indent="0" algn="just">
              <a:buFont typeface="Wingdings" pitchFamily="2" charset="2"/>
              <a:buChar char="Ø"/>
            </a:pPr>
            <a:r>
              <a:rPr lang="en-US" sz="2400" dirty="0" smtClean="0">
                <a:latin typeface="+mj-lt"/>
              </a:rPr>
              <a:t>The interdisciplinary field where technology, science, art, design and architecture influence each other and use biology for innovative solutions and products is called </a:t>
            </a:r>
            <a:r>
              <a:rPr lang="en-US" sz="2400" dirty="0" err="1" smtClean="0">
                <a:latin typeface="+mj-lt"/>
              </a:rPr>
              <a:t>biomimicry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solidFill>
                <a:srgbClr val="000000"/>
              </a:solidFill>
              <a:latin typeface="+mj-lt"/>
              <a:cs typeface="Verdana"/>
            </a:endParaRPr>
          </a:p>
        </p:txBody>
      </p:sp>
      <p:pic>
        <p:nvPicPr>
          <p:cNvPr id="5" name="Picture 2" descr="C:\Users\ARZU\Desktop\b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990600"/>
            <a:ext cx="7067550" cy="1841246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1371600" y="2590800"/>
            <a:ext cx="62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</a:t>
            </a:r>
            <a:r>
              <a:rPr lang="en-US" i="1" dirty="0" smtClean="0"/>
              <a:t>From the Greek bios, life, and mimesis, imitation)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539552" y="404664"/>
            <a:ext cx="7643192" cy="750912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BIOMIMICRY EXAMPLES??</a:t>
            </a:r>
            <a:endParaRPr lang="tr-TR" sz="3200" b="1" dirty="0">
              <a:solidFill>
                <a:srgbClr val="FFC000"/>
              </a:solidFill>
              <a:latin typeface="Calibri" pitchFamily="34" charset="0"/>
            </a:endParaRPr>
          </a:p>
        </p:txBody>
      </p:sp>
      <p:pic>
        <p:nvPicPr>
          <p:cNvPr id="1026" name="Picture 2" descr="C:\Users\ARZU\Desktop\Adsız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6600825" cy="4810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305800" cy="1282076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solidFill>
                  <a:schemeClr val="tx1"/>
                </a:solidFill>
                <a:effectLst/>
              </a:rPr>
              <a:t/>
            </a:r>
            <a:br>
              <a:rPr lang="tr-TR" sz="3600" dirty="0" smtClean="0">
                <a:solidFill>
                  <a:schemeClr val="tx1"/>
                </a:solidFill>
                <a:effectLst/>
              </a:rPr>
            </a:br>
            <a:r>
              <a:rPr lang="en-AU" sz="3600" dirty="0" smtClean="0">
                <a:solidFill>
                  <a:schemeClr val="tx1"/>
                </a:solidFill>
                <a:effectLst/>
              </a:rPr>
              <a:t>EMULATE</a:t>
            </a:r>
            <a:r>
              <a:rPr lang="tr-TR" sz="3600" dirty="0" smtClean="0">
                <a:solidFill>
                  <a:schemeClr val="tx1"/>
                </a:solidFill>
                <a:effectLst/>
              </a:rPr>
              <a:t>   	</a:t>
            </a:r>
            <a:r>
              <a:rPr lang="en-AU" sz="3600" dirty="0" smtClean="0">
                <a:solidFill>
                  <a:schemeClr val="tx1"/>
                </a:solidFill>
                <a:effectLst/>
              </a:rPr>
              <a:t>(RE)CONNECT</a:t>
            </a:r>
            <a:r>
              <a:rPr lang="tr-TR" sz="3600" dirty="0" smtClean="0">
                <a:solidFill>
                  <a:schemeClr val="tx1"/>
                </a:solidFill>
                <a:effectLst/>
              </a:rPr>
              <a:t>  	</a:t>
            </a:r>
            <a:r>
              <a:rPr lang="en-AU" sz="3600" dirty="0" smtClean="0">
                <a:solidFill>
                  <a:schemeClr val="tx1"/>
                </a:solidFill>
                <a:effectLst/>
              </a:rPr>
              <a:t>ETHOS</a:t>
            </a:r>
            <a:endParaRPr lang="tr-TR" sz="3600" dirty="0"/>
          </a:p>
        </p:txBody>
      </p:sp>
      <p:sp>
        <p:nvSpPr>
          <p:cNvPr id="4" name="3 Sağ Ok"/>
          <p:cNvSpPr/>
          <p:nvPr/>
        </p:nvSpPr>
        <p:spPr>
          <a:xfrm>
            <a:off x="2699792" y="2564904"/>
            <a:ext cx="576064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6300192" y="2564904"/>
            <a:ext cx="618368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39552" y="836712"/>
            <a:ext cx="76156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The Essential Elements of </a:t>
            </a:r>
            <a:r>
              <a:rPr lang="en-US" sz="3200" b="1" dirty="0" err="1" smtClean="0">
                <a:solidFill>
                  <a:srgbClr val="FFFF00"/>
                </a:solidFill>
              </a:rPr>
              <a:t>Biomimicry</a:t>
            </a:r>
            <a:r>
              <a:rPr lang="en-US" b="1" dirty="0" smtClean="0">
                <a:solidFill>
                  <a:schemeClr val="accent1"/>
                </a:solidFill>
              </a:rPr>
              <a:t>: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The Essential Elements of </a:t>
            </a:r>
            <a:r>
              <a:rPr lang="en-US" sz="3600" b="1" dirty="0" err="1" smtClean="0">
                <a:solidFill>
                  <a:srgbClr val="FFC000"/>
                </a:solidFill>
              </a:rPr>
              <a:t>Biomimicry</a:t>
            </a:r>
            <a:r>
              <a:rPr lang="en-US" sz="3600" b="1" dirty="0" smtClean="0">
                <a:solidFill>
                  <a:schemeClr val="accent1"/>
                </a:solidFill>
              </a:rPr>
              <a:t>:</a:t>
            </a:r>
            <a:endParaRPr lang="tr-TR" sz="3600" dirty="0">
              <a:solidFill>
                <a:schemeClr val="accent1"/>
              </a:solidFill>
            </a:endParaRPr>
          </a:p>
        </p:txBody>
      </p:sp>
      <p:pic>
        <p:nvPicPr>
          <p:cNvPr id="6" name="Picture 2" descr="C:\Users\ARZU\Desktop\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780381"/>
            <a:ext cx="4059238" cy="4059238"/>
          </a:xfrm>
          <a:prstGeom prst="rect">
            <a:avLst/>
          </a:prstGeom>
          <a:noFill/>
        </p:spPr>
      </p:pic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4"/>
            <a:ext cx="40386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practice of </a:t>
            </a:r>
            <a:r>
              <a:rPr lang="en-US" sz="2400" dirty="0" err="1" smtClean="0"/>
              <a:t>biomimicry</a:t>
            </a:r>
            <a:r>
              <a:rPr lang="en-US" sz="2400" dirty="0" smtClean="0"/>
              <a:t> embodies three interconnected, but unique ingredients; </a:t>
            </a:r>
            <a:endParaRPr lang="tr-TR" sz="2400" dirty="0" smtClean="0"/>
          </a:p>
          <a:p>
            <a:r>
              <a:rPr lang="en-US" sz="2400" dirty="0" smtClean="0"/>
              <a:t>the three Essential Elements of </a:t>
            </a:r>
            <a:r>
              <a:rPr lang="en-US" sz="2400" dirty="0" err="1" smtClean="0"/>
              <a:t>Biomimicry</a:t>
            </a:r>
            <a:r>
              <a:rPr lang="en-US" sz="2400" dirty="0" smtClean="0"/>
              <a:t> represent the foundation of the </a:t>
            </a:r>
            <a:r>
              <a:rPr lang="en-US" sz="2400" dirty="0" err="1" smtClean="0"/>
              <a:t>biomimicry</a:t>
            </a:r>
            <a:r>
              <a:rPr lang="en-US" sz="2400" dirty="0" smtClean="0"/>
              <a:t> meme. </a:t>
            </a: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78904"/>
          </a:xfrm>
        </p:spPr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What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we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have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tr-TR" sz="3200" b="1" dirty="0" err="1" smtClean="0">
                <a:solidFill>
                  <a:srgbClr val="FFC000"/>
                </a:solidFill>
                <a:latin typeface="Calibri" pitchFamily="34" charset="0"/>
              </a:rPr>
              <a:t>learned</a:t>
            </a:r>
            <a:r>
              <a:rPr lang="tr-TR" sz="3200" b="1" dirty="0" smtClean="0">
                <a:solidFill>
                  <a:srgbClr val="FFC000"/>
                </a:solidFill>
                <a:latin typeface="Calibri" pitchFamily="34" charset="0"/>
              </a:rPr>
              <a:t>?</a:t>
            </a:r>
            <a:endParaRPr lang="tr-TR" sz="3200" dirty="0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55576" y="4581128"/>
            <a:ext cx="7272808" cy="19469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Living species in nature avoid competition as much as possible.</a:t>
            </a:r>
            <a:endParaRPr lang="tr-TR" dirty="0" smtClean="0"/>
          </a:p>
          <a:p>
            <a:r>
              <a:rPr lang="tr-TR" dirty="0" err="1" smtClean="0"/>
              <a:t>Nature</a:t>
            </a:r>
            <a:r>
              <a:rPr lang="tr-TR" dirty="0" smtClean="0"/>
              <a:t> </a:t>
            </a:r>
            <a:r>
              <a:rPr lang="tr-TR" dirty="0" err="1" smtClean="0"/>
              <a:t>tends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cooperate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Cooperation</a:t>
            </a:r>
            <a:r>
              <a:rPr lang="tr-TR" dirty="0" smtClean="0"/>
              <a:t> </a:t>
            </a:r>
            <a:r>
              <a:rPr lang="tr-TR" dirty="0" err="1" smtClean="0"/>
              <a:t>requires</a:t>
            </a:r>
            <a:r>
              <a:rPr lang="tr-TR" dirty="0" smtClean="0"/>
              <a:t> minimal </a:t>
            </a:r>
            <a:r>
              <a:rPr lang="tr-TR" dirty="0" err="1" smtClean="0"/>
              <a:t>energy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creates</a:t>
            </a:r>
            <a:r>
              <a:rPr lang="tr-TR" dirty="0" smtClean="0"/>
              <a:t> </a:t>
            </a:r>
            <a:r>
              <a:rPr lang="tr-TR" dirty="0" err="1" smtClean="0"/>
              <a:t>benefits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5" name="Picture 2" descr="C:\Users\ARZU\Desktop\Adsız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980728"/>
            <a:ext cx="5976664" cy="35275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624</TotalTime>
  <Words>164</Words>
  <Application>Microsoft Office PowerPoint</Application>
  <PresentationFormat>Ekran Gösterisi (4:3)</PresentationFormat>
  <Paragraphs>23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Calibri</vt:lpstr>
      <vt:lpstr>Constantia</vt:lpstr>
      <vt:lpstr>Verdana</vt:lpstr>
      <vt:lpstr>Wingdings</vt:lpstr>
      <vt:lpstr>Wingdings 2</vt:lpstr>
      <vt:lpstr>Kağıt</vt:lpstr>
      <vt:lpstr>2nd WEEK: The Essential Elements of Biomimicry</vt:lpstr>
      <vt:lpstr>What is biomimicry?</vt:lpstr>
      <vt:lpstr>BIOMIMICRY EXAMPLES??</vt:lpstr>
      <vt:lpstr> EMULATE    (RE)CONNECT   ETHOS</vt:lpstr>
      <vt:lpstr>The Essential Elements of Biomimicry:</vt:lpstr>
      <vt:lpstr>What we have learned?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Elements:  EMULATE    (RE)CONNECT    ETHOS</dc:title>
  <dc:creator>ARZU</dc:creator>
  <cp:lastModifiedBy>ARZU</cp:lastModifiedBy>
  <cp:revision>36</cp:revision>
  <dcterms:created xsi:type="dcterms:W3CDTF">2020-10-16T20:54:25Z</dcterms:created>
  <dcterms:modified xsi:type="dcterms:W3CDTF">2021-10-11T13:39:47Z</dcterms:modified>
</cp:coreProperties>
</file>