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0F2864-D3AC-46DD-87A2-339128AFACEC}" type="datetimeFigureOut">
              <a:rPr lang="tr-TR" smtClean="0"/>
              <a:t>28.12.2017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6C3568-40ED-4388-8ECB-C9E20BD196E4}" type="slidenum">
              <a:rPr lang="tr-TR" smtClean="0"/>
              <a:t>‹#›</a:t>
            </a:fld>
            <a:endParaRPr lang="tr-TR"/>
          </a:p>
        </p:txBody>
      </p:sp>
    </p:spTree>
    <p:extLst>
      <p:ext uri="{BB962C8B-B14F-4D97-AF65-F5344CB8AC3E}">
        <p14:creationId xmlns:p14="http://schemas.microsoft.com/office/powerpoint/2010/main" val="3030072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301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63A8781-5237-4388-80D5-2655B5F6E85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721757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506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05EE921-E9CF-46E2-BF52-8D2CBBA3C2F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48862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710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A379A45-24BB-42CC-8AE3-A8D48DE17F5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05324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FDE08FC-CFE7-4980-83DD-77AF8D5BA23E}"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179054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6042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F839972-49DC-49D8-932F-48455C4181C5}"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717009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6349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B017A43-65AF-4B26-9F42-F38AEB87B45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41115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6554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9297CC1-04C2-4E71-BDBA-645E135044DF}"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151385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8400E4D-2EA4-4428-AF5D-845637737D2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8611" name="Rectangle 2050"/>
          <p:cNvSpPr>
            <a:spLocks noGrp="1" noRot="1" noChangeAspect="1" noChangeArrowheads="1" noTextEdit="1"/>
          </p:cNvSpPr>
          <p:nvPr>
            <p:ph type="sldImg"/>
          </p:nvPr>
        </p:nvSpPr>
        <p:spPr>
          <a:ln/>
        </p:spPr>
      </p:sp>
      <p:sp>
        <p:nvSpPr>
          <p:cNvPr id="68612" name="Rectangle 2051"/>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21753050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E0BECE3-F5D8-4681-A5ED-2AAE605FE64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0659" name="Rectangle 2050"/>
          <p:cNvSpPr>
            <a:spLocks noGrp="1" noRot="1" noChangeAspect="1" noChangeArrowheads="1" noTextEdit="1"/>
          </p:cNvSpPr>
          <p:nvPr>
            <p:ph type="sldImg"/>
          </p:nvPr>
        </p:nvSpPr>
        <p:spPr>
          <a:ln/>
        </p:spPr>
      </p:sp>
      <p:sp>
        <p:nvSpPr>
          <p:cNvPr id="70660" name="Rectangle 2051"/>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462351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2E2BA89-ECAC-44E4-852D-BC4E2CE7DF2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5C5E63-FA7F-457C-AB2B-918FCCAA5EC6}" type="slidenum">
              <a:rPr lang="tr-TR" smtClean="0"/>
              <a:t>‹#›</a:t>
            </a:fld>
            <a:endParaRPr lang="tr-TR"/>
          </a:p>
        </p:txBody>
      </p:sp>
    </p:spTree>
    <p:extLst>
      <p:ext uri="{BB962C8B-B14F-4D97-AF65-F5344CB8AC3E}">
        <p14:creationId xmlns:p14="http://schemas.microsoft.com/office/powerpoint/2010/main" val="256313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2E2BA89-ECAC-44E4-852D-BC4E2CE7DF2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5C5E63-FA7F-457C-AB2B-918FCCAA5EC6}" type="slidenum">
              <a:rPr lang="tr-TR" smtClean="0"/>
              <a:t>‹#›</a:t>
            </a:fld>
            <a:endParaRPr lang="tr-TR"/>
          </a:p>
        </p:txBody>
      </p:sp>
    </p:spTree>
    <p:extLst>
      <p:ext uri="{BB962C8B-B14F-4D97-AF65-F5344CB8AC3E}">
        <p14:creationId xmlns:p14="http://schemas.microsoft.com/office/powerpoint/2010/main" val="1560961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2E2BA89-ECAC-44E4-852D-BC4E2CE7DF2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5C5E63-FA7F-457C-AB2B-918FCCAA5EC6}" type="slidenum">
              <a:rPr lang="tr-TR" smtClean="0"/>
              <a:t>‹#›</a:t>
            </a:fld>
            <a:endParaRPr lang="tr-TR"/>
          </a:p>
        </p:txBody>
      </p:sp>
    </p:spTree>
    <p:extLst>
      <p:ext uri="{BB962C8B-B14F-4D97-AF65-F5344CB8AC3E}">
        <p14:creationId xmlns:p14="http://schemas.microsoft.com/office/powerpoint/2010/main" val="67935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1100667" cy="6858000"/>
          </a:xfrm>
          <a:prstGeom prst="rect">
            <a:avLst/>
          </a:prstGeom>
          <a:solidFill>
            <a:schemeClr val="tx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5" name="Rectangle 8"/>
          <p:cNvSpPr>
            <a:spLocks noChangeArrowheads="1"/>
          </p:cNvSpPr>
          <p:nvPr/>
        </p:nvSpPr>
        <p:spPr bwMode="ltGray">
          <a:xfrm>
            <a:off x="1" y="3543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126979" name="Rectangle 3"/>
          <p:cNvSpPr>
            <a:spLocks noGrp="1" noChangeArrowheads="1"/>
          </p:cNvSpPr>
          <p:nvPr>
            <p:ph type="ctrTitle"/>
          </p:nvPr>
        </p:nvSpPr>
        <p:spPr>
          <a:xfrm>
            <a:off x="1320800" y="1171576"/>
            <a:ext cx="9956800" cy="2105025"/>
          </a:xfrm>
        </p:spPr>
        <p:txBody>
          <a:bodyPr>
            <a:spAutoFit/>
          </a:bodyPr>
          <a:lstStyle>
            <a:lvl1pPr>
              <a:defRPr sz="6600">
                <a:solidFill>
                  <a:srgbClr val="CCFFFF"/>
                </a:solidFill>
              </a:defRPr>
            </a:lvl1pPr>
          </a:lstStyle>
          <a:p>
            <a:r>
              <a:rPr lang="en-US"/>
              <a:t>Click to edit Master title style</a:t>
            </a:r>
          </a:p>
        </p:txBody>
      </p:sp>
      <p:sp>
        <p:nvSpPr>
          <p:cNvPr id="126980" name="Rectangle 4"/>
          <p:cNvSpPr>
            <a:spLocks noGrp="1" noChangeArrowheads="1"/>
          </p:cNvSpPr>
          <p:nvPr>
            <p:ph type="subTitle" idx="1"/>
          </p:nvPr>
        </p:nvSpPr>
        <p:spPr>
          <a:xfrm>
            <a:off x="1930400" y="3886200"/>
            <a:ext cx="8534400" cy="1752600"/>
          </a:xfrm>
        </p:spPr>
        <p:txBody>
          <a:bodyPr/>
          <a:lstStyle>
            <a:lvl1pPr marL="0" indent="0" algn="ctr">
              <a:buFont typeface="Wingdings" pitchFamily="2" charset="2"/>
              <a:buNone/>
              <a:defRPr sz="4000">
                <a:solidFill>
                  <a:srgbClr val="CCECFF"/>
                </a:solidFill>
              </a:defRPr>
            </a:lvl1pPr>
          </a:lstStyle>
          <a:p>
            <a:r>
              <a:rPr lang="en-US"/>
              <a:t>Click to edit Master subtitle style</a:t>
            </a:r>
          </a:p>
        </p:txBody>
      </p:sp>
      <p:sp>
        <p:nvSpPr>
          <p:cNvPr id="6" name="Rectangle 9"/>
          <p:cNvSpPr>
            <a:spLocks noGrp="1" noChangeArrowheads="1"/>
          </p:cNvSpPr>
          <p:nvPr>
            <p:ph type="dt" sz="half" idx="10"/>
          </p:nvPr>
        </p:nvSpPr>
        <p:spPr>
          <a:xfrm>
            <a:off x="1117600" y="6248400"/>
            <a:ext cx="2336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7" name="Rectangle 10"/>
          <p:cNvSpPr>
            <a:spLocks noGrp="1" noChangeArrowheads="1"/>
          </p:cNvSpPr>
          <p:nvPr>
            <p:ph type="ftr" sz="quarter" idx="11"/>
          </p:nvPr>
        </p:nvSpPr>
        <p:spPr>
          <a:xfrm>
            <a:off x="4368800" y="6248400"/>
            <a:ext cx="3860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8" name="Rectangle 11"/>
          <p:cNvSpPr>
            <a:spLocks noGrp="1" noChangeArrowheads="1"/>
          </p:cNvSpPr>
          <p:nvPr>
            <p:ph type="sldNum" sz="quarter" idx="12"/>
          </p:nvPr>
        </p:nvSpPr>
        <p:spPr>
          <a:xfrm>
            <a:off x="9245600" y="6248400"/>
            <a:ext cx="2540000" cy="457200"/>
          </a:xfrm>
        </p:spPr>
        <p:txBody>
          <a:bodyPr/>
          <a:lstStyle>
            <a:lvl1pPr>
              <a:defRPr>
                <a:solidFill>
                  <a:srgbClr val="CCECFF"/>
                </a:solidFill>
              </a:defRPr>
            </a:lvl1pPr>
          </a:lstStyle>
          <a:p>
            <a:pPr fontAlgn="base">
              <a:spcAft>
                <a:spcPct val="0"/>
              </a:spcAft>
              <a:defRPr/>
            </a:pPr>
            <a:fld id="{00C0316E-C78C-4C21-B5A6-ABC699B8CDFB}" type="slidenum">
              <a:rPr lang="en-US" altLang="tr-TR" smtClean="0">
                <a:latin typeface="Times New Roman" panose="02020603050405020304" pitchFamily="18" charset="0"/>
                <a:cs typeface="Arial" panose="020B0604020202020204" pitchFamily="34" charset="0"/>
              </a:rPr>
              <a:pPr fontAlgn="base">
                <a:spcAft>
                  <a:spcPct val="0"/>
                </a:spcAft>
                <a:defRPr/>
              </a:pPr>
              <a:t>‹#›</a:t>
            </a:fld>
            <a:endParaRPr lang="en-US" altLang="tr-TR">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96652014"/>
      </p:ext>
    </p:extLst>
  </p:cSld>
  <p:clrMapOvr>
    <a:masterClrMapping/>
  </p:clrMapOvr>
  <p:transition>
    <p:random/>
    <p:sndAc>
      <p:stSnd>
        <p:snd r:embed="rId1" name="WHOOSH.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8846F562-DCD1-4E4C-B359-76DFC285954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66343406"/>
      </p:ext>
    </p:extLst>
  </p:cSld>
  <p:clrMapOvr>
    <a:masterClrMapping/>
  </p:clrMapOvr>
  <p:transition>
    <p:random/>
    <p:sndAc>
      <p:stSnd>
        <p:snd r:embed="rId1" name="WHOOSH.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24FE552D-1B05-4FFB-9A61-A917FC15B4E7}"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07949171"/>
      </p:ext>
    </p:extLst>
  </p:cSld>
  <p:clrMapOvr>
    <a:masterClrMapping/>
  </p:clrMapOvr>
  <p:transition>
    <p:random/>
    <p:sndAc>
      <p:stSnd>
        <p:snd r:embed="rId1" name="WHOOSH.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8EB227A6-7E22-42F5-944A-F1F2A6CF74E2}"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197332783"/>
      </p:ext>
    </p:extLst>
  </p:cSld>
  <p:clrMapOvr>
    <a:masterClrMapping/>
  </p:clrMapOvr>
  <p:transition>
    <p:random/>
    <p:sndAc>
      <p:stSnd>
        <p:snd r:embed="rId1" name="WHOOSH.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defRPr/>
            </a:pPr>
            <a:fld id="{8A2836BA-1CE1-4CD2-9B82-A70D2DB702E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28423865"/>
      </p:ext>
    </p:extLst>
  </p:cSld>
  <p:clrMapOvr>
    <a:masterClrMapping/>
  </p:clrMapOvr>
  <p:transition>
    <p:random/>
    <p:sndAc>
      <p:stSnd>
        <p:snd r:embed="rId1" name="WHOOSH.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0BCC7A10-48A3-4160-8E62-10B84AE8848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14646749"/>
      </p:ext>
    </p:extLst>
  </p:cSld>
  <p:clrMapOvr>
    <a:masterClrMapping/>
  </p:clrMapOvr>
  <p:transition>
    <p:random/>
    <p:sndAc>
      <p:stSnd>
        <p:snd r:embed="rId1" name="WHOOSH.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defRPr/>
            </a:pPr>
            <a:fld id="{2700F5AD-D81F-4BBC-BC1C-0CA810867099}"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28169461"/>
      </p:ext>
    </p:extLst>
  </p:cSld>
  <p:clrMapOvr>
    <a:masterClrMapping/>
  </p:clrMapOvr>
  <p:transition>
    <p:random/>
    <p:sndAc>
      <p:stSnd>
        <p:snd r:embed="rId1" name="WHOOSH.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64B9A914-7A59-43F1-AD03-987E898E0298}"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32961420"/>
      </p:ext>
    </p:extLst>
  </p:cSld>
  <p:clrMapOvr>
    <a:masterClrMapping/>
  </p:clrMapOvr>
  <p:transition>
    <p:random/>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2E2BA89-ECAC-44E4-852D-BC4E2CE7DF2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5C5E63-FA7F-457C-AB2B-918FCCAA5EC6}" type="slidenum">
              <a:rPr lang="tr-TR" smtClean="0"/>
              <a:t>‹#›</a:t>
            </a:fld>
            <a:endParaRPr lang="tr-TR"/>
          </a:p>
        </p:txBody>
      </p:sp>
    </p:spTree>
    <p:extLst>
      <p:ext uri="{BB962C8B-B14F-4D97-AF65-F5344CB8AC3E}">
        <p14:creationId xmlns:p14="http://schemas.microsoft.com/office/powerpoint/2010/main" val="2462372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D4169A82-7EBC-4BED-92AE-0B8AD7F30BA1}"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88337592"/>
      </p:ext>
    </p:extLst>
  </p:cSld>
  <p:clrMapOvr>
    <a:masterClrMapping/>
  </p:clrMapOvr>
  <p:transition>
    <p:random/>
    <p:sndAc>
      <p:stSnd>
        <p:snd r:embed="rId1" name="WHOOSH.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C2252EF8-38E1-4C09-B156-F136C243ECE3}"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60374132"/>
      </p:ext>
    </p:extLst>
  </p:cSld>
  <p:clrMapOvr>
    <a:masterClrMapping/>
  </p:clrMapOvr>
  <p:transition>
    <p:random/>
    <p:sndAc>
      <p:stSnd>
        <p:snd r:embed="rId1" name="WHOOSH.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534400" y="457200"/>
            <a:ext cx="2743200" cy="56388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4800" y="457200"/>
            <a:ext cx="80264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94EF0383-8048-445B-882F-0EB69A43C21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126182195"/>
      </p:ext>
    </p:extLst>
  </p:cSld>
  <p:clrMapOvr>
    <a:masterClrMapping/>
  </p:clrMapOvr>
  <p:transition>
    <p:random/>
    <p:sndAc>
      <p:stSnd>
        <p:snd r:embed="rId1" name="WHOOSH.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304800" y="457200"/>
            <a:ext cx="10972800" cy="5638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8431DB8B-4663-4332-B74E-385650CF801E}"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02546729"/>
      </p:ext>
    </p:extLst>
  </p:cSld>
  <p:clrMapOvr>
    <a:masterClrMapping/>
  </p:clrMapOvr>
  <p:transition>
    <p:random/>
    <p:sndAc>
      <p:stSnd>
        <p:snd r:embed="rId1" name="WHOOSH.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914400" y="1981200"/>
            <a:ext cx="103632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AC54AC54-7958-430F-8299-00BA7CDE31E5}"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98307843"/>
      </p:ext>
    </p:extLst>
  </p:cSld>
  <p:clrMapOvr>
    <a:masterClrMapping/>
  </p:clrMapOvr>
  <p:transition>
    <p:random/>
    <p:sndAc>
      <p:stSnd>
        <p:snd r:embed="rId1" name="WHOOSH.WAV"/>
      </p:stSnd>
    </p:sndAc>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74FF5240-493D-41B3-ADC1-ACF8085C6B6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87519859"/>
      </p:ext>
    </p:extLst>
  </p:cSld>
  <p:clrMapOvr>
    <a:masterClrMapping/>
  </p:clrMapOvr>
  <p:transition>
    <p:random/>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2E2BA89-ECAC-44E4-852D-BC4E2CE7DF2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5C5E63-FA7F-457C-AB2B-918FCCAA5EC6}" type="slidenum">
              <a:rPr lang="tr-TR" smtClean="0"/>
              <a:t>‹#›</a:t>
            </a:fld>
            <a:endParaRPr lang="tr-TR"/>
          </a:p>
        </p:txBody>
      </p:sp>
    </p:spTree>
    <p:extLst>
      <p:ext uri="{BB962C8B-B14F-4D97-AF65-F5344CB8AC3E}">
        <p14:creationId xmlns:p14="http://schemas.microsoft.com/office/powerpoint/2010/main" val="171786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2E2BA89-ECAC-44E4-852D-BC4E2CE7DF22}"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5C5E63-FA7F-457C-AB2B-918FCCAA5EC6}" type="slidenum">
              <a:rPr lang="tr-TR" smtClean="0"/>
              <a:t>‹#›</a:t>
            </a:fld>
            <a:endParaRPr lang="tr-TR"/>
          </a:p>
        </p:txBody>
      </p:sp>
    </p:spTree>
    <p:extLst>
      <p:ext uri="{BB962C8B-B14F-4D97-AF65-F5344CB8AC3E}">
        <p14:creationId xmlns:p14="http://schemas.microsoft.com/office/powerpoint/2010/main" val="1559560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2E2BA89-ECAC-44E4-852D-BC4E2CE7DF22}"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D5C5E63-FA7F-457C-AB2B-918FCCAA5EC6}" type="slidenum">
              <a:rPr lang="tr-TR" smtClean="0"/>
              <a:t>‹#›</a:t>
            </a:fld>
            <a:endParaRPr lang="tr-TR"/>
          </a:p>
        </p:txBody>
      </p:sp>
    </p:spTree>
    <p:extLst>
      <p:ext uri="{BB962C8B-B14F-4D97-AF65-F5344CB8AC3E}">
        <p14:creationId xmlns:p14="http://schemas.microsoft.com/office/powerpoint/2010/main" val="2749620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2E2BA89-ECAC-44E4-852D-BC4E2CE7DF22}"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D5C5E63-FA7F-457C-AB2B-918FCCAA5EC6}" type="slidenum">
              <a:rPr lang="tr-TR" smtClean="0"/>
              <a:t>‹#›</a:t>
            </a:fld>
            <a:endParaRPr lang="tr-TR"/>
          </a:p>
        </p:txBody>
      </p:sp>
    </p:spTree>
    <p:extLst>
      <p:ext uri="{BB962C8B-B14F-4D97-AF65-F5344CB8AC3E}">
        <p14:creationId xmlns:p14="http://schemas.microsoft.com/office/powerpoint/2010/main" val="488378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2E2BA89-ECAC-44E4-852D-BC4E2CE7DF22}"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D5C5E63-FA7F-457C-AB2B-918FCCAA5EC6}" type="slidenum">
              <a:rPr lang="tr-TR" smtClean="0"/>
              <a:t>‹#›</a:t>
            </a:fld>
            <a:endParaRPr lang="tr-TR"/>
          </a:p>
        </p:txBody>
      </p:sp>
    </p:spTree>
    <p:extLst>
      <p:ext uri="{BB962C8B-B14F-4D97-AF65-F5344CB8AC3E}">
        <p14:creationId xmlns:p14="http://schemas.microsoft.com/office/powerpoint/2010/main" val="4052457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2E2BA89-ECAC-44E4-852D-BC4E2CE7DF22}"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5C5E63-FA7F-457C-AB2B-918FCCAA5EC6}" type="slidenum">
              <a:rPr lang="tr-TR" smtClean="0"/>
              <a:t>‹#›</a:t>
            </a:fld>
            <a:endParaRPr lang="tr-TR"/>
          </a:p>
        </p:txBody>
      </p:sp>
    </p:spTree>
    <p:extLst>
      <p:ext uri="{BB962C8B-B14F-4D97-AF65-F5344CB8AC3E}">
        <p14:creationId xmlns:p14="http://schemas.microsoft.com/office/powerpoint/2010/main" val="1052661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2E2BA89-ECAC-44E4-852D-BC4E2CE7DF22}"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5C5E63-FA7F-457C-AB2B-918FCCAA5EC6}" type="slidenum">
              <a:rPr lang="tr-TR" smtClean="0"/>
              <a:t>‹#›</a:t>
            </a:fld>
            <a:endParaRPr lang="tr-TR"/>
          </a:p>
        </p:txBody>
      </p:sp>
    </p:spTree>
    <p:extLst>
      <p:ext uri="{BB962C8B-B14F-4D97-AF65-F5344CB8AC3E}">
        <p14:creationId xmlns:p14="http://schemas.microsoft.com/office/powerpoint/2010/main" val="3499780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E2BA89-ECAC-44E4-852D-BC4E2CE7DF22}"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C5E63-FA7F-457C-AB2B-918FCCAA5EC6}" type="slidenum">
              <a:rPr lang="tr-TR" smtClean="0"/>
              <a:t>‹#›</a:t>
            </a:fld>
            <a:endParaRPr lang="tr-TR"/>
          </a:p>
        </p:txBody>
      </p:sp>
    </p:spTree>
    <p:extLst>
      <p:ext uri="{BB962C8B-B14F-4D97-AF65-F5344CB8AC3E}">
        <p14:creationId xmlns:p14="http://schemas.microsoft.com/office/powerpoint/2010/main" val="39784127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bwMode="auto">
          <a:xfrm>
            <a:off x="304800" y="457200"/>
            <a:ext cx="10363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5955"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595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fontAlgn="base">
              <a:spcAft>
                <a:spcPct val="0"/>
              </a:spcAft>
              <a:defRPr/>
            </a:pPr>
            <a:fld id="{08D4713D-3E02-4B07-A440-82D158747F06}"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
        <p:nvSpPr>
          <p:cNvPr id="1031" name="Rectangle 7"/>
          <p:cNvSpPr>
            <a:spLocks noChangeArrowheads="1"/>
          </p:cNvSpPr>
          <p:nvPr/>
        </p:nvSpPr>
        <p:spPr bwMode="gray">
          <a:xfrm>
            <a:off x="1" y="1638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676591487"/>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random/>
    <p:sndAc>
      <p:stSnd>
        <p:snd r:embed="rId16" name="WHOOSH.WAV"/>
      </p:stSnd>
    </p:sndAc>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63508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buClr>
                <a:srgbClr val="FFFF00"/>
              </a:buClr>
              <a:buFont typeface="Wingdings" panose="05000000000000000000" pitchFamily="2" charset="2"/>
              <a:buChar char="Ø"/>
              <a:defRPr/>
            </a:pPr>
            <a:r>
              <a:rPr lang="tr-TR" sz="2600" dirty="0"/>
              <a:t>Rapor, “</a:t>
            </a:r>
            <a:r>
              <a:rPr lang="tr-TR" sz="2600" dirty="0" err="1"/>
              <a:t>dark</a:t>
            </a:r>
            <a:r>
              <a:rPr lang="tr-TR" sz="2600" dirty="0"/>
              <a:t> net” olarak bilinen internet üzerindeki gizli pazarda yapılan uyuşturucu ticaretinin son yıllarda arttığını gösteriyor. Bu durum, gelişmiş ve gelişmekte olan ülkelerde uyuşturucuya erişimi kolaylaştırarak yeni kullanıcıları cezbedebileceği düşüncesiyle endişe uyandırıyor. </a:t>
            </a:r>
            <a:endParaRPr lang="tr-TR" sz="2600" dirty="0"/>
          </a:p>
          <a:p>
            <a:pPr algn="just">
              <a:buClr>
                <a:srgbClr val="FFFF00"/>
              </a:buClr>
              <a:buFont typeface="Wingdings" panose="05000000000000000000" pitchFamily="2" charset="2"/>
              <a:buChar char="Ø"/>
              <a:defRPr/>
            </a:pPr>
            <a:r>
              <a:rPr lang="tr-TR" sz="2600" dirty="0">
                <a:solidFill>
                  <a:srgbClr val="FF9900"/>
                </a:solidFill>
              </a:rPr>
              <a:t>Esrarın </a:t>
            </a:r>
            <a:r>
              <a:rPr lang="tr-TR" sz="2600" dirty="0">
                <a:solidFill>
                  <a:srgbClr val="FF9900"/>
                </a:solidFill>
              </a:rPr>
              <a:t>yüzde </a:t>
            </a:r>
            <a:r>
              <a:rPr lang="tr-TR" sz="2600" dirty="0">
                <a:solidFill>
                  <a:srgbClr val="FF9900"/>
                </a:solidFill>
              </a:rPr>
              <a:t>25’i; </a:t>
            </a:r>
            <a:r>
              <a:rPr lang="tr-TR" sz="2600" dirty="0" err="1">
                <a:solidFill>
                  <a:srgbClr val="FF9900"/>
                </a:solidFill>
              </a:rPr>
              <a:t>ekstazi</a:t>
            </a:r>
            <a:r>
              <a:rPr lang="tr-TR" sz="2600" dirty="0">
                <a:solidFill>
                  <a:srgbClr val="FF9900"/>
                </a:solidFill>
              </a:rPr>
              <a:t> türü uyuşturucuların yaklaşık yüzde </a:t>
            </a:r>
            <a:r>
              <a:rPr lang="tr-TR" sz="2600" dirty="0">
                <a:solidFill>
                  <a:srgbClr val="FF9900"/>
                </a:solidFill>
              </a:rPr>
              <a:t>40’ı; </a:t>
            </a:r>
            <a:r>
              <a:rPr lang="tr-TR" sz="2600" dirty="0" err="1">
                <a:solidFill>
                  <a:srgbClr val="FF9900"/>
                </a:solidFill>
              </a:rPr>
              <a:t>halüsinojen</a:t>
            </a:r>
            <a:r>
              <a:rPr lang="tr-TR" sz="2600" dirty="0">
                <a:solidFill>
                  <a:srgbClr val="FF9900"/>
                </a:solidFill>
              </a:rPr>
              <a:t> </a:t>
            </a:r>
            <a:r>
              <a:rPr lang="tr-TR" sz="2600" dirty="0">
                <a:solidFill>
                  <a:srgbClr val="FF9900"/>
                </a:solidFill>
              </a:rPr>
              <a:t>türü olan </a:t>
            </a:r>
            <a:r>
              <a:rPr lang="tr-TR" sz="2600" dirty="0" err="1">
                <a:solidFill>
                  <a:srgbClr val="FF9900"/>
                </a:solidFill>
              </a:rPr>
              <a:t>LSD’lerin</a:t>
            </a:r>
            <a:r>
              <a:rPr lang="tr-TR" sz="2600" dirty="0">
                <a:solidFill>
                  <a:srgbClr val="FF9900"/>
                </a:solidFill>
              </a:rPr>
              <a:t> yüzde 30’u internet ortamında satılıyor.</a:t>
            </a:r>
          </a:p>
          <a:p>
            <a:pPr algn="just">
              <a:buClr>
                <a:srgbClr val="FFFF00"/>
              </a:buClr>
              <a:buFont typeface="Wingdings" panose="05000000000000000000" pitchFamily="2" charset="2"/>
              <a:buChar char="Ø"/>
              <a:defRPr/>
            </a:pPr>
            <a:endParaRPr lang="tr-TR" sz="2600" dirty="0"/>
          </a:p>
        </p:txBody>
      </p:sp>
      <p:sp>
        <p:nvSpPr>
          <p:cNvPr id="53251"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FA12DCC-426B-4E4D-9568-167B58CD7F5F}"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10</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a:xfrm>
            <a:off x="1752601" y="457200"/>
            <a:ext cx="8520113" cy="1143000"/>
          </a:xfrm>
        </p:spPr>
        <p:txBody>
          <a:bodyPr/>
          <a:lstStyle/>
          <a:p>
            <a:pPr algn="ctr">
              <a:defRPr/>
            </a:pPr>
            <a:r>
              <a:rPr lang="tr-TR" dirty="0" smtClean="0">
                <a:solidFill>
                  <a:srgbClr val="FFFF00"/>
                </a:solidFill>
              </a:rPr>
              <a:t>2016 Dünya Uyuşturucu Raporu</a:t>
            </a:r>
            <a:endParaRPr lang="tr-TR" dirty="0">
              <a:solidFill>
                <a:srgbClr val="FFFF00"/>
              </a:solidFill>
            </a:endParaRPr>
          </a:p>
        </p:txBody>
      </p:sp>
    </p:spTree>
    <p:extLst>
      <p:ext uri="{BB962C8B-B14F-4D97-AF65-F5344CB8AC3E}">
        <p14:creationId xmlns:p14="http://schemas.microsoft.com/office/powerpoint/2010/main" val="516442249"/>
      </p:ext>
    </p:extLst>
  </p:cSld>
  <p:clrMapOvr>
    <a:masterClrMapping/>
  </p:clrMapOvr>
  <p:transition>
    <p:random/>
    <p:sndAc>
      <p:stSnd>
        <p:snd r:embed="rId2" name="WHOOSH.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buClr>
                <a:srgbClr val="FFFF00"/>
              </a:buClr>
              <a:buFont typeface="Wingdings" panose="05000000000000000000" pitchFamily="2" charset="2"/>
              <a:buChar char="Ø"/>
              <a:defRPr/>
            </a:pPr>
            <a:r>
              <a:rPr lang="tr-TR" sz="2600" dirty="0">
                <a:effectLst/>
              </a:rPr>
              <a:t>Son yıllarda çok dikkat çeken bir konu olan sentetik uyuşturucular amfetamin türü uyarıcılardan 2014 yılında 170 tondan fazla ele geçirildi. </a:t>
            </a:r>
            <a:endParaRPr lang="tr-TR" sz="2600" dirty="0">
              <a:effectLst/>
            </a:endParaRPr>
          </a:p>
          <a:p>
            <a:pPr algn="just">
              <a:buClr>
                <a:srgbClr val="FFFF00"/>
              </a:buClr>
              <a:buFont typeface="Wingdings" panose="05000000000000000000" pitchFamily="2" charset="2"/>
              <a:buChar char="Ø"/>
              <a:defRPr/>
            </a:pPr>
            <a:r>
              <a:rPr lang="tr-TR" sz="2600" dirty="0">
                <a:effectLst/>
              </a:rPr>
              <a:t>Tüm </a:t>
            </a:r>
            <a:r>
              <a:rPr lang="tr-TR" sz="2600" dirty="0">
                <a:effectLst/>
              </a:rPr>
              <a:t>dünyada 2009 yılından bu yana 20-46 ton arasında amfetamin ele geçirildi. Ele geçirilen </a:t>
            </a:r>
            <a:r>
              <a:rPr lang="tr-TR" sz="2600" dirty="0" err="1">
                <a:effectLst/>
              </a:rPr>
              <a:t>ekstazi</a:t>
            </a:r>
            <a:r>
              <a:rPr lang="tr-TR" sz="2600" dirty="0">
                <a:effectLst/>
              </a:rPr>
              <a:t> miktarı, 2009’da 4-5 ton arasında iken, 2014’te 9 tona ulaştı.</a:t>
            </a:r>
            <a:endParaRPr lang="tr-TR" sz="2600" dirty="0"/>
          </a:p>
        </p:txBody>
      </p:sp>
      <p:sp>
        <p:nvSpPr>
          <p:cNvPr id="54275"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F4F7E1D-289C-4728-BBF5-7D47A200A68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11</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a:xfrm>
            <a:off x="1752601" y="457200"/>
            <a:ext cx="8520113" cy="1143000"/>
          </a:xfrm>
        </p:spPr>
        <p:txBody>
          <a:bodyPr/>
          <a:lstStyle/>
          <a:p>
            <a:pPr algn="ctr">
              <a:defRPr/>
            </a:pPr>
            <a:r>
              <a:rPr lang="tr-TR" dirty="0" smtClean="0">
                <a:solidFill>
                  <a:srgbClr val="FFFF00"/>
                </a:solidFill>
              </a:rPr>
              <a:t>2016 Dünya Uyuşturucu Raporu</a:t>
            </a:r>
            <a:endParaRPr lang="tr-TR" dirty="0">
              <a:solidFill>
                <a:srgbClr val="FFFF00"/>
              </a:solidFill>
            </a:endParaRPr>
          </a:p>
        </p:txBody>
      </p:sp>
    </p:spTree>
    <p:extLst>
      <p:ext uri="{BB962C8B-B14F-4D97-AF65-F5344CB8AC3E}">
        <p14:creationId xmlns:p14="http://schemas.microsoft.com/office/powerpoint/2010/main" val="230491771"/>
      </p:ext>
    </p:extLst>
  </p:cSld>
  <p:clrMapOvr>
    <a:masterClrMapping/>
  </p:clrMapOvr>
  <p:transition>
    <p:random/>
    <p:sndAc>
      <p:stSnd>
        <p:snd r:embed="rId2" name="WHOOSH.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buClr>
                <a:srgbClr val="FFFF00"/>
              </a:buClr>
              <a:buFont typeface="Wingdings" panose="05000000000000000000" pitchFamily="2" charset="2"/>
              <a:buChar char="Ø"/>
              <a:defRPr/>
            </a:pPr>
            <a:r>
              <a:rPr lang="tr-TR" sz="2600" dirty="0">
                <a:effectLst/>
              </a:rPr>
              <a:t>Genel olarak artışa dikkat çeken Birleşmiş Milletler, ülkelere uyuşturucu politikalarını cinsiyet farklılıkları dikkate alınarak belirlemelerini öneriyor. </a:t>
            </a:r>
            <a:endParaRPr lang="tr-TR" sz="2600" dirty="0">
              <a:effectLst/>
            </a:endParaRPr>
          </a:p>
          <a:p>
            <a:pPr algn="just">
              <a:buClr>
                <a:srgbClr val="FFFF00"/>
              </a:buClr>
              <a:buFont typeface="Wingdings" panose="05000000000000000000" pitchFamily="2" charset="2"/>
              <a:buChar char="Ø"/>
              <a:defRPr/>
            </a:pPr>
            <a:r>
              <a:rPr lang="tr-TR" sz="2600" dirty="0">
                <a:effectLst/>
              </a:rPr>
              <a:t>Ülkelerin </a:t>
            </a:r>
            <a:r>
              <a:rPr lang="tr-TR" sz="2600" dirty="0">
                <a:effectLst/>
              </a:rPr>
              <a:t>ve STK’larının politikalarını belirlerken, bilimsel verilere dayandırmaları ve uyuşturucu kullanıcılarının damgalanmasının önlenmesi uyarısında bulunuyor.</a:t>
            </a:r>
            <a:endParaRPr lang="tr-TR" sz="2600" dirty="0"/>
          </a:p>
        </p:txBody>
      </p:sp>
      <p:sp>
        <p:nvSpPr>
          <p:cNvPr id="55299"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C9172B4-2C4F-40FB-9501-F4C4F6F72D36}"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12</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a:xfrm>
            <a:off x="1752601" y="457200"/>
            <a:ext cx="8520113" cy="1143000"/>
          </a:xfrm>
        </p:spPr>
        <p:txBody>
          <a:bodyPr/>
          <a:lstStyle/>
          <a:p>
            <a:pPr algn="ctr">
              <a:defRPr/>
            </a:pPr>
            <a:r>
              <a:rPr lang="tr-TR" dirty="0" smtClean="0">
                <a:solidFill>
                  <a:srgbClr val="FFFF00"/>
                </a:solidFill>
              </a:rPr>
              <a:t>2016 Dünya Uyuşturucu Raporu</a:t>
            </a:r>
            <a:endParaRPr lang="tr-TR" dirty="0">
              <a:solidFill>
                <a:srgbClr val="FFFF00"/>
              </a:solidFill>
            </a:endParaRPr>
          </a:p>
        </p:txBody>
      </p:sp>
    </p:spTree>
    <p:extLst>
      <p:ext uri="{BB962C8B-B14F-4D97-AF65-F5344CB8AC3E}">
        <p14:creationId xmlns:p14="http://schemas.microsoft.com/office/powerpoint/2010/main" val="249985875"/>
      </p:ext>
    </p:extLst>
  </p:cSld>
  <p:clrMapOvr>
    <a:masterClrMapping/>
  </p:clrMapOvr>
  <p:transition>
    <p:random/>
    <p:sndAc>
      <p:stSnd>
        <p:snd r:embed="rId2" name="WHOOSH.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1847851" y="549276"/>
            <a:ext cx="8569325" cy="5832475"/>
          </a:xfrm>
        </p:spPr>
        <p:txBody>
          <a:bodyPr/>
          <a:lstStyle/>
          <a:p>
            <a:pPr algn="just" eaLnBrk="1" hangingPunct="1">
              <a:lnSpc>
                <a:spcPct val="90000"/>
              </a:lnSpc>
              <a:defRPr/>
            </a:pPr>
            <a:endParaRPr lang="tr-TR" sz="2400" dirty="0"/>
          </a:p>
          <a:p>
            <a:pPr algn="just" eaLnBrk="1" hangingPunct="1">
              <a:lnSpc>
                <a:spcPct val="90000"/>
              </a:lnSpc>
              <a:defRPr/>
            </a:pPr>
            <a:endParaRPr lang="tr-TR" sz="2400" dirty="0"/>
          </a:p>
          <a:p>
            <a:pPr algn="just" eaLnBrk="1" hangingPunct="1">
              <a:lnSpc>
                <a:spcPct val="90000"/>
              </a:lnSpc>
              <a:defRPr/>
            </a:pPr>
            <a:r>
              <a:rPr lang="tr-TR" sz="2400" dirty="0" err="1"/>
              <a:t>Suistimal</a:t>
            </a:r>
            <a:r>
              <a:rPr lang="tr-TR" sz="2400" dirty="0"/>
              <a:t> edilen ilaçların ve bu ilaçlar yanında bulunabilecek maddelerin analizleri ilaç laboratuarlarında, özellikle Polis Laboratuarlarında ayrı bir önem taşımaktadır.</a:t>
            </a:r>
          </a:p>
          <a:p>
            <a:pPr algn="just" eaLnBrk="1" hangingPunct="1">
              <a:lnSpc>
                <a:spcPct val="90000"/>
              </a:lnSpc>
              <a:defRPr/>
            </a:pPr>
            <a:endParaRPr lang="tr-TR" sz="2400" dirty="0"/>
          </a:p>
          <a:p>
            <a:pPr algn="just" eaLnBrk="1" hangingPunct="1">
              <a:lnSpc>
                <a:spcPct val="90000"/>
              </a:lnSpc>
              <a:defRPr/>
            </a:pPr>
            <a:endParaRPr lang="tr-TR" sz="2400" dirty="0"/>
          </a:p>
          <a:p>
            <a:pPr algn="just" eaLnBrk="1" hangingPunct="1">
              <a:lnSpc>
                <a:spcPct val="90000"/>
              </a:lnSpc>
              <a:defRPr/>
            </a:pPr>
            <a:r>
              <a:rPr lang="tr-TR" sz="2400" dirty="0"/>
              <a:t>Bu ilaçların analizleri, renk ve </a:t>
            </a:r>
            <a:r>
              <a:rPr lang="tr-TR" sz="2400" dirty="0" err="1"/>
              <a:t>gravimetrik</a:t>
            </a:r>
            <a:r>
              <a:rPr lang="tr-TR" sz="2400" dirty="0"/>
              <a:t> </a:t>
            </a:r>
            <a:r>
              <a:rPr lang="tr-TR" sz="2400" dirty="0" err="1"/>
              <a:t>spektrofotometrik</a:t>
            </a:r>
            <a:r>
              <a:rPr lang="tr-TR" sz="2400" dirty="0"/>
              <a:t>, </a:t>
            </a:r>
            <a:r>
              <a:rPr lang="tr-TR" sz="2400" dirty="0" err="1"/>
              <a:t>spektrofluorometrik</a:t>
            </a:r>
            <a:r>
              <a:rPr lang="tr-TR" sz="2400" dirty="0"/>
              <a:t>, </a:t>
            </a:r>
            <a:r>
              <a:rPr lang="tr-TR" sz="2400" dirty="0" err="1"/>
              <a:t>polarografik</a:t>
            </a:r>
            <a:r>
              <a:rPr lang="tr-TR" sz="2400" dirty="0"/>
              <a:t>, </a:t>
            </a:r>
            <a:r>
              <a:rPr lang="tr-TR" sz="2400" dirty="0" err="1"/>
              <a:t>radioimmunoassay</a:t>
            </a:r>
            <a:r>
              <a:rPr lang="tr-TR" sz="2400" dirty="0"/>
              <a:t> kağıt </a:t>
            </a:r>
            <a:r>
              <a:rPr lang="tr-TR" sz="2400" dirty="0" err="1"/>
              <a:t>kromatografisi</a:t>
            </a:r>
            <a:r>
              <a:rPr lang="tr-TR" sz="2400" dirty="0"/>
              <a:t>, ince tabaka </a:t>
            </a:r>
            <a:r>
              <a:rPr lang="tr-TR" sz="2400" dirty="0" err="1"/>
              <a:t>kromatografisi</a:t>
            </a:r>
            <a:r>
              <a:rPr lang="tr-TR" sz="2400" dirty="0"/>
              <a:t>, yüksek basınçlı sıvı </a:t>
            </a:r>
            <a:r>
              <a:rPr lang="tr-TR" sz="2400" dirty="0" err="1"/>
              <a:t>kromatografisi</a:t>
            </a:r>
            <a:r>
              <a:rPr lang="tr-TR" sz="2400" dirty="0"/>
              <a:t> ve gaz </a:t>
            </a:r>
            <a:r>
              <a:rPr lang="tr-TR" sz="2400" dirty="0" err="1"/>
              <a:t>kromatografisi</a:t>
            </a:r>
            <a:r>
              <a:rPr lang="tr-TR" sz="2400" dirty="0"/>
              <a:t> gibi çeşitli yöntemlerle yapılmaktadır.</a:t>
            </a:r>
          </a:p>
        </p:txBody>
      </p:sp>
      <p:sp>
        <p:nvSpPr>
          <p:cNvPr id="5632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84B1CE0-1D00-41AC-B3B5-A865E70F90C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70844789"/>
      </p:ext>
    </p:extLst>
  </p:cSld>
  <p:clrMapOvr>
    <a:masterClrMapping/>
  </p:clrMapOvr>
  <p:transition>
    <p:random/>
    <p:sndAc>
      <p:stSnd>
        <p:snd r:embed="rId3" name="WHOO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3" name="İçerik Yer Tutucusu 2"/>
          <p:cNvSpPr>
            <a:spLocks noGrp="1"/>
          </p:cNvSpPr>
          <p:nvPr>
            <p:ph idx="1"/>
          </p:nvPr>
        </p:nvSpPr>
        <p:spPr/>
        <p:txBody>
          <a:bodyPr/>
          <a:lstStyle/>
          <a:p>
            <a:pPr algn="just">
              <a:defRPr/>
            </a:pPr>
            <a:r>
              <a:rPr lang="tr-TR" sz="2600" dirty="0"/>
              <a:t>Türkiye Uyuşturucu ve Uyuşturucu Madde İzleme Merkezi’nin verilerine göre; Türkiye İstatistik Kurumu tarafından 2006 yılında Türkiye genelinde 60 ilde 26.000 okullu genç üzerinde yapılan araştırmaya göre, gençlerin </a:t>
            </a:r>
            <a:r>
              <a:rPr lang="tr-TR" sz="2600" dirty="0"/>
              <a:t>%2,9’u </a:t>
            </a:r>
            <a:r>
              <a:rPr lang="tr-TR" sz="2600" dirty="0"/>
              <a:t>son üç ay içinde uyuşturucu/uyarıcı madde kullandıkları belirtilerek; </a:t>
            </a:r>
            <a:r>
              <a:rPr lang="tr-TR" sz="2600" dirty="0"/>
              <a:t>2006-2007 </a:t>
            </a:r>
            <a:r>
              <a:rPr lang="tr-TR" sz="2600" dirty="0"/>
              <a:t>yılları içinde Türkiye’de yatarak tedavi </a:t>
            </a:r>
            <a:r>
              <a:rPr lang="tr-TR" sz="2600" dirty="0"/>
              <a:t>imkanı </a:t>
            </a:r>
            <a:r>
              <a:rPr lang="tr-TR" sz="2600" dirty="0"/>
              <a:t>bulan 2853 kişinin </a:t>
            </a:r>
            <a:r>
              <a:rPr lang="tr-TR" sz="2600" dirty="0"/>
              <a:t>%43,6’sı </a:t>
            </a:r>
            <a:r>
              <a:rPr lang="tr-TR" sz="2600" dirty="0"/>
              <a:t>afyon ve türevleri, </a:t>
            </a:r>
            <a:r>
              <a:rPr lang="tr-TR" sz="2600" dirty="0"/>
              <a:t>%36,3’ü </a:t>
            </a:r>
            <a:r>
              <a:rPr lang="tr-TR" sz="2600" dirty="0"/>
              <a:t>ise esrar kullanımıdır.</a:t>
            </a:r>
            <a:endParaRPr lang="en-US" sz="2600" dirty="0"/>
          </a:p>
          <a:p>
            <a:pPr algn="just">
              <a:defRPr/>
            </a:pPr>
            <a:endParaRPr lang="tr-TR" sz="2600" dirty="0"/>
          </a:p>
        </p:txBody>
      </p:sp>
      <p:sp>
        <p:nvSpPr>
          <p:cNvPr id="58372"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9D5FECD-CD3C-4E8E-956D-9DE8C94CD30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35202329"/>
      </p:ext>
    </p:extLst>
  </p:cSld>
  <p:clrMapOvr>
    <a:masterClrMapping/>
  </p:clrMapOvr>
  <p:transition>
    <p:random/>
    <p:sndAc>
      <p:stSnd>
        <p:snd r:embed="rId2" name="WHOOSH.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24000" y="115888"/>
            <a:ext cx="9036050" cy="5980112"/>
          </a:xfrm>
        </p:spPr>
        <p:txBody>
          <a:bodyPr/>
          <a:lstStyle/>
          <a:p>
            <a:pPr algn="just">
              <a:defRPr/>
            </a:pPr>
            <a:r>
              <a:rPr lang="tr-TR" sz="2400" dirty="0"/>
              <a:t>Genel nüfusta (15-64 yaş) madde kullanım yaygınlığı araştırmaları ülkemiz için çok önemli bir ihtiyaçtır. Türkiye genelini yansıtan sonuçlanmış bir genel nüfusta madde kullanımı araştırması henüz bulunmamaktadır. Bu amaçla, TUBİM tarafından bir çalışma grubu kurularak çalışmalara başlanmıştır. </a:t>
            </a:r>
          </a:p>
          <a:p>
            <a:pPr algn="just">
              <a:defRPr/>
            </a:pPr>
            <a:endParaRPr lang="tr-TR" sz="2400" dirty="0"/>
          </a:p>
          <a:p>
            <a:pPr algn="just">
              <a:defRPr/>
            </a:pPr>
            <a:endParaRPr lang="tr-TR" sz="2400" dirty="0"/>
          </a:p>
          <a:p>
            <a:pPr algn="just">
              <a:defRPr/>
            </a:pPr>
            <a:r>
              <a:rPr lang="tr-TR" sz="2400" dirty="0"/>
              <a:t>Planlanan bu araştırmanın pilot çalışması Ankara ölçeğinde 2010 yılında gerçekleştirilmiştir. Bu pilot araştırmaya göre; Ankara’da 15-64 yaş diliminde, reçetesiz yatıştırıcı/sakinleştirici kullanımı %4,9 ve esrar kullanımı %0,8 olarak tespit edilmiştir.</a:t>
            </a:r>
          </a:p>
        </p:txBody>
      </p:sp>
      <p:sp>
        <p:nvSpPr>
          <p:cNvPr id="59395"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BF79CDE-9F85-4D84-8655-2B1495111DC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83001615"/>
      </p:ext>
    </p:extLst>
  </p:cSld>
  <p:clrMapOvr>
    <a:masterClrMapping/>
  </p:clrMapOvr>
  <p:transition>
    <p:random/>
    <p:sndAc>
      <p:stSnd>
        <p:snd r:embed="rId3" name="WHOO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3" name="İçerik Yer Tutucusu 2"/>
          <p:cNvSpPr>
            <a:spLocks noGrp="1"/>
          </p:cNvSpPr>
          <p:nvPr>
            <p:ph idx="1"/>
          </p:nvPr>
        </p:nvSpPr>
        <p:spPr/>
        <p:txBody>
          <a:bodyPr/>
          <a:lstStyle/>
          <a:p>
            <a:pPr algn="just">
              <a:defRPr/>
            </a:pPr>
            <a:r>
              <a:rPr lang="tr-TR" sz="2800" dirty="0"/>
              <a:t>2010 yılında İstanbul’daki okullarda </a:t>
            </a:r>
            <a:r>
              <a:rPr lang="tr-TR" sz="2800" dirty="0"/>
              <a:t>31.272 </a:t>
            </a:r>
            <a:r>
              <a:rPr lang="tr-TR" sz="2800" dirty="0"/>
              <a:t>öğrenciye uygulanan anket ile madde kullanımını ölçmek amacıyla bölgesel bir çalışma yapılmıştır. Araştırmanın sonuçlarına göre; son bir ay sigara kullanımı %20 ve alkol kullanımı %21 olarak tespit edilmiştir. Yaşam boyunca (bir kez denemek de dahil) esrar kullanımı %3,3, kokain %1, amfetamin %1,4 ve </a:t>
            </a:r>
            <a:r>
              <a:rPr lang="tr-TR" sz="2800"/>
              <a:t>ekstazi </a:t>
            </a:r>
            <a:r>
              <a:rPr lang="tr-TR" sz="2800" dirty="0"/>
              <a:t>%</a:t>
            </a:r>
            <a:r>
              <a:rPr lang="tr-TR" sz="2800" dirty="0"/>
              <a:t>1,6 olarak hesaplanmıştır.</a:t>
            </a:r>
          </a:p>
          <a:p>
            <a:pPr algn="just">
              <a:defRPr/>
            </a:pPr>
            <a:endParaRPr lang="tr-TR" sz="2800" dirty="0"/>
          </a:p>
        </p:txBody>
      </p:sp>
      <p:sp>
        <p:nvSpPr>
          <p:cNvPr id="61444"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D0E50FA-1630-485D-A9BD-4C447F9821F5}"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24668098"/>
      </p:ext>
    </p:extLst>
  </p:cSld>
  <p:clrMapOvr>
    <a:masterClrMapping/>
  </p:clrMapOvr>
  <p:transition>
    <p:random/>
    <p:sndAc>
      <p:stSnd>
        <p:snd r:embed="rId2" name="WHOOSH.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1" name="Rectangle 1027"/>
          <p:cNvSpPr>
            <a:spLocks noGrp="1" noChangeArrowheads="1"/>
          </p:cNvSpPr>
          <p:nvPr>
            <p:ph idx="1"/>
          </p:nvPr>
        </p:nvSpPr>
        <p:spPr>
          <a:xfrm>
            <a:off x="1703389" y="476250"/>
            <a:ext cx="8785225" cy="6121400"/>
          </a:xfrm>
        </p:spPr>
        <p:txBody>
          <a:bodyPr/>
          <a:lstStyle/>
          <a:p>
            <a:pPr algn="just" eaLnBrk="1" hangingPunct="1">
              <a:defRPr/>
            </a:pPr>
            <a:r>
              <a:rPr lang="tr-TR" sz="2800" dirty="0"/>
              <a:t>Beynimizde hissetmemizi ve hareket etmemizi sağlayan bir çok kimyasal madde vardır. </a:t>
            </a:r>
          </a:p>
          <a:p>
            <a:pPr algn="just" eaLnBrk="1" hangingPunct="1">
              <a:defRPr/>
            </a:pPr>
            <a:endParaRPr lang="tr-TR" sz="2800" dirty="0"/>
          </a:p>
          <a:p>
            <a:pPr algn="just" eaLnBrk="1" hangingPunct="1">
              <a:defRPr/>
            </a:pPr>
            <a:r>
              <a:rPr lang="tr-TR" sz="2800" dirty="0"/>
              <a:t>Kötüye kullanılan ve bağımlılık yapan bir çok madde farklı yollarla beyine ulaşarak normal olan hissetme biçimimizi değiştirirler. Vücuda giren bu maddeler normal olan sağlıklı vücut işlevlerini bozarlar ve onları olumsuz etkilerler.</a:t>
            </a:r>
          </a:p>
          <a:p>
            <a:pPr algn="just" eaLnBrk="1" hangingPunct="1">
              <a:defRPr/>
            </a:pPr>
            <a:endParaRPr lang="tr-TR" sz="2800" dirty="0"/>
          </a:p>
          <a:p>
            <a:pPr algn="just" eaLnBrk="1" hangingPunct="1">
              <a:defRPr/>
            </a:pPr>
            <a:r>
              <a:rPr lang="tr-TR" sz="2800" dirty="0"/>
              <a:t>Aynı zamanda bu maddelerin bazı uzun süreli etkileri, şizofreni ve depresyon gibi ruhsal bozukluk biçimlerine de benzemektedir. </a:t>
            </a:r>
          </a:p>
        </p:txBody>
      </p:sp>
      <p:sp>
        <p:nvSpPr>
          <p:cNvPr id="6246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B5B5A17-8308-43F3-B96B-6B228479887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60131392"/>
      </p:ext>
    </p:extLst>
  </p:cSld>
  <p:clrMapOvr>
    <a:masterClrMapping/>
  </p:clrMapOvr>
  <p:transition>
    <p:random/>
    <p:sndAc>
      <p:stSnd>
        <p:snd r:embed="rId3" name="WHOOSH.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5" name="Rectangle 3"/>
          <p:cNvSpPr>
            <a:spLocks noGrp="1" noChangeArrowheads="1"/>
          </p:cNvSpPr>
          <p:nvPr>
            <p:ph idx="1"/>
          </p:nvPr>
        </p:nvSpPr>
        <p:spPr>
          <a:xfrm>
            <a:off x="1952625" y="357189"/>
            <a:ext cx="8286750" cy="6167437"/>
          </a:xfrm>
        </p:spPr>
        <p:txBody>
          <a:bodyPr/>
          <a:lstStyle/>
          <a:p>
            <a:pPr algn="just" eaLnBrk="1" hangingPunct="1">
              <a:defRPr/>
            </a:pPr>
            <a:r>
              <a:rPr lang="tr-TR" sz="2400" dirty="0"/>
              <a:t>Beyin hücreleri aslında birbirlerine değmezler. Bunun yerine hücreler arasında </a:t>
            </a:r>
            <a:r>
              <a:rPr lang="tr-TR" sz="2400" dirty="0" err="1"/>
              <a:t>sinaps</a:t>
            </a:r>
            <a:r>
              <a:rPr lang="tr-TR" sz="2400" dirty="0"/>
              <a:t> adı verilen ufak bir boşluk vardır. Bu nedenle bir hücre diğer bir hücreye etki etmek istediğinde bu boşluğa bir şekilde kimyasal maddeler salgılar. Bu kimyasal maddeler ise ufak algılayıcılar (reseptörler) tarafından algılanır ve uyarılırlar. Bu sayede ikinci hücrede istenilen etkiler ortaya çıkar.</a:t>
            </a:r>
          </a:p>
          <a:p>
            <a:pPr algn="just" eaLnBrk="1" hangingPunct="1">
              <a:defRPr/>
            </a:pPr>
            <a:endParaRPr lang="tr-TR" sz="2400" dirty="0"/>
          </a:p>
        </p:txBody>
      </p:sp>
      <p:sp>
        <p:nvSpPr>
          <p:cNvPr id="6451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339FBAB-4879-4276-8843-1483B58DB35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60059672"/>
      </p:ext>
    </p:extLst>
  </p:cSld>
  <p:clrMapOvr>
    <a:masterClrMapping/>
  </p:clrMapOvr>
  <p:transition>
    <p:random/>
    <p:sndAc>
      <p:stSnd>
        <p:snd r:embed="rId3" name="WHOOSH.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2600" y="1397000"/>
            <a:ext cx="8280400" cy="2527300"/>
          </a:xfrm>
        </p:spPr>
        <p:txBody>
          <a:bodyPr/>
          <a:lstStyle/>
          <a:p>
            <a:pPr algn="just">
              <a:defRPr/>
            </a:pPr>
            <a:r>
              <a:rPr lang="tr-TR" sz="2600" dirty="0"/>
              <a:t>İşte uyuşturucu maddeler; beynimizde bulunan bu reseptörlerin normal durumlarını bozar ve yaşadıklarımızı yanlış algılamamıza sebep olur.Yani uyuşturucu madde kullanan bir insanın durumu artık normal değildir çünkü vücut kimyası değişmeye başlamıştır. </a:t>
            </a:r>
          </a:p>
          <a:p>
            <a:pPr algn="just">
              <a:defRPr/>
            </a:pPr>
            <a:endParaRPr lang="tr-TR" sz="2600" dirty="0"/>
          </a:p>
        </p:txBody>
      </p:sp>
      <p:sp>
        <p:nvSpPr>
          <p:cNvPr id="66563"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D501169-D095-4A3B-9FAA-DE96ADD276EF}"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64175455"/>
      </p:ext>
    </p:extLst>
  </p:cSld>
  <p:clrMapOvr>
    <a:masterClrMapping/>
  </p:clrMapOvr>
  <p:transition>
    <p:random/>
    <p:sndAc>
      <p:stSnd>
        <p:snd r:embed="rId2" name="WHOOSH.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1" y="457200"/>
            <a:ext cx="8520113" cy="1143000"/>
          </a:xfrm>
        </p:spPr>
        <p:txBody>
          <a:bodyPr/>
          <a:lstStyle/>
          <a:p>
            <a:pPr algn="ctr">
              <a:defRPr/>
            </a:pPr>
            <a:r>
              <a:rPr lang="tr-TR" dirty="0" smtClean="0"/>
              <a:t>2012 Dünya Uyuşturucu Raporu</a:t>
            </a:r>
            <a:endParaRPr lang="tr-TR" dirty="0"/>
          </a:p>
        </p:txBody>
      </p:sp>
      <p:sp>
        <p:nvSpPr>
          <p:cNvPr id="3" name="Content Placeholder 2"/>
          <p:cNvSpPr>
            <a:spLocks noGrp="1"/>
          </p:cNvSpPr>
          <p:nvPr>
            <p:ph idx="1"/>
          </p:nvPr>
        </p:nvSpPr>
        <p:spPr/>
        <p:txBody>
          <a:bodyPr/>
          <a:lstStyle/>
          <a:p>
            <a:pPr algn="just">
              <a:defRPr/>
            </a:pPr>
            <a:r>
              <a:rPr lang="tr-TR" dirty="0" smtClean="0">
                <a:effectLst>
                  <a:outerShdw blurRad="38100" dist="38100" dir="2700000" algn="tl">
                    <a:srgbClr val="000000">
                      <a:alpha val="43137"/>
                    </a:srgbClr>
                  </a:outerShdw>
                </a:effectLst>
              </a:rPr>
              <a:t>15-64 </a:t>
            </a:r>
            <a:r>
              <a:rPr lang="tr-TR" dirty="0">
                <a:effectLst>
                  <a:outerShdw blurRad="38100" dist="38100" dir="2700000" algn="tl">
                    <a:srgbClr val="000000">
                      <a:alpha val="43137"/>
                    </a:srgbClr>
                  </a:outerShdw>
                </a:effectLst>
              </a:rPr>
              <a:t>yaşları arasındaki 230 milyon civarında yetişkin </a:t>
            </a:r>
            <a:r>
              <a:rPr lang="tr-TR" dirty="0" smtClean="0">
                <a:effectLst>
                  <a:outerShdw blurRad="38100" dist="38100" dir="2700000" algn="tl">
                    <a:srgbClr val="000000">
                      <a:alpha val="43137"/>
                    </a:srgbClr>
                  </a:outerShdw>
                </a:effectLst>
              </a:rPr>
              <a:t>insanın hayatı boyunca </a:t>
            </a:r>
            <a:r>
              <a:rPr lang="tr-TR" dirty="0">
                <a:effectLst>
                  <a:outerShdw blurRad="38100" dist="38100" dir="2700000" algn="tl">
                    <a:srgbClr val="000000">
                      <a:alpha val="43137"/>
                    </a:srgbClr>
                  </a:outerShdw>
                </a:effectLst>
              </a:rPr>
              <a:t>en az bir kez uyuşturucu madde kullandığı ve her 200 kişiden birinin ise eroin ve kokain kullandığı ifade </a:t>
            </a:r>
            <a:r>
              <a:rPr lang="tr-TR" dirty="0" smtClean="0">
                <a:effectLst>
                  <a:outerShdw blurRad="38100" dist="38100" dir="2700000" algn="tl">
                    <a:srgbClr val="000000">
                      <a:alpha val="43137"/>
                    </a:srgbClr>
                  </a:outerShdw>
                </a:effectLst>
              </a:rPr>
              <a:t>edildi.</a:t>
            </a:r>
            <a:endParaRPr lang="tr-TR" dirty="0">
              <a:effectLst>
                <a:outerShdw blurRad="38100" dist="38100" dir="2700000" algn="tl">
                  <a:srgbClr val="000000">
                    <a:alpha val="43137"/>
                  </a:srgbClr>
                </a:outerShdw>
              </a:effectLst>
            </a:endParaRPr>
          </a:p>
          <a:p>
            <a:pPr algn="just">
              <a:defRPr/>
            </a:pPr>
            <a:endParaRPr lang="tr-TR" dirty="0">
              <a:effectLst>
                <a:outerShdw blurRad="38100" dist="38100" dir="2700000" algn="tl">
                  <a:srgbClr val="000000">
                    <a:alpha val="43137"/>
                  </a:srgbClr>
                </a:outerShdw>
              </a:effectLst>
            </a:endParaRPr>
          </a:p>
        </p:txBody>
      </p:sp>
      <p:sp>
        <p:nvSpPr>
          <p:cNvPr id="4198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81876E92-D789-4972-BC3B-FDDD79C8E9B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71651278"/>
      </p:ext>
    </p:extLst>
  </p:cSld>
  <p:clrMapOvr>
    <a:masterClrMapping/>
  </p:clrMapOvr>
  <p:transition>
    <p:random/>
    <p:sndAc>
      <p:stSnd>
        <p:snd r:embed="rId3" name="WHOOSH.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1027"/>
          <p:cNvSpPr>
            <a:spLocks noGrp="1" noChangeArrowheads="1"/>
          </p:cNvSpPr>
          <p:nvPr>
            <p:ph idx="1"/>
          </p:nvPr>
        </p:nvSpPr>
        <p:spPr>
          <a:xfrm>
            <a:off x="1774825" y="765176"/>
            <a:ext cx="8713788" cy="5330825"/>
          </a:xfrm>
        </p:spPr>
        <p:txBody>
          <a:bodyPr/>
          <a:lstStyle/>
          <a:p>
            <a:pPr algn="just" eaLnBrk="1" hangingPunct="1">
              <a:defRPr/>
            </a:pPr>
            <a:r>
              <a:rPr lang="tr-TR" dirty="0" smtClean="0"/>
              <a:t>İlaçların tıbbi </a:t>
            </a:r>
            <a:r>
              <a:rPr lang="tr-TR" dirty="0"/>
              <a:t>e</a:t>
            </a:r>
            <a:r>
              <a:rPr lang="tr-TR" dirty="0" smtClean="0"/>
              <a:t>ndikasyon (gereklilik) dışında kullanılması ve özellikle hekimin gerek göstermediği durumlarda kişinin kendi inisiyatifi veya yetkisiz kişilerin tavsiyesi üzerine kullanılması </a:t>
            </a:r>
            <a:r>
              <a:rPr lang="tr-TR" dirty="0" smtClean="0">
                <a:solidFill>
                  <a:srgbClr val="FF0000"/>
                </a:solidFill>
              </a:rPr>
              <a:t>ilaç suistimali </a:t>
            </a:r>
            <a:r>
              <a:rPr lang="tr-TR" dirty="0" smtClean="0"/>
              <a:t>veya </a:t>
            </a:r>
            <a:r>
              <a:rPr lang="tr-TR" dirty="0" smtClean="0">
                <a:solidFill>
                  <a:srgbClr val="FF0000"/>
                </a:solidFill>
              </a:rPr>
              <a:t>tıbbi olmayan ilaç kullanılışı</a:t>
            </a:r>
            <a:r>
              <a:rPr lang="tr-TR" dirty="0" smtClean="0"/>
              <a:t> diye adlandırılır. Bu ilaç </a:t>
            </a:r>
            <a:r>
              <a:rPr lang="tr-TR" dirty="0" err="1" smtClean="0"/>
              <a:t>suistimalinin</a:t>
            </a:r>
            <a:r>
              <a:rPr lang="tr-TR" dirty="0" smtClean="0"/>
              <a:t> geniş anlamda tanımıdır. </a:t>
            </a:r>
          </a:p>
          <a:p>
            <a:pPr algn="just" eaLnBrk="1" hangingPunct="1">
              <a:defRPr/>
            </a:pPr>
            <a:endParaRPr lang="tr-TR" dirty="0" smtClean="0"/>
          </a:p>
          <a:p>
            <a:pPr algn="just" eaLnBrk="1" hangingPunct="1">
              <a:defRPr/>
            </a:pPr>
            <a:r>
              <a:rPr lang="tr-TR" dirty="0" smtClean="0"/>
              <a:t>Bu tanıma göre bütün ilaçlar için suistimal söz konusudur. </a:t>
            </a:r>
            <a:endParaRPr lang="en-US" dirty="0" smtClean="0"/>
          </a:p>
        </p:txBody>
      </p:sp>
      <p:sp>
        <p:nvSpPr>
          <p:cNvPr id="6758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1DDB04B-1105-4DFA-8D51-BE138251C49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45054821"/>
      </p:ext>
    </p:extLst>
  </p:cSld>
  <p:clrMapOvr>
    <a:masterClrMapping/>
  </p:clrMapOvr>
  <p:transition>
    <p:random/>
    <p:sndAc>
      <p:stSnd>
        <p:snd r:embed="rId3" name="WHOOSH.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9" name="Rectangle 3"/>
          <p:cNvSpPr>
            <a:spLocks noGrp="1" noChangeArrowheads="1"/>
          </p:cNvSpPr>
          <p:nvPr>
            <p:ph idx="1"/>
          </p:nvPr>
        </p:nvSpPr>
        <p:spPr>
          <a:xfrm>
            <a:off x="1738313" y="836613"/>
            <a:ext cx="8215312" cy="5378450"/>
          </a:xfrm>
        </p:spPr>
        <p:txBody>
          <a:bodyPr/>
          <a:lstStyle/>
          <a:p>
            <a:pPr algn="just" eaLnBrk="1" hangingPunct="1">
              <a:lnSpc>
                <a:spcPct val="90000"/>
              </a:lnSpc>
              <a:spcBef>
                <a:spcPts val="0"/>
              </a:spcBef>
              <a:spcAft>
                <a:spcPts val="1200"/>
              </a:spcAft>
              <a:defRPr/>
            </a:pPr>
            <a:r>
              <a:rPr lang="tr-TR" sz="2400" dirty="0"/>
              <a:t>Bağımlılık yapma potansiyeli olan ilaçlar, tıpta hastalıkların tedavisi ve diğer amaçla kontrollü şeklinde kullanıldığında bu, ilacın suistimali anlamına gelmez. </a:t>
            </a:r>
          </a:p>
          <a:p>
            <a:pPr algn="just" eaLnBrk="1" hangingPunct="1">
              <a:lnSpc>
                <a:spcPct val="90000"/>
              </a:lnSpc>
              <a:spcBef>
                <a:spcPts val="0"/>
              </a:spcBef>
              <a:spcAft>
                <a:spcPts val="1200"/>
              </a:spcAft>
              <a:defRPr/>
            </a:pPr>
            <a:r>
              <a:rPr lang="tr-TR" sz="2400" dirty="0"/>
              <a:t>Bazı </a:t>
            </a:r>
            <a:r>
              <a:rPr lang="tr-TR" sz="2400" dirty="0" err="1"/>
              <a:t>psikotrop</a:t>
            </a:r>
            <a:r>
              <a:rPr lang="tr-TR" sz="2400" dirty="0"/>
              <a:t>  ilaçlar kişide bağımlılık yaptıkları için, yukarıdaki tanımda olduğu gibi </a:t>
            </a:r>
            <a:r>
              <a:rPr lang="tr-TR" sz="2400" dirty="0" err="1"/>
              <a:t>endikasyon</a:t>
            </a:r>
            <a:r>
              <a:rPr lang="tr-TR" sz="2400" dirty="0"/>
              <a:t> (gereklilik) dışında, devamlı ya da periyodik olarak uzun süre (bazen yaşam boyunca) ve ekseriya giderek artan dozlarda kullanılırlar. </a:t>
            </a:r>
          </a:p>
          <a:p>
            <a:pPr algn="just" eaLnBrk="1" hangingPunct="1">
              <a:lnSpc>
                <a:spcPct val="90000"/>
              </a:lnSpc>
              <a:spcBef>
                <a:spcPts val="0"/>
              </a:spcBef>
              <a:spcAft>
                <a:spcPts val="1200"/>
              </a:spcAft>
              <a:defRPr/>
            </a:pPr>
            <a:r>
              <a:rPr lang="tr-TR" sz="2400" dirty="0"/>
              <a:t>Bağımlılık yapan ilaçlardan bazıları (LSD ve esrar gibi </a:t>
            </a:r>
            <a:r>
              <a:rPr lang="tr-TR" sz="2400" dirty="0" err="1"/>
              <a:t>halüsinojenler</a:t>
            </a:r>
            <a:r>
              <a:rPr lang="tr-TR" sz="2400" dirty="0"/>
              <a:t>) tedavi amacıyla kullanılmadıklarından, her zaman suistimal edilirler. İlaca bağımlılık bazen sadece psişik bağımlılık şeklinde olabilir, fakat tek başına fiziksel bağımlılık gelişmez. Fiziksel bağımlılık gelişmişse beraberinde psişik bağımlılık da gelişmiştir.</a:t>
            </a:r>
            <a:endParaRPr lang="en-US" sz="2400" dirty="0"/>
          </a:p>
        </p:txBody>
      </p:sp>
      <p:sp>
        <p:nvSpPr>
          <p:cNvPr id="6963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C71BF9F-D7F3-4A20-886A-D896E0EC918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80939365"/>
      </p:ext>
    </p:extLst>
  </p:cSld>
  <p:clrMapOvr>
    <a:masterClrMapping/>
  </p:clrMapOvr>
  <p:transition>
    <p:random/>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1" y="457200"/>
            <a:ext cx="8520113" cy="1143000"/>
          </a:xfrm>
        </p:spPr>
        <p:txBody>
          <a:bodyPr/>
          <a:lstStyle/>
          <a:p>
            <a:pPr algn="ctr">
              <a:defRPr/>
            </a:pPr>
            <a:r>
              <a:rPr lang="tr-TR" dirty="0" smtClean="0">
                <a:solidFill>
                  <a:srgbClr val="FFFF00"/>
                </a:solidFill>
              </a:rPr>
              <a:t>2016 Dünya Uyuşturucu Raporu</a:t>
            </a:r>
            <a:endParaRPr lang="tr-TR" dirty="0">
              <a:solidFill>
                <a:srgbClr val="FFFF00"/>
              </a:solidFill>
            </a:endParaRPr>
          </a:p>
        </p:txBody>
      </p:sp>
      <p:sp>
        <p:nvSpPr>
          <p:cNvPr id="3" name="Content Placeholder 2"/>
          <p:cNvSpPr>
            <a:spLocks noGrp="1"/>
          </p:cNvSpPr>
          <p:nvPr>
            <p:ph idx="1"/>
          </p:nvPr>
        </p:nvSpPr>
        <p:spPr/>
        <p:txBody>
          <a:bodyPr/>
          <a:lstStyle/>
          <a:p>
            <a:pPr algn="just">
              <a:buClr>
                <a:srgbClr val="FFFF00"/>
              </a:buClr>
              <a:buFont typeface="Wingdings" panose="05000000000000000000" pitchFamily="2" charset="2"/>
              <a:buChar char="Ø"/>
              <a:defRPr/>
            </a:pPr>
            <a:r>
              <a:rPr lang="tr-TR" dirty="0" smtClean="0">
                <a:effectLst>
                  <a:outerShdw blurRad="38100" dist="38100" dir="2700000" algn="tl">
                    <a:srgbClr val="000000">
                      <a:alpha val="43137"/>
                    </a:srgbClr>
                  </a:outerShdw>
                </a:effectLst>
              </a:rPr>
              <a:t>2015 yılı itibariyle 15-64 </a:t>
            </a:r>
            <a:r>
              <a:rPr lang="tr-TR" dirty="0">
                <a:effectLst>
                  <a:outerShdw blurRad="38100" dist="38100" dir="2700000" algn="tl">
                    <a:srgbClr val="000000">
                      <a:alpha val="43137"/>
                    </a:srgbClr>
                  </a:outerShdw>
                </a:effectLst>
              </a:rPr>
              <a:t>yaşları arasındaki </a:t>
            </a:r>
            <a:r>
              <a:rPr lang="tr-TR" dirty="0" smtClean="0">
                <a:effectLst>
                  <a:outerShdw blurRad="38100" dist="38100" dir="2700000" algn="tl">
                    <a:srgbClr val="000000">
                      <a:alpha val="43137"/>
                    </a:srgbClr>
                  </a:outerShdw>
                </a:effectLst>
              </a:rPr>
              <a:t>250 </a:t>
            </a:r>
            <a:r>
              <a:rPr lang="tr-TR" dirty="0">
                <a:effectLst>
                  <a:outerShdw blurRad="38100" dist="38100" dir="2700000" algn="tl">
                    <a:srgbClr val="000000">
                      <a:alpha val="43137"/>
                    </a:srgbClr>
                  </a:outerShdw>
                </a:effectLst>
              </a:rPr>
              <a:t>milyon civarında yetişkin </a:t>
            </a:r>
            <a:r>
              <a:rPr lang="tr-TR" dirty="0" smtClean="0">
                <a:effectLst>
                  <a:outerShdw blurRad="38100" dist="38100" dir="2700000" algn="tl">
                    <a:srgbClr val="000000">
                      <a:alpha val="43137"/>
                    </a:srgbClr>
                  </a:outerShdw>
                </a:effectLst>
              </a:rPr>
              <a:t>2014 yılında en </a:t>
            </a:r>
            <a:r>
              <a:rPr lang="tr-TR" dirty="0">
                <a:effectLst>
                  <a:outerShdw blurRad="38100" dist="38100" dir="2700000" algn="tl">
                    <a:srgbClr val="000000">
                      <a:alpha val="43137"/>
                    </a:srgbClr>
                  </a:outerShdw>
                </a:effectLst>
              </a:rPr>
              <a:t>az bir </a:t>
            </a:r>
            <a:r>
              <a:rPr lang="tr-TR" dirty="0" smtClean="0">
                <a:effectLst>
                  <a:outerShdw blurRad="38100" dist="38100" dir="2700000" algn="tl">
                    <a:srgbClr val="000000">
                      <a:alpha val="43137"/>
                    </a:srgbClr>
                  </a:outerShdw>
                </a:effectLst>
              </a:rPr>
              <a:t>uyuşturucu </a:t>
            </a:r>
            <a:r>
              <a:rPr lang="tr-TR" dirty="0">
                <a:effectLst>
                  <a:outerShdw blurRad="38100" dist="38100" dir="2700000" algn="tl">
                    <a:srgbClr val="000000">
                      <a:alpha val="43137"/>
                    </a:srgbClr>
                  </a:outerShdw>
                </a:effectLst>
              </a:rPr>
              <a:t>madde kullandığı </a:t>
            </a:r>
            <a:r>
              <a:rPr lang="tr-TR" dirty="0" smtClean="0">
                <a:effectLst>
                  <a:outerShdw blurRad="38100" dist="38100" dir="2700000" algn="tl">
                    <a:srgbClr val="000000">
                      <a:alpha val="43137"/>
                    </a:srgbClr>
                  </a:outerShdw>
                </a:effectLst>
              </a:rPr>
              <a:t>rapor edilmiştir.</a:t>
            </a:r>
            <a:endParaRPr lang="tr-TR" dirty="0">
              <a:effectLst>
                <a:outerShdw blurRad="38100" dist="38100" dir="2700000" algn="tl">
                  <a:srgbClr val="000000">
                    <a:alpha val="43137"/>
                  </a:srgbClr>
                </a:outerShdw>
              </a:effectLst>
            </a:endParaRPr>
          </a:p>
          <a:p>
            <a:pPr algn="just">
              <a:buClr>
                <a:srgbClr val="FFFF00"/>
              </a:buClr>
              <a:buFont typeface="Wingdings" panose="05000000000000000000" pitchFamily="2" charset="2"/>
              <a:buChar char="Ø"/>
              <a:defRPr/>
            </a:pPr>
            <a:endParaRPr lang="tr-TR" dirty="0">
              <a:effectLst>
                <a:outerShdw blurRad="38100" dist="38100" dir="2700000" algn="tl">
                  <a:srgbClr val="000000">
                    <a:alpha val="43137"/>
                  </a:srgbClr>
                </a:outerShdw>
              </a:effectLst>
            </a:endParaRPr>
          </a:p>
        </p:txBody>
      </p:sp>
      <p:sp>
        <p:nvSpPr>
          <p:cNvPr id="4403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516E134-46CC-4D76-A088-F22B737BF0A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59577443"/>
      </p:ext>
    </p:extLst>
  </p:cSld>
  <p:clrMapOvr>
    <a:masterClrMapping/>
  </p:clrMapOvr>
  <p:transition>
    <p:random/>
    <p:sndAc>
      <p:stSnd>
        <p:snd r:embed="rId3" name="WHOO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2266950"/>
            <a:ext cx="7772400" cy="4114800"/>
          </a:xfrm>
        </p:spPr>
        <p:txBody>
          <a:bodyPr/>
          <a:lstStyle/>
          <a:p>
            <a:pPr algn="just">
              <a:buClr>
                <a:srgbClr val="FFFF00"/>
              </a:buClr>
              <a:buFont typeface="Wingdings" panose="05000000000000000000" pitchFamily="2" charset="2"/>
              <a:buChar char="Ø"/>
              <a:defRPr/>
            </a:pPr>
            <a:r>
              <a:rPr lang="tr-TR" sz="2600" dirty="0">
                <a:effectLst>
                  <a:outerShdw blurRad="38100" dist="38100" dir="2700000" algn="tl">
                    <a:srgbClr val="000000">
                      <a:alpha val="43137"/>
                    </a:srgbClr>
                  </a:outerShdw>
                </a:effectLst>
              </a:rPr>
              <a:t>En </a:t>
            </a:r>
            <a:r>
              <a:rPr lang="tr-TR" sz="2600" dirty="0">
                <a:effectLst>
                  <a:outerShdw blurRad="38100" dist="38100" dir="2700000" algn="tl">
                    <a:srgbClr val="000000">
                      <a:alpha val="43137"/>
                    </a:srgbClr>
                  </a:outerShdw>
                </a:effectLst>
              </a:rPr>
              <a:t>yaygın </a:t>
            </a:r>
            <a:r>
              <a:rPr lang="tr-TR" sz="2600" dirty="0">
                <a:effectLst>
                  <a:outerShdw blurRad="38100" dist="38100" dir="2700000" algn="tl">
                    <a:srgbClr val="000000">
                      <a:alpha val="43137"/>
                    </a:srgbClr>
                  </a:outerShdw>
                </a:effectLst>
              </a:rPr>
              <a:t>uyuşturucu esrar </a:t>
            </a:r>
            <a:r>
              <a:rPr lang="tr-TR" sz="2600" dirty="0">
                <a:effectLst>
                  <a:outerShdw blurRad="38100" dist="38100" dir="2700000" algn="tl">
                    <a:srgbClr val="000000">
                      <a:alpha val="43137"/>
                    </a:srgbClr>
                  </a:outerShdw>
                </a:effectLst>
                <a:sym typeface="Wingdings" panose="05000000000000000000" pitchFamily="2" charset="2"/>
              </a:rPr>
              <a:t> 183 milyon kullanıcı.</a:t>
            </a:r>
          </a:p>
          <a:p>
            <a:pPr algn="just">
              <a:buClr>
                <a:srgbClr val="FFFF00"/>
              </a:buClr>
              <a:buFont typeface="Wingdings" panose="05000000000000000000" pitchFamily="2" charset="2"/>
              <a:buChar char="Ø"/>
              <a:defRPr/>
            </a:pPr>
            <a:r>
              <a:rPr lang="tr-TR" sz="2600" dirty="0">
                <a:effectLst/>
              </a:rPr>
              <a:t>Özellikle Batı ülkelerinde uyuşturucunun kabul edilebilirliğinin artmasına paralel olarak esrar kullanımında da tırmanış görülüyor. Geçtiğimiz on yıl içinde birçok bölgede esrar kullanımı için tedavi olmaya başlayan kişi sayısında ise artış olduğu belirtiliyor</a:t>
            </a:r>
            <a:r>
              <a:rPr lang="tr-TR" sz="2600" dirty="0">
                <a:effectLst/>
              </a:rPr>
              <a:t>.</a:t>
            </a:r>
            <a:endParaRPr lang="tr-TR" sz="2600" dirty="0">
              <a:effectLst>
                <a:outerShdw blurRad="38100" dist="38100" dir="2700000" algn="tl">
                  <a:srgbClr val="000000">
                    <a:alpha val="43137"/>
                  </a:srgbClr>
                </a:outerShdw>
              </a:effectLst>
              <a:sym typeface="Wingdings" panose="05000000000000000000" pitchFamily="2" charset="2"/>
            </a:endParaRPr>
          </a:p>
        </p:txBody>
      </p:sp>
      <p:sp>
        <p:nvSpPr>
          <p:cNvPr id="46084"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880102CB-D5BD-4F73-8B0C-DC524B90B5A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6" name="Title 1"/>
          <p:cNvSpPr txBox="1">
            <a:spLocks/>
          </p:cNvSpPr>
          <p:nvPr/>
        </p:nvSpPr>
        <p:spPr bwMode="auto">
          <a:xfrm>
            <a:off x="1377951" y="219075"/>
            <a:ext cx="8520113" cy="1143000"/>
          </a:xfrm>
          <a:prstGeom prst="rect">
            <a:avLst/>
          </a:prstGeom>
          <a:noFill/>
          <a:ln w="9525">
            <a:noFill/>
            <a:miter lim="800000"/>
            <a:headEnd/>
            <a:tailEnd/>
          </a:ln>
        </p:spPr>
        <p:txBody>
          <a:bodyPr anchor="b"/>
          <a:lst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a:lstStyle>
          <a:p>
            <a:pPr algn="ctr">
              <a:defRPr/>
            </a:pPr>
            <a:r>
              <a:rPr lang="tr-TR" kern="0" dirty="0">
                <a:solidFill>
                  <a:srgbClr val="FFFF00"/>
                </a:solidFill>
                <a:latin typeface="Tahoma"/>
              </a:rPr>
              <a:t>2016 Dünya Uyuşturucu Raporu</a:t>
            </a:r>
            <a:endParaRPr lang="tr-TR" kern="0" dirty="0">
              <a:solidFill>
                <a:srgbClr val="FFFF00"/>
              </a:solidFill>
              <a:latin typeface="Tahoma"/>
            </a:endParaRPr>
          </a:p>
        </p:txBody>
      </p:sp>
    </p:spTree>
    <p:extLst>
      <p:ext uri="{BB962C8B-B14F-4D97-AF65-F5344CB8AC3E}">
        <p14:creationId xmlns:p14="http://schemas.microsoft.com/office/powerpoint/2010/main" val="17531127"/>
      </p:ext>
    </p:extLst>
  </p:cSld>
  <p:clrMapOvr>
    <a:masterClrMapping/>
  </p:clrMapOvr>
  <p:transition>
    <p:random/>
    <p:sndAc>
      <p:stSnd>
        <p:snd r:embed="rId3" name="WHOO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770064"/>
            <a:ext cx="7772400" cy="4611687"/>
          </a:xfrm>
        </p:spPr>
        <p:txBody>
          <a:bodyPr/>
          <a:lstStyle/>
          <a:p>
            <a:pPr algn="just">
              <a:spcBef>
                <a:spcPts val="0"/>
              </a:spcBef>
              <a:spcAft>
                <a:spcPts val="1200"/>
              </a:spcAft>
              <a:buClr>
                <a:srgbClr val="FFFF00"/>
              </a:buClr>
              <a:buFont typeface="Wingdings" panose="05000000000000000000" pitchFamily="2" charset="2"/>
              <a:buChar char="Ø"/>
              <a:defRPr/>
            </a:pPr>
            <a:r>
              <a:rPr lang="tr-TR" sz="2600" dirty="0">
                <a:effectLst/>
              </a:rPr>
              <a:t>Amfetaminler </a:t>
            </a:r>
            <a:r>
              <a:rPr lang="tr-TR" sz="2600" dirty="0">
                <a:effectLst/>
              </a:rPr>
              <a:t>en yaygın kullanılan ikinci uyuşturucu olarak yer alıyor. </a:t>
            </a:r>
            <a:endParaRPr lang="tr-TR" sz="2600" dirty="0">
              <a:effectLst/>
            </a:endParaRPr>
          </a:p>
          <a:p>
            <a:pPr algn="just">
              <a:spcBef>
                <a:spcPts val="0"/>
              </a:spcBef>
              <a:spcAft>
                <a:spcPts val="1200"/>
              </a:spcAft>
              <a:buClr>
                <a:srgbClr val="FFFF00"/>
              </a:buClr>
              <a:buFont typeface="Wingdings" panose="05000000000000000000" pitchFamily="2" charset="2"/>
              <a:buChar char="Ø"/>
              <a:defRPr/>
            </a:pPr>
            <a:r>
              <a:rPr lang="tr-TR" sz="2600" dirty="0">
                <a:effectLst/>
              </a:rPr>
              <a:t>33 </a:t>
            </a:r>
            <a:r>
              <a:rPr lang="tr-TR" sz="2600" dirty="0">
                <a:effectLst/>
              </a:rPr>
              <a:t>milyon kullanıcısı olduğu tahmin edilen opiat ve reçete edilen opioidlerin kullanımı daha az yaygın olmakla birlikte, opioidler </a:t>
            </a:r>
            <a:r>
              <a:rPr lang="tr-TR" sz="2600" b="1" u="sng" dirty="0">
                <a:effectLst/>
              </a:rPr>
              <a:t>olası zararı en yüksek olan uyuşturucu </a:t>
            </a:r>
            <a:r>
              <a:rPr lang="tr-TR" sz="2600" dirty="0">
                <a:effectLst/>
              </a:rPr>
              <a:t>grubunda </a:t>
            </a:r>
            <a:r>
              <a:rPr lang="tr-TR" sz="2600" dirty="0">
                <a:effectLst/>
              </a:rPr>
              <a:t>sayılıyor.</a:t>
            </a:r>
          </a:p>
          <a:p>
            <a:pPr algn="just">
              <a:spcBef>
                <a:spcPts val="0"/>
              </a:spcBef>
              <a:spcAft>
                <a:spcPts val="1200"/>
              </a:spcAft>
              <a:buClr>
                <a:srgbClr val="FFFF00"/>
              </a:buClr>
              <a:buFont typeface="Wingdings" panose="05000000000000000000" pitchFamily="2" charset="2"/>
              <a:buChar char="Ø"/>
              <a:defRPr/>
            </a:pPr>
            <a:r>
              <a:rPr lang="tr-TR" sz="2600" dirty="0">
                <a:effectLst/>
              </a:rPr>
              <a:t>Geçtiğimiz </a:t>
            </a:r>
            <a:r>
              <a:rPr lang="tr-TR" sz="2600" dirty="0">
                <a:effectLst/>
              </a:rPr>
              <a:t>yıllarda azalma eğilimi gösteren eroin kullanımının son iki yılda Kuzey Amerika ve Batı ve Orta Avrupa’da hızla arttığı görülüyor.</a:t>
            </a:r>
            <a:endParaRPr lang="tr-TR" sz="2600" dirty="0">
              <a:effectLst>
                <a:outerShdw blurRad="38100" dist="38100" dir="2700000" algn="tl">
                  <a:srgbClr val="000000">
                    <a:alpha val="43137"/>
                  </a:srgbClr>
                </a:outerShdw>
              </a:effectLst>
            </a:endParaRPr>
          </a:p>
          <a:p>
            <a:pPr algn="just">
              <a:spcBef>
                <a:spcPts val="0"/>
              </a:spcBef>
              <a:spcAft>
                <a:spcPts val="1200"/>
              </a:spcAft>
              <a:defRPr/>
            </a:pPr>
            <a:endParaRPr lang="tr-TR" sz="2600" dirty="0"/>
          </a:p>
        </p:txBody>
      </p:sp>
      <p:sp>
        <p:nvSpPr>
          <p:cNvPr id="4813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D274D00-A256-4715-A099-8E3F9B72788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5</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a:xfrm>
            <a:off x="1752601" y="457200"/>
            <a:ext cx="8520113" cy="1143000"/>
          </a:xfrm>
        </p:spPr>
        <p:txBody>
          <a:bodyPr/>
          <a:lstStyle/>
          <a:p>
            <a:pPr algn="ctr">
              <a:defRPr/>
            </a:pPr>
            <a:r>
              <a:rPr lang="tr-TR" dirty="0" smtClean="0">
                <a:solidFill>
                  <a:srgbClr val="FFFF00"/>
                </a:solidFill>
              </a:rPr>
              <a:t>2016 Dünya Uyuşturucu Raporu</a:t>
            </a:r>
            <a:endParaRPr lang="tr-TR" dirty="0">
              <a:solidFill>
                <a:srgbClr val="FFFF00"/>
              </a:solidFill>
            </a:endParaRPr>
          </a:p>
        </p:txBody>
      </p:sp>
    </p:spTree>
    <p:extLst>
      <p:ext uri="{BB962C8B-B14F-4D97-AF65-F5344CB8AC3E}">
        <p14:creationId xmlns:p14="http://schemas.microsoft.com/office/powerpoint/2010/main" val="305325840"/>
      </p:ext>
    </p:extLst>
  </p:cSld>
  <p:clrMapOvr>
    <a:masterClrMapping/>
  </p:clrMapOvr>
  <p:transition>
    <p:random/>
    <p:sndAc>
      <p:stSnd>
        <p:snd r:embed="rId2" name="WHOOSH.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5188" y="1630363"/>
            <a:ext cx="7772400" cy="4030662"/>
          </a:xfrm>
        </p:spPr>
        <p:txBody>
          <a:bodyPr/>
          <a:lstStyle/>
          <a:p>
            <a:pPr algn="just">
              <a:buClr>
                <a:srgbClr val="FFFF00"/>
              </a:buClr>
              <a:buFont typeface="Wingdings" panose="05000000000000000000" pitchFamily="2" charset="2"/>
              <a:buChar char="Ø"/>
              <a:defRPr/>
            </a:pPr>
            <a:r>
              <a:rPr lang="tr-TR" sz="2600" dirty="0">
                <a:effectLst/>
              </a:rPr>
              <a:t>Erkeklerin </a:t>
            </a:r>
            <a:r>
              <a:rPr lang="tr-TR" sz="2600" dirty="0">
                <a:effectLst/>
              </a:rPr>
              <a:t>esrar, kokain veya amfetamin kullanma </a:t>
            </a:r>
            <a:r>
              <a:rPr lang="tr-TR" sz="2600" dirty="0">
                <a:effectLst/>
              </a:rPr>
              <a:t>olasılıkları </a:t>
            </a:r>
            <a:r>
              <a:rPr lang="tr-TR" sz="2600" dirty="0">
                <a:effectLst/>
              </a:rPr>
              <a:t>kadınlara oranla 3 kat daha </a:t>
            </a:r>
            <a:r>
              <a:rPr lang="tr-TR" sz="2600" dirty="0">
                <a:effectLst/>
              </a:rPr>
              <a:t>fazla... </a:t>
            </a:r>
          </a:p>
          <a:p>
            <a:pPr algn="just">
              <a:buClr>
                <a:srgbClr val="FFFF00"/>
              </a:buClr>
              <a:buFont typeface="Wingdings" panose="05000000000000000000" pitchFamily="2" charset="2"/>
              <a:buChar char="Ø"/>
              <a:defRPr/>
            </a:pPr>
            <a:r>
              <a:rPr lang="tr-TR" sz="2600" dirty="0">
                <a:effectLst/>
              </a:rPr>
              <a:t>Kadınlar</a:t>
            </a:r>
            <a:r>
              <a:rPr lang="tr-TR" sz="2600" dirty="0">
                <a:effectLst/>
              </a:rPr>
              <a:t>, opioid ya da sakinleştiricileri tıbbi amaçlar dışında kullanılmaya daha </a:t>
            </a:r>
            <a:r>
              <a:rPr lang="tr-TR" sz="2600" dirty="0">
                <a:effectLst/>
              </a:rPr>
              <a:t>eğilimliler.</a:t>
            </a:r>
          </a:p>
          <a:p>
            <a:pPr algn="just">
              <a:buClr>
                <a:srgbClr val="FFFF00"/>
              </a:buClr>
              <a:buFont typeface="Wingdings" panose="05000000000000000000" pitchFamily="2" charset="2"/>
              <a:buChar char="Ø"/>
              <a:defRPr/>
            </a:pPr>
            <a:endParaRPr lang="tr-TR" sz="2600" dirty="0">
              <a:effectLst/>
            </a:endParaRPr>
          </a:p>
          <a:p>
            <a:pPr algn="just">
              <a:buClr>
                <a:srgbClr val="FFFF00"/>
              </a:buClr>
              <a:buFont typeface="Wingdings" panose="05000000000000000000" pitchFamily="2" charset="2"/>
              <a:buChar char="Ø"/>
              <a:defRPr/>
            </a:pPr>
            <a:r>
              <a:rPr lang="tr-TR" sz="2600" dirty="0">
                <a:effectLst/>
              </a:rPr>
              <a:t>2016 </a:t>
            </a:r>
            <a:r>
              <a:rPr lang="tr-TR" sz="2600" dirty="0">
                <a:effectLst/>
              </a:rPr>
              <a:t>raporunda uyuşturucuya bağlı ölümler Asya’da 85.900, Amerika’da 52.500, Afrika’da 39.200 olarak kaydedildi.</a:t>
            </a:r>
            <a:endParaRPr lang="tr-TR" sz="2600" dirty="0"/>
          </a:p>
        </p:txBody>
      </p:sp>
      <p:sp>
        <p:nvSpPr>
          <p:cNvPr id="4915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D869A2A-FB4D-4ED4-A7DF-6C8F27107185}"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6</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a:xfrm>
            <a:off x="1752601" y="457200"/>
            <a:ext cx="8520113" cy="1143000"/>
          </a:xfrm>
        </p:spPr>
        <p:txBody>
          <a:bodyPr/>
          <a:lstStyle/>
          <a:p>
            <a:pPr algn="ctr">
              <a:defRPr/>
            </a:pPr>
            <a:r>
              <a:rPr lang="tr-TR" dirty="0" smtClean="0">
                <a:solidFill>
                  <a:srgbClr val="FFFF00"/>
                </a:solidFill>
              </a:rPr>
              <a:t>2016 Dünya Uyuşturucu Raporu</a:t>
            </a:r>
            <a:endParaRPr lang="tr-TR" dirty="0">
              <a:solidFill>
                <a:srgbClr val="FFFF00"/>
              </a:solidFill>
            </a:endParaRPr>
          </a:p>
        </p:txBody>
      </p:sp>
    </p:spTree>
    <p:extLst>
      <p:ext uri="{BB962C8B-B14F-4D97-AF65-F5344CB8AC3E}">
        <p14:creationId xmlns:p14="http://schemas.microsoft.com/office/powerpoint/2010/main" val="3608881967"/>
      </p:ext>
    </p:extLst>
  </p:cSld>
  <p:clrMapOvr>
    <a:masterClrMapping/>
  </p:clrMapOvr>
  <p:transition>
    <p:random/>
    <p:sndAc>
      <p:stSnd>
        <p:snd r:embed="rId2" name="WHOOSH.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Clr>
                <a:srgbClr val="FFFF00"/>
              </a:buClr>
              <a:buFont typeface="Wingdings" panose="05000000000000000000" pitchFamily="2" charset="2"/>
              <a:buChar char="Ø"/>
              <a:defRPr/>
            </a:pPr>
            <a:r>
              <a:rPr lang="tr-TR" sz="2600" dirty="0">
                <a:effectLst/>
              </a:rPr>
              <a:t>Madde kullanım bozukluğu olan kişilerin sayısı altı yıldan beri ilk defa artarak 27 milyondan 29 milyona ulaşmış bulunuyor. </a:t>
            </a:r>
            <a:endParaRPr lang="tr-TR" sz="2600" dirty="0">
              <a:effectLst/>
            </a:endParaRPr>
          </a:p>
          <a:p>
            <a:pPr algn="just">
              <a:buClr>
                <a:srgbClr val="FFFF00"/>
              </a:buClr>
              <a:buFont typeface="Wingdings" panose="05000000000000000000" pitchFamily="2" charset="2"/>
              <a:buChar char="Ø"/>
              <a:defRPr/>
            </a:pPr>
            <a:r>
              <a:rPr lang="tr-TR" sz="2600" dirty="0">
                <a:effectLst/>
              </a:rPr>
              <a:t>Rapora </a:t>
            </a:r>
            <a:r>
              <a:rPr lang="tr-TR" sz="2600" dirty="0">
                <a:effectLst/>
              </a:rPr>
              <a:t>göre, 29 milyon kişi arasından yüzde 14’ü HIV’li olmak üzere, yaklaşık 12 milyon kişi damar içi uyuşturucu kullanıyor. 6 milyon kişi de Hepatit C virüsü taşıyor. </a:t>
            </a:r>
            <a:endParaRPr lang="tr-TR" sz="2600" dirty="0">
              <a:effectLst/>
            </a:endParaRPr>
          </a:p>
          <a:p>
            <a:pPr algn="just">
              <a:buClr>
                <a:srgbClr val="FFFF00"/>
              </a:buClr>
              <a:buFont typeface="Wingdings" panose="05000000000000000000" pitchFamily="2" charset="2"/>
              <a:buChar char="Ø"/>
              <a:defRPr/>
            </a:pPr>
            <a:r>
              <a:rPr lang="tr-TR" sz="2600" dirty="0">
                <a:effectLst/>
              </a:rPr>
              <a:t>Madde </a:t>
            </a:r>
            <a:r>
              <a:rPr lang="tr-TR" sz="2600" dirty="0">
                <a:effectLst/>
              </a:rPr>
              <a:t>kullanım bozukluğu olan her 6 kişiden ancak 1’i tedavi oluyor.</a:t>
            </a:r>
            <a:endParaRPr lang="tr-TR" sz="2600" dirty="0"/>
          </a:p>
        </p:txBody>
      </p:sp>
      <p:sp>
        <p:nvSpPr>
          <p:cNvPr id="50179"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F77688B-76CE-400A-A6F7-1637111D2A4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7</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a:xfrm>
            <a:off x="1752601" y="457200"/>
            <a:ext cx="8520113" cy="1143000"/>
          </a:xfrm>
        </p:spPr>
        <p:txBody>
          <a:bodyPr/>
          <a:lstStyle/>
          <a:p>
            <a:pPr algn="ctr">
              <a:defRPr/>
            </a:pPr>
            <a:r>
              <a:rPr lang="tr-TR" dirty="0" smtClean="0">
                <a:solidFill>
                  <a:srgbClr val="FFFF00"/>
                </a:solidFill>
              </a:rPr>
              <a:t>2016 Dünya Uyuşturucu Raporu</a:t>
            </a:r>
            <a:endParaRPr lang="tr-TR" dirty="0">
              <a:solidFill>
                <a:srgbClr val="FFFF00"/>
              </a:solidFill>
            </a:endParaRPr>
          </a:p>
        </p:txBody>
      </p:sp>
    </p:spTree>
    <p:extLst>
      <p:ext uri="{BB962C8B-B14F-4D97-AF65-F5344CB8AC3E}">
        <p14:creationId xmlns:p14="http://schemas.microsoft.com/office/powerpoint/2010/main" val="3841239743"/>
      </p:ext>
    </p:extLst>
  </p:cSld>
  <p:clrMapOvr>
    <a:masterClrMapping/>
  </p:clrMapOvr>
  <p:transition>
    <p:random/>
    <p:sndAc>
      <p:stSnd>
        <p:snd r:embed="rId2" name="WHOOSH.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Clr>
                <a:srgbClr val="FFFF00"/>
              </a:buClr>
              <a:buFont typeface="Wingdings" panose="05000000000000000000" pitchFamily="2" charset="2"/>
              <a:buChar char="Ø"/>
              <a:defRPr/>
            </a:pPr>
            <a:r>
              <a:rPr lang="tr-TR" dirty="0">
                <a:effectLst/>
              </a:rPr>
              <a:t>Raporda, uyuşturucuya bağlı ölüm oranı önceki yıllara göre sabit kalarak 207 bin olarak kaydedildi. </a:t>
            </a:r>
            <a:endParaRPr lang="tr-TR" dirty="0" smtClean="0">
              <a:effectLst/>
            </a:endParaRPr>
          </a:p>
          <a:p>
            <a:pPr>
              <a:buClr>
                <a:srgbClr val="FFFF00"/>
              </a:buClr>
              <a:buFont typeface="Wingdings" panose="05000000000000000000" pitchFamily="2" charset="2"/>
              <a:buChar char="Ø"/>
              <a:defRPr/>
            </a:pPr>
            <a:r>
              <a:rPr lang="tr-TR" dirty="0" smtClean="0">
                <a:effectLst/>
              </a:rPr>
              <a:t>Cezaevinden </a:t>
            </a:r>
            <a:r>
              <a:rPr lang="tr-TR" dirty="0">
                <a:effectLst/>
              </a:rPr>
              <a:t>çıktıktan sonraki zaman aralığı uyuşturucuya bağlı ölüm riskinin arttığı dönem olarak </a:t>
            </a:r>
            <a:r>
              <a:rPr lang="tr-TR" dirty="0" smtClean="0">
                <a:effectLst/>
              </a:rPr>
              <a:t>görülüyor.</a:t>
            </a:r>
            <a:endParaRPr lang="tr-TR" dirty="0"/>
          </a:p>
        </p:txBody>
      </p:sp>
      <p:sp>
        <p:nvSpPr>
          <p:cNvPr id="5120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21A618E-68E8-4FDE-BE46-8D19B3355CC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8</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a:xfrm>
            <a:off x="1752601" y="457200"/>
            <a:ext cx="8520113" cy="1143000"/>
          </a:xfrm>
        </p:spPr>
        <p:txBody>
          <a:bodyPr/>
          <a:lstStyle/>
          <a:p>
            <a:pPr algn="ctr">
              <a:defRPr/>
            </a:pPr>
            <a:r>
              <a:rPr lang="tr-TR" dirty="0" smtClean="0">
                <a:solidFill>
                  <a:srgbClr val="FFFF00"/>
                </a:solidFill>
              </a:rPr>
              <a:t>2016 Dünya Uyuşturucu Raporu</a:t>
            </a:r>
            <a:endParaRPr lang="tr-TR" dirty="0">
              <a:solidFill>
                <a:srgbClr val="FFFF00"/>
              </a:solidFill>
            </a:endParaRPr>
          </a:p>
        </p:txBody>
      </p:sp>
    </p:spTree>
    <p:extLst>
      <p:ext uri="{BB962C8B-B14F-4D97-AF65-F5344CB8AC3E}">
        <p14:creationId xmlns:p14="http://schemas.microsoft.com/office/powerpoint/2010/main" val="2242443045"/>
      </p:ext>
    </p:extLst>
  </p:cSld>
  <p:clrMapOvr>
    <a:masterClrMapping/>
  </p:clrMapOvr>
  <p:transition>
    <p:random/>
    <p:sndAc>
      <p:stSnd>
        <p:snd r:embed="rId2" name="WHOOSH.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09800" y="1981200"/>
            <a:ext cx="7772400" cy="4267200"/>
          </a:xfrm>
        </p:spPr>
        <p:txBody>
          <a:bodyPr/>
          <a:lstStyle/>
          <a:p>
            <a:pPr>
              <a:buClr>
                <a:srgbClr val="FFFF00"/>
              </a:buClr>
              <a:buFont typeface="Wingdings" panose="05000000000000000000" pitchFamily="2" charset="2"/>
              <a:buChar char="Ø"/>
              <a:defRPr/>
            </a:pPr>
            <a:r>
              <a:rPr lang="tr-TR" sz="1800" dirty="0"/>
              <a:t>Internet üzerinden uyuşturucu ticareti korkutan boyutta…</a:t>
            </a:r>
          </a:p>
          <a:p>
            <a:pPr>
              <a:buClr>
                <a:srgbClr val="FFFF00"/>
              </a:buClr>
              <a:buFont typeface="Wingdings" panose="05000000000000000000" pitchFamily="2" charset="2"/>
              <a:buChar char="Ø"/>
              <a:defRPr/>
            </a:pPr>
            <a:r>
              <a:rPr lang="tr-TR" sz="1800" dirty="0"/>
              <a:t>2009-2014 yılları arasında en yaygın şekilde üretilen uyuşturucunun </a:t>
            </a:r>
            <a:r>
              <a:rPr lang="tr-TR" sz="1800" dirty="0">
                <a:solidFill>
                  <a:srgbClr val="66FF66"/>
                </a:solidFill>
              </a:rPr>
              <a:t>esrar</a:t>
            </a:r>
            <a:r>
              <a:rPr lang="tr-TR" sz="1800" dirty="0"/>
              <a:t> olduğu tespit edilirken, 2015’te haşhaş üretimi düşüşe geçti, kokain üretimi ise arttı.  </a:t>
            </a:r>
            <a:r>
              <a:rPr lang="tr-TR" sz="1800" dirty="0">
                <a:solidFill>
                  <a:srgbClr val="66FF66"/>
                </a:solidFill>
              </a:rPr>
              <a:t>Esrar dünya çapında en çok kaçakçılığı yapılan uyuşturucu olma özelliğini sürdürüyor. </a:t>
            </a:r>
          </a:p>
          <a:p>
            <a:pPr>
              <a:buClr>
                <a:srgbClr val="FFFF00"/>
              </a:buClr>
              <a:buFont typeface="Wingdings" panose="05000000000000000000" pitchFamily="2" charset="2"/>
              <a:buChar char="Ø"/>
              <a:defRPr/>
            </a:pPr>
            <a:endParaRPr lang="tr-TR" sz="1800" dirty="0">
              <a:solidFill>
                <a:srgbClr val="66FF66"/>
              </a:solidFill>
            </a:endParaRPr>
          </a:p>
          <a:p>
            <a:pPr>
              <a:buClr>
                <a:srgbClr val="FFFF00"/>
              </a:buClr>
              <a:buFont typeface="Wingdings" panose="05000000000000000000" pitchFamily="2" charset="2"/>
              <a:buChar char="Ø"/>
              <a:defRPr/>
            </a:pPr>
            <a:r>
              <a:rPr lang="tr-TR" sz="1800" dirty="0"/>
              <a:t>Bunun yanı sıra, </a:t>
            </a:r>
            <a:r>
              <a:rPr lang="tr-TR" sz="1800" dirty="0">
                <a:solidFill>
                  <a:srgbClr val="FF9900"/>
                </a:solidFill>
              </a:rPr>
              <a:t>sentetik uyuşturucu </a:t>
            </a:r>
            <a:r>
              <a:rPr lang="tr-TR" sz="1800" dirty="0"/>
              <a:t>ele geçirme operasyonlarında gözle görülür bir </a:t>
            </a:r>
            <a:r>
              <a:rPr lang="tr-TR" sz="1800" dirty="0">
                <a:solidFill>
                  <a:srgbClr val="FF9900"/>
                </a:solidFill>
              </a:rPr>
              <a:t>artış</a:t>
            </a:r>
            <a:r>
              <a:rPr lang="tr-TR" sz="1800" dirty="0"/>
              <a:t> izleniyor.</a:t>
            </a:r>
          </a:p>
          <a:p>
            <a:pPr>
              <a:buClr>
                <a:srgbClr val="FFFF00"/>
              </a:buClr>
              <a:buFont typeface="Wingdings" panose="05000000000000000000" pitchFamily="2" charset="2"/>
              <a:buChar char="Ø"/>
              <a:defRPr/>
            </a:pPr>
            <a:endParaRPr lang="tr-TR" sz="1800" dirty="0"/>
          </a:p>
        </p:txBody>
      </p:sp>
      <p:sp>
        <p:nvSpPr>
          <p:cNvPr id="52227"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69CC7F0-E0D7-441B-8A9D-D75979E3D87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9</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a:xfrm>
            <a:off x="1752601" y="457200"/>
            <a:ext cx="8520113" cy="1143000"/>
          </a:xfrm>
        </p:spPr>
        <p:txBody>
          <a:bodyPr/>
          <a:lstStyle/>
          <a:p>
            <a:pPr algn="ctr">
              <a:defRPr/>
            </a:pPr>
            <a:r>
              <a:rPr lang="tr-TR" dirty="0" smtClean="0">
                <a:solidFill>
                  <a:srgbClr val="FFFF00"/>
                </a:solidFill>
              </a:rPr>
              <a:t>2016 Dünya Uyuşturucu Raporu</a:t>
            </a:r>
            <a:endParaRPr lang="tr-TR" dirty="0">
              <a:solidFill>
                <a:srgbClr val="FFFF00"/>
              </a:solidFill>
            </a:endParaRPr>
          </a:p>
        </p:txBody>
      </p:sp>
    </p:spTree>
    <p:extLst>
      <p:ext uri="{BB962C8B-B14F-4D97-AF65-F5344CB8AC3E}">
        <p14:creationId xmlns:p14="http://schemas.microsoft.com/office/powerpoint/2010/main" val="580288214"/>
      </p:ext>
    </p:extLst>
  </p:cSld>
  <p:clrMapOvr>
    <a:masterClrMapping/>
  </p:clrMapOvr>
  <p:transition>
    <p:random/>
    <p:sndAc>
      <p:stSnd>
        <p:snd r:embed="rId2" name="WHOOSH.WAV"/>
      </p:stSnd>
    </p:sndAc>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1132</Words>
  <Application>Microsoft Office PowerPoint</Application>
  <PresentationFormat>Geniş ekran</PresentationFormat>
  <Paragraphs>91</Paragraphs>
  <Slides>21</Slides>
  <Notes>9</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21</vt:i4>
      </vt:variant>
    </vt:vector>
  </HeadingPairs>
  <TitlesOfParts>
    <vt:vector size="29" baseType="lpstr">
      <vt:lpstr>Arial</vt:lpstr>
      <vt:lpstr>Calibri</vt:lpstr>
      <vt:lpstr>Calibri Light</vt:lpstr>
      <vt:lpstr>Tahoma</vt:lpstr>
      <vt:lpstr>Times New Roman</vt:lpstr>
      <vt:lpstr>Wingdings</vt:lpstr>
      <vt:lpstr>Office Teması</vt:lpstr>
      <vt:lpstr>Whirlpool</vt:lpstr>
      <vt:lpstr>PowerPoint Sunusu</vt:lpstr>
      <vt:lpstr>2012 Dünya Uyuşturucu Raporu</vt:lpstr>
      <vt:lpstr>2016 Dünya Uyuşturucu Raporu</vt:lpstr>
      <vt:lpstr>PowerPoint Sunusu</vt:lpstr>
      <vt:lpstr>2016 Dünya Uyuşturucu Raporu</vt:lpstr>
      <vt:lpstr>2016 Dünya Uyuşturucu Raporu</vt:lpstr>
      <vt:lpstr>2016 Dünya Uyuşturucu Raporu</vt:lpstr>
      <vt:lpstr>2016 Dünya Uyuşturucu Raporu</vt:lpstr>
      <vt:lpstr>2016 Dünya Uyuşturucu Raporu</vt:lpstr>
      <vt:lpstr>2016 Dünya Uyuşturucu Raporu</vt:lpstr>
      <vt:lpstr>2016 Dünya Uyuşturucu Raporu</vt:lpstr>
      <vt:lpstr>2016 Dünya Uyuşturucu Raporu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Sinem</dc:creator>
  <cp:lastModifiedBy>Sinem</cp:lastModifiedBy>
  <cp:revision>1</cp:revision>
  <dcterms:created xsi:type="dcterms:W3CDTF">2017-12-28T13:00:26Z</dcterms:created>
  <dcterms:modified xsi:type="dcterms:W3CDTF">2017-12-28T13:00:37Z</dcterms:modified>
</cp:coreProperties>
</file>