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DE701F-5B8E-477A-8A55-25E09CB464A2}" type="datetimeFigureOut">
              <a:rPr lang="tr-TR" smtClean="0"/>
              <a:t>04.12.2017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7EDEE47-F6B1-4B3D-B7DF-D2C08A9C9E6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E701F-5B8E-477A-8A55-25E09CB464A2}" type="datetimeFigureOut">
              <a:rPr lang="tr-TR" smtClean="0"/>
              <a:t>04.12.2017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EDEE47-F6B1-4B3D-B7DF-D2C08A9C9E6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hyperlink" Target="http://www.lifelongswimming.eu/index.php/en/partners" TargetMode="External"/><Relationship Id="rId1" Type="http://schemas.openxmlformats.org/officeDocument/2006/relationships/slideLayout" Target="../slideLayouts/slideLayout2.xml"/><Relationship Id="rId6" Type="http://schemas.openxmlformats.org/officeDocument/2006/relationships/image" Target="../media/image10.jpeg"/><Relationship Id="rId11" Type="http://schemas.openxmlformats.org/officeDocument/2006/relationships/image" Target="../media/image3.jpeg"/><Relationship Id="rId5" Type="http://schemas.openxmlformats.org/officeDocument/2006/relationships/image" Target="../media/image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LEN.eu | Ligue Européenne de Natation"/>
          <p:cNvPicPr>
            <a:picLocks noChangeAspect="1" noChangeArrowheads="1"/>
          </p:cNvPicPr>
          <p:nvPr/>
        </p:nvPicPr>
        <p:blipFill>
          <a:blip r:embed="rId2" cstate="print"/>
          <a:srcRect/>
          <a:stretch>
            <a:fillRect/>
          </a:stretch>
        </p:blipFill>
        <p:spPr bwMode="auto">
          <a:xfrm>
            <a:off x="3563888" y="1196752"/>
            <a:ext cx="2088232" cy="2088232"/>
          </a:xfrm>
          <a:prstGeom prst="rect">
            <a:avLst/>
          </a:prstGeom>
          <a:noFill/>
        </p:spPr>
      </p:pic>
      <p:sp>
        <p:nvSpPr>
          <p:cNvPr id="5" name="Alt Başlık 2"/>
          <p:cNvSpPr>
            <a:spLocks noGrp="1"/>
          </p:cNvSpPr>
          <p:nvPr>
            <p:ph type="subTitle" idx="1"/>
          </p:nvPr>
        </p:nvSpPr>
        <p:spPr>
          <a:xfrm>
            <a:off x="1371600" y="3886200"/>
            <a:ext cx="6400800" cy="1126976"/>
          </a:xfrm>
        </p:spPr>
        <p:txBody>
          <a:bodyPr>
            <a:normAutofit fontScale="70000" lnSpcReduction="20000"/>
          </a:bodyPr>
          <a:lstStyle/>
          <a:p>
            <a:r>
              <a:rPr lang="tr-TR" b="1" dirty="0" smtClean="0"/>
              <a:t>Dr. Burcu ERTAŞ DÖLEK</a:t>
            </a:r>
          </a:p>
          <a:p>
            <a:pPr>
              <a:lnSpc>
                <a:spcPct val="110000"/>
              </a:lnSpc>
            </a:pPr>
            <a:r>
              <a:rPr lang="tr-TR" sz="2200" dirty="0" smtClean="0"/>
              <a:t>Ankara Üniversitesi</a:t>
            </a:r>
          </a:p>
          <a:p>
            <a:pPr>
              <a:lnSpc>
                <a:spcPct val="110000"/>
              </a:lnSpc>
            </a:pPr>
            <a:r>
              <a:rPr lang="tr-TR" sz="2200" dirty="0" smtClean="0"/>
              <a:t>Spor Bilimleri Fakültesi</a:t>
            </a:r>
          </a:p>
          <a:p>
            <a:pPr>
              <a:lnSpc>
                <a:spcPct val="110000"/>
              </a:lnSpc>
            </a:pPr>
            <a:r>
              <a:rPr lang="tr-TR" sz="2200" dirty="0" smtClean="0"/>
              <a:t>Antrenörlük Eğitimi Bölümü</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7189440" y="6021288"/>
            <a:ext cx="1954560" cy="652934"/>
          </a:xfrm>
        </p:spPr>
        <p:txBody>
          <a:bodyPr>
            <a:normAutofit/>
          </a:bodyPr>
          <a:lstStyle/>
          <a:p>
            <a:r>
              <a:rPr lang="tr-TR" sz="1200" dirty="0" smtClean="0"/>
              <a:t>Dr. Burcu ERTAŞ DÖLEK</a:t>
            </a:r>
            <a:endParaRPr lang="tr-TR" sz="1200" dirty="0"/>
          </a:p>
        </p:txBody>
      </p:sp>
      <p:sp>
        <p:nvSpPr>
          <p:cNvPr id="3" name="2 İçerik Yer Tutucusu"/>
          <p:cNvSpPr>
            <a:spLocks noGrp="1"/>
          </p:cNvSpPr>
          <p:nvPr>
            <p:ph idx="4294967295"/>
          </p:nvPr>
        </p:nvSpPr>
        <p:spPr>
          <a:xfrm>
            <a:off x="996950" y="3284538"/>
            <a:ext cx="8147050" cy="2305050"/>
          </a:xfrm>
        </p:spPr>
        <p:txBody>
          <a:bodyPr>
            <a:noAutofit/>
          </a:bodyPr>
          <a:lstStyle/>
          <a:p>
            <a:pPr>
              <a:buNone/>
            </a:pPr>
            <a:r>
              <a:rPr lang="en-US" sz="1000" dirty="0" smtClean="0"/>
              <a:t/>
            </a:r>
            <a:br>
              <a:rPr lang="en-US" sz="1000" dirty="0" smtClean="0"/>
            </a:br>
            <a:r>
              <a:rPr lang="en-US" sz="1000" dirty="0" smtClean="0"/>
              <a:t>The objective of Lifelong Swimming (LLS) is to spread awareness of the benefits of swimming and aquatic sports through an awareness campaign and increase the participation of adult and senior citizens in swimming with the support of an innovative senior </a:t>
            </a:r>
            <a:r>
              <a:rPr lang="en-US" sz="1000" dirty="0" err="1" smtClean="0"/>
              <a:t>centred</a:t>
            </a:r>
            <a:r>
              <a:rPr lang="en-US" sz="1000" dirty="0" smtClean="0"/>
              <a:t> program.</a:t>
            </a:r>
          </a:p>
          <a:p>
            <a:r>
              <a:rPr lang="en-US" sz="1000" dirty="0" smtClean="0"/>
              <a:t>In this perspective the partnership will share knowledge and experiences, compare programs and best practices and develop actions to increase and retain new potential adult and senior swimmers. The project will produce the following outputs:</a:t>
            </a:r>
          </a:p>
          <a:p>
            <a:r>
              <a:rPr lang="en-US" sz="1000" dirty="0" smtClean="0"/>
              <a:t>A LLS Awareness campaign on the lifelong benefits of swimming to be run both on web sites, social networks and in swimming pools. It will be targeted to adults and seniors highlighting the enjoyable aspects of swimming and the wellbeing results of leading a healthy lifestyle.</a:t>
            </a:r>
            <a:br>
              <a:rPr lang="en-US" sz="1000" dirty="0" smtClean="0"/>
            </a:br>
            <a:r>
              <a:rPr lang="en-US" sz="1000" dirty="0" smtClean="0"/>
              <a:t>A “Training for a long future” (TFLF) Program focused on senior swimmers containing training sessions, specific workouts, nutrition advice and guidelines for the development of senior friendly pools.</a:t>
            </a:r>
            <a:br>
              <a:rPr lang="en-US" sz="1000" dirty="0" smtClean="0"/>
            </a:br>
            <a:r>
              <a:rPr lang="en-US" sz="1000" dirty="0" smtClean="0"/>
              <a:t>TFLF Seminars to disseminate the program with the technical staff of Federations and their affiliated swimming clubs</a:t>
            </a:r>
            <a:br>
              <a:rPr lang="en-US" sz="1000" dirty="0" smtClean="0"/>
            </a:br>
            <a:r>
              <a:rPr lang="en-US" sz="1000" dirty="0" smtClean="0"/>
              <a:t>H2OpenDays to be </a:t>
            </a:r>
            <a:r>
              <a:rPr lang="en-US" sz="1000" dirty="0" err="1" smtClean="0"/>
              <a:t>organised</a:t>
            </a:r>
            <a:r>
              <a:rPr lang="en-US" sz="1000" dirty="0" smtClean="0"/>
              <a:t> in the in the partners’ countries during the European Week of Sport and/or Move Week to promote the benefits of swimming and aquatic sports and the project achievements</a:t>
            </a:r>
          </a:p>
          <a:p>
            <a:r>
              <a:rPr lang="en-US" sz="1000" dirty="0" smtClean="0"/>
              <a:t>Lifelong Swimming Project Partners are:</a:t>
            </a:r>
            <a:br>
              <a:rPr lang="en-US" sz="1000" dirty="0" smtClean="0"/>
            </a:br>
            <a:r>
              <a:rPr lang="en-US" sz="1000" dirty="0" smtClean="0"/>
              <a:t>FIN – Italian Swimming Federation</a:t>
            </a:r>
            <a:br>
              <a:rPr lang="en-US" sz="1000" dirty="0" smtClean="0"/>
            </a:br>
            <a:r>
              <a:rPr lang="en-US" sz="1000" dirty="0" smtClean="0"/>
              <a:t>LEN – </a:t>
            </a:r>
            <a:r>
              <a:rPr lang="en-US" sz="1000" dirty="0" err="1" smtClean="0"/>
              <a:t>Ligue</a:t>
            </a:r>
            <a:r>
              <a:rPr lang="en-US" sz="1000" dirty="0" smtClean="0"/>
              <a:t> </a:t>
            </a:r>
            <a:r>
              <a:rPr lang="en-US" sz="1000" dirty="0" err="1" smtClean="0"/>
              <a:t>Européenne</a:t>
            </a:r>
            <a:r>
              <a:rPr lang="en-US" sz="1000" dirty="0" smtClean="0"/>
              <a:t> de </a:t>
            </a:r>
            <a:r>
              <a:rPr lang="en-US" sz="1000" dirty="0" err="1" smtClean="0"/>
              <a:t>Natation</a:t>
            </a:r>
            <a:r>
              <a:rPr lang="en-US" sz="1000" dirty="0" smtClean="0"/>
              <a:t/>
            </a:r>
            <a:br>
              <a:rPr lang="en-US" sz="1000" dirty="0" smtClean="0"/>
            </a:br>
            <a:r>
              <a:rPr lang="en-US" sz="1000" dirty="0" smtClean="0"/>
              <a:t>RFEN – Royal Spanish Swimming Federation</a:t>
            </a:r>
            <a:br>
              <a:rPr lang="en-US" sz="1000" dirty="0" smtClean="0"/>
            </a:br>
            <a:r>
              <a:rPr lang="en-US" sz="1000" dirty="0" smtClean="0"/>
              <a:t>TYF – Turkish Swimming Federation</a:t>
            </a:r>
            <a:br>
              <a:rPr lang="en-US" sz="1000" dirty="0" smtClean="0"/>
            </a:br>
            <a:r>
              <a:rPr lang="en-US" sz="1000" dirty="0" smtClean="0"/>
              <a:t>University of Coimbra</a:t>
            </a:r>
          </a:p>
          <a:p>
            <a:pPr>
              <a:buNone/>
            </a:pPr>
            <a:endParaRPr lang="tr-TR" sz="1000" dirty="0"/>
          </a:p>
        </p:txBody>
      </p:sp>
      <p:pic>
        <p:nvPicPr>
          <p:cNvPr id="1026" name="Picture 2" descr="Life Long Swimming"/>
          <p:cNvPicPr>
            <a:picLocks noChangeAspect="1" noChangeArrowheads="1"/>
          </p:cNvPicPr>
          <p:nvPr/>
        </p:nvPicPr>
        <p:blipFill>
          <a:blip r:embed="rId2" cstate="print"/>
          <a:srcRect/>
          <a:stretch>
            <a:fillRect/>
          </a:stretch>
        </p:blipFill>
        <p:spPr bwMode="auto">
          <a:xfrm>
            <a:off x="3275856" y="1052736"/>
            <a:ext cx="2857500" cy="1905000"/>
          </a:xfrm>
          <a:prstGeom prst="rect">
            <a:avLst/>
          </a:prstGeom>
          <a:noFill/>
        </p:spPr>
      </p:pic>
      <p:pic>
        <p:nvPicPr>
          <p:cNvPr id="5" name="Picture 4" descr="ANKARA ÜN&amp;Idot;VERS&amp;Idot;TES&amp;Idot; SPOR B&amp;Idot;L&amp;Idot;MLER&amp;Idot; FAKÜLTES&amp;Idot; LOGO ile ilgili görsel sonucu"/>
          <p:cNvPicPr>
            <a:picLocks noChangeAspect="1" noChangeArrowheads="1"/>
          </p:cNvPicPr>
          <p:nvPr/>
        </p:nvPicPr>
        <p:blipFill>
          <a:blip r:embed="rId3" cstate="print"/>
          <a:srcRect/>
          <a:stretch>
            <a:fillRect/>
          </a:stretch>
        </p:blipFill>
        <p:spPr bwMode="auto">
          <a:xfrm>
            <a:off x="0" y="6165304"/>
            <a:ext cx="2195736" cy="50108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3789040"/>
            <a:ext cx="8075240" cy="2841179"/>
          </a:xfrm>
        </p:spPr>
        <p:txBody>
          <a:bodyPr>
            <a:normAutofit fontScale="70000" lnSpcReduction="20000"/>
          </a:bodyPr>
          <a:lstStyle/>
          <a:p>
            <a:r>
              <a:rPr lang="en-US" b="1" dirty="0" smtClean="0"/>
              <a:t>The objective of Lifelong Swimming is to promote the benefits of swimming and enthuse more and more adults and seniors to this sport that can be safely enjoyed by people of all ages.</a:t>
            </a:r>
          </a:p>
          <a:p>
            <a:r>
              <a:rPr lang="en-US" dirty="0" smtClean="0"/>
              <a:t>An awareness campaign on the lifelong benefits of swimming is being run through H2OpenDay events in partner countries offering tasting sessions, workshops on nutrition and health points and a Swimming Program with senior specific workouts.</a:t>
            </a:r>
          </a:p>
          <a:p>
            <a:endParaRPr lang="tr-TR" dirty="0"/>
          </a:p>
        </p:txBody>
      </p:sp>
      <p:pic>
        <p:nvPicPr>
          <p:cNvPr id="6146" name="Picture 2" descr="Programma Life Long Swimming"/>
          <p:cNvPicPr>
            <a:picLocks noChangeAspect="1" noChangeArrowheads="1"/>
          </p:cNvPicPr>
          <p:nvPr/>
        </p:nvPicPr>
        <p:blipFill>
          <a:blip r:embed="rId2" cstate="print"/>
          <a:srcRect/>
          <a:stretch>
            <a:fillRect/>
          </a:stretch>
        </p:blipFill>
        <p:spPr bwMode="auto">
          <a:xfrm>
            <a:off x="2987824" y="0"/>
            <a:ext cx="3466356" cy="3383164"/>
          </a:xfrm>
          <a:prstGeom prst="rect">
            <a:avLst/>
          </a:prstGeom>
          <a:noFill/>
        </p:spPr>
      </p:pic>
      <p:pic>
        <p:nvPicPr>
          <p:cNvPr id="6" name="Picture 4" descr="ANKARA ÜN&amp;Idot;VERS&amp;Idot;TES&amp;Idot; SPOR B&amp;Idot;L&amp;Idot;MLER&amp;Idot; FAKÜLTES&amp;Idot; LOGO ile ilgili görsel sonucu"/>
          <p:cNvPicPr>
            <a:picLocks noChangeAspect="1" noChangeArrowheads="1"/>
          </p:cNvPicPr>
          <p:nvPr/>
        </p:nvPicPr>
        <p:blipFill>
          <a:blip r:embed="rId3" cstate="print"/>
          <a:srcRect/>
          <a:stretch>
            <a:fillRect/>
          </a:stretch>
        </p:blipFill>
        <p:spPr bwMode="auto">
          <a:xfrm>
            <a:off x="0" y="6165304"/>
            <a:ext cx="2195736" cy="501088"/>
          </a:xfrm>
          <a:prstGeom prst="rect">
            <a:avLst/>
          </a:prstGeom>
          <a:noFill/>
        </p:spPr>
      </p:pic>
      <p:sp>
        <p:nvSpPr>
          <p:cNvPr id="7" name="6 Başlık"/>
          <p:cNvSpPr>
            <a:spLocks noGrp="1"/>
          </p:cNvSpPr>
          <p:nvPr>
            <p:ph type="title"/>
          </p:nvPr>
        </p:nvSpPr>
        <p:spPr>
          <a:xfrm>
            <a:off x="7189440" y="6021288"/>
            <a:ext cx="1954560" cy="652934"/>
          </a:xfrm>
        </p:spPr>
        <p:txBody>
          <a:bodyPr>
            <a:normAutofit/>
          </a:bodyPr>
          <a:lstStyle/>
          <a:p>
            <a:r>
              <a:rPr lang="tr-TR" sz="1200" dirty="0" smtClean="0"/>
              <a:t>Dr. Burcu ERTAŞ DÖLEK</a:t>
            </a:r>
            <a:endParaRPr lang="tr-TR"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40000" lnSpcReduction="20000"/>
          </a:bodyPr>
          <a:lstStyle/>
          <a:p>
            <a:pPr>
              <a:buNone/>
            </a:pPr>
            <a:r>
              <a:rPr lang="tr-TR" b="1" dirty="0" smtClean="0"/>
              <a:t>	</a:t>
            </a:r>
            <a:r>
              <a:rPr lang="en-US" b="1" dirty="0" smtClean="0"/>
              <a:t>Project </a:t>
            </a:r>
          </a:p>
          <a:p>
            <a:r>
              <a:rPr lang="en-US" b="1" dirty="0" smtClean="0"/>
              <a:t>LIFELONG SWIMMING</a:t>
            </a:r>
            <a:r>
              <a:rPr lang="en-US" dirty="0" smtClean="0"/>
              <a:t> is a two year long ERASMUS PLUS Sport Project to spread awareness of the benefits of swimming in healthy ageing and enthuse more and more adults and seniors to swimming and aquatic activities. Swimming is an "elixir of long life practice" as it is an aerobic activity which can be safely enjoyed by people of all ages and one of the best exercises for seniors as it allows people to move their bodies without bearing their weight, provides an excellent cardiovascular workout and offers little chance of injury.</a:t>
            </a:r>
          </a:p>
          <a:p>
            <a:r>
              <a:rPr lang="en-US" dirty="0" smtClean="0"/>
              <a:t>The Lifelong Swimming project started in 2015 and will be concluded in December 2016. During the two years the partnership will share knowledge and experiences, compare programs and best practices and develop actions to increase and retain new potential adult and senior swimmers through:</a:t>
            </a:r>
          </a:p>
          <a:p>
            <a:r>
              <a:rPr lang="en-US" b="1" dirty="0" smtClean="0"/>
              <a:t>An Awareness campaign</a:t>
            </a:r>
            <a:r>
              <a:rPr lang="en-US" dirty="0" smtClean="0"/>
              <a:t> on the lifelong benefits of swimming to be run both on web sites, social networks and in swimming pools. It will be targeted to adults and seniors highlighting the enjoyable aspects of swimming and the wellbeing results of leading an healthy lifestyle.</a:t>
            </a:r>
          </a:p>
          <a:p>
            <a:r>
              <a:rPr lang="en-US" b="1" dirty="0" smtClean="0"/>
              <a:t>H2OpenDays</a:t>
            </a:r>
            <a:r>
              <a:rPr lang="en-US" dirty="0" smtClean="0"/>
              <a:t> to offer free swimming and aquatic sports tasting sessions and friendly competitions to enthuse more and more over 60s to swimming.</a:t>
            </a:r>
          </a:p>
          <a:p>
            <a:r>
              <a:rPr lang="en-US" b="1" dirty="0" smtClean="0"/>
              <a:t>A Senior Swimming Program</a:t>
            </a:r>
            <a:r>
              <a:rPr lang="en-US" dirty="0" smtClean="0"/>
              <a:t> focused on older swimmers containing training sessions, specific workouts, nutrition advice and guidelines for the development of senior friendly pools.</a:t>
            </a:r>
          </a:p>
          <a:p>
            <a:r>
              <a:rPr lang="en-US" b="1" dirty="0" smtClean="0"/>
              <a:t>A Train the Trainers Program</a:t>
            </a:r>
            <a:r>
              <a:rPr lang="en-US" dirty="0" smtClean="0"/>
              <a:t> to disseminate the program with the technical staff of Federations and their affiliated swimming clubs.</a:t>
            </a:r>
          </a:p>
          <a:p>
            <a:r>
              <a:rPr lang="en-US" b="1" dirty="0" smtClean="0"/>
              <a:t>Lifelong Swimming Open Days</a:t>
            </a:r>
            <a:r>
              <a:rPr lang="en-US" dirty="0" smtClean="0"/>
              <a:t> to be </a:t>
            </a:r>
            <a:r>
              <a:rPr lang="en-US" dirty="0" err="1" smtClean="0"/>
              <a:t>organised</a:t>
            </a:r>
            <a:r>
              <a:rPr lang="en-US" dirty="0" smtClean="0"/>
              <a:t> in the in the partners’ countries during the European Week of Sport and/or Move Week to promote the benefits of swimming and aquatic sports and the project achievements.</a:t>
            </a:r>
          </a:p>
        </p:txBody>
      </p:sp>
      <p:pic>
        <p:nvPicPr>
          <p:cNvPr id="8194" name="Picture 2" descr="Life Long Swimming"/>
          <p:cNvPicPr>
            <a:picLocks noChangeAspect="1" noChangeArrowheads="1"/>
          </p:cNvPicPr>
          <p:nvPr/>
        </p:nvPicPr>
        <p:blipFill>
          <a:blip r:embed="rId2" cstate="print"/>
          <a:srcRect/>
          <a:stretch>
            <a:fillRect/>
          </a:stretch>
        </p:blipFill>
        <p:spPr bwMode="auto">
          <a:xfrm>
            <a:off x="2843808" y="404664"/>
            <a:ext cx="3743325" cy="1104901"/>
          </a:xfrm>
          <a:prstGeom prst="rect">
            <a:avLst/>
          </a:prstGeom>
          <a:noFill/>
        </p:spPr>
      </p:pic>
      <p:pic>
        <p:nvPicPr>
          <p:cNvPr id="5" name="Picture 4" descr="ANKARA ÜN&amp;Idot;VERS&amp;Idot;TES&amp;Idot; SPOR B&amp;Idot;L&amp;Idot;MLER&amp;Idot; FAKÜLTES&amp;Idot; LOGO ile ilgili görsel sonucu"/>
          <p:cNvPicPr>
            <a:picLocks noChangeAspect="1" noChangeArrowheads="1"/>
          </p:cNvPicPr>
          <p:nvPr/>
        </p:nvPicPr>
        <p:blipFill>
          <a:blip r:embed="rId3" cstate="print"/>
          <a:srcRect/>
          <a:stretch>
            <a:fillRect/>
          </a:stretch>
        </p:blipFill>
        <p:spPr bwMode="auto">
          <a:xfrm>
            <a:off x="0" y="6165304"/>
            <a:ext cx="2195736" cy="501088"/>
          </a:xfrm>
          <a:prstGeom prst="rect">
            <a:avLst/>
          </a:prstGeom>
          <a:noFill/>
        </p:spPr>
      </p:pic>
      <p:sp>
        <p:nvSpPr>
          <p:cNvPr id="6" name="6 Başlık"/>
          <p:cNvSpPr>
            <a:spLocks noGrp="1"/>
          </p:cNvSpPr>
          <p:nvPr>
            <p:ph type="title"/>
          </p:nvPr>
        </p:nvSpPr>
        <p:spPr>
          <a:xfrm>
            <a:off x="7189440" y="6021288"/>
            <a:ext cx="1954560" cy="652934"/>
          </a:xfrm>
        </p:spPr>
        <p:txBody>
          <a:bodyPr>
            <a:normAutofit/>
          </a:bodyPr>
          <a:lstStyle/>
          <a:p>
            <a:r>
              <a:rPr lang="tr-TR" sz="1200" dirty="0" smtClean="0"/>
              <a:t>Dr. Burcu ERTAŞ DÖLEK</a:t>
            </a:r>
            <a:endParaRPr lang="tr-TR"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708920"/>
            <a:ext cx="8229600" cy="3417243"/>
          </a:xfrm>
        </p:spPr>
        <p:txBody>
          <a:bodyPr>
            <a:normAutofit fontScale="40000" lnSpcReduction="20000"/>
          </a:bodyPr>
          <a:lstStyle/>
          <a:p>
            <a:pPr>
              <a:buNone/>
            </a:pPr>
            <a:r>
              <a:rPr lang="tr-TR" b="1" dirty="0" smtClean="0"/>
              <a:t>	</a:t>
            </a:r>
            <a:r>
              <a:rPr lang="en-US" b="1" dirty="0" smtClean="0"/>
              <a:t>Background to the project</a:t>
            </a:r>
          </a:p>
          <a:p>
            <a:r>
              <a:rPr lang="en-US" dirty="0" smtClean="0"/>
              <a:t>The </a:t>
            </a:r>
            <a:r>
              <a:rPr lang="en-US" b="1" dirty="0" smtClean="0"/>
              <a:t>OECD Report on health 2013</a:t>
            </a:r>
            <a:r>
              <a:rPr lang="en-US" dirty="0" smtClean="0"/>
              <a:t> highlights the fact that Life expectancy over 65 has increased significantly which does not necessarily mean that the extra years lived are in good health. It also notes that half of Europe’s adults are overweight or obese: the obesity rate has more than doubled during the past 20 years and the health spending rate is increasing at a faster rate than economic growth.</a:t>
            </a:r>
          </a:p>
          <a:p>
            <a:r>
              <a:rPr lang="en-US" dirty="0" smtClean="0"/>
              <a:t>The main findings of the special</a:t>
            </a:r>
            <a:r>
              <a:rPr lang="en-US" b="1" dirty="0" smtClean="0"/>
              <a:t> </a:t>
            </a:r>
            <a:r>
              <a:rPr lang="en-US" b="1" dirty="0" err="1" smtClean="0"/>
              <a:t>Eurobarometer</a:t>
            </a:r>
            <a:r>
              <a:rPr lang="en-US" b="1" dirty="0" smtClean="0"/>
              <a:t> survey (2013) on sport and physical activity</a:t>
            </a:r>
            <a:r>
              <a:rPr lang="en-US" dirty="0" smtClean="0"/>
              <a:t> show that:</a:t>
            </a:r>
          </a:p>
          <a:p>
            <a:r>
              <a:rPr lang="en-US" dirty="0" smtClean="0"/>
              <a:t>41% of Europeans exercise or play sport at least once a week, while an important proportion of EU citizens (59%) never or seldom do so.</a:t>
            </a:r>
          </a:p>
          <a:p>
            <a:r>
              <a:rPr lang="en-US" dirty="0" smtClean="0"/>
              <a:t>The amount of regular activity that people do tends to decrease with age, notably 71% of women and 70% of men in the 55+ age groups never or seldom exercise or play sport.</a:t>
            </a:r>
          </a:p>
          <a:p>
            <a:r>
              <a:rPr lang="en-US" dirty="0" smtClean="0"/>
              <a:t>Generally speaking, citizens in the Northern part of the EU are the most physically active. The lowest levels of participation are clustered in the Southern EU Member States.</a:t>
            </a:r>
          </a:p>
          <a:p>
            <a:r>
              <a:rPr lang="en-US" dirty="0" smtClean="0"/>
              <a:t>Almost three-quarters of EU citizens (74%) say that they are not members of any club.</a:t>
            </a:r>
          </a:p>
          <a:p>
            <a:r>
              <a:rPr lang="en-US" dirty="0" smtClean="0"/>
              <a:t>The most common reason for engaging in sport or physical activity is to improve health (62%). Other popular reasons include improving fitness (40%), relaxing (36%) and having fun (30%).</a:t>
            </a:r>
          </a:p>
          <a:p>
            <a:r>
              <a:rPr lang="en-US" dirty="0" smtClean="0"/>
              <a:t>In this perspective the </a:t>
            </a:r>
            <a:r>
              <a:rPr lang="en-US" b="1" dirty="0" smtClean="0"/>
              <a:t>Lifelong Swimming</a:t>
            </a:r>
            <a:r>
              <a:rPr lang="en-US" dirty="0" smtClean="0"/>
              <a:t> project aims to give a contribution to European call for initiatives and good practices to offer new seniors an older people the opportunity to stay healthy longer and age well and also give a contribution to the challenges for the sustainable financing of health care.</a:t>
            </a:r>
          </a:p>
          <a:p>
            <a:endParaRPr lang="tr-TR" dirty="0" smtClean="0"/>
          </a:p>
          <a:p>
            <a:endParaRPr lang="tr-TR" dirty="0"/>
          </a:p>
        </p:txBody>
      </p:sp>
      <p:pic>
        <p:nvPicPr>
          <p:cNvPr id="7170" name="Picture 2" descr="Project"/>
          <p:cNvPicPr>
            <a:picLocks noChangeAspect="1" noChangeArrowheads="1"/>
          </p:cNvPicPr>
          <p:nvPr/>
        </p:nvPicPr>
        <p:blipFill>
          <a:blip r:embed="rId2" cstate="print"/>
          <a:srcRect/>
          <a:stretch>
            <a:fillRect/>
          </a:stretch>
        </p:blipFill>
        <p:spPr bwMode="auto">
          <a:xfrm>
            <a:off x="1331640" y="260648"/>
            <a:ext cx="6732240" cy="2221639"/>
          </a:xfrm>
          <a:prstGeom prst="rect">
            <a:avLst/>
          </a:prstGeom>
          <a:noFill/>
        </p:spPr>
      </p:pic>
      <p:pic>
        <p:nvPicPr>
          <p:cNvPr id="5" name="Picture 4" descr="ANKARA ÜN&amp;Idot;VERS&amp;Idot;TES&amp;Idot; SPOR B&amp;Idot;L&amp;Idot;MLER&amp;Idot; FAKÜLTES&amp;Idot; LOGO ile ilgili görsel sonucu"/>
          <p:cNvPicPr>
            <a:picLocks noChangeAspect="1" noChangeArrowheads="1"/>
          </p:cNvPicPr>
          <p:nvPr/>
        </p:nvPicPr>
        <p:blipFill>
          <a:blip r:embed="rId3" cstate="print"/>
          <a:srcRect/>
          <a:stretch>
            <a:fillRect/>
          </a:stretch>
        </p:blipFill>
        <p:spPr bwMode="auto">
          <a:xfrm>
            <a:off x="0" y="6165304"/>
            <a:ext cx="2195736" cy="501088"/>
          </a:xfrm>
          <a:prstGeom prst="rect">
            <a:avLst/>
          </a:prstGeom>
          <a:noFill/>
        </p:spPr>
      </p:pic>
      <p:sp>
        <p:nvSpPr>
          <p:cNvPr id="6" name="6 Başlık"/>
          <p:cNvSpPr>
            <a:spLocks noGrp="1"/>
          </p:cNvSpPr>
          <p:nvPr>
            <p:ph type="title"/>
          </p:nvPr>
        </p:nvSpPr>
        <p:spPr>
          <a:xfrm>
            <a:off x="7189440" y="6021288"/>
            <a:ext cx="1954560" cy="652934"/>
          </a:xfrm>
        </p:spPr>
        <p:txBody>
          <a:bodyPr>
            <a:normAutofit/>
          </a:bodyPr>
          <a:lstStyle/>
          <a:p>
            <a:r>
              <a:rPr lang="tr-TR" sz="1200" dirty="0" smtClean="0"/>
              <a:t>Dr. Burcu ERTAŞ DÖLEK</a:t>
            </a:r>
            <a:endParaRPr lang="tr-TR"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149080"/>
            <a:ext cx="8229600" cy="1905075"/>
          </a:xfrm>
        </p:spPr>
        <p:txBody>
          <a:bodyPr>
            <a:normAutofit fontScale="85000" lnSpcReduction="20000"/>
          </a:bodyPr>
          <a:lstStyle/>
          <a:p>
            <a:pPr>
              <a:buNone/>
            </a:pPr>
            <a:endParaRPr lang="tr-TR" dirty="0" smtClean="0">
              <a:hlinkClick r:id="rId2"/>
            </a:endParaRPr>
          </a:p>
          <a:p>
            <a:pPr>
              <a:buNone/>
            </a:pPr>
            <a:r>
              <a:rPr lang="en-US" dirty="0" smtClean="0">
                <a:hlinkClick r:id="rId2"/>
              </a:rPr>
              <a:t>Partners &gt;</a:t>
            </a:r>
            <a:r>
              <a:rPr lang="en-US" dirty="0" smtClean="0"/>
              <a:t> The Partnership is formed by a mix</a:t>
            </a:r>
            <a:r>
              <a:rPr lang="tr-TR" dirty="0" smtClean="0"/>
              <a:t> </a:t>
            </a:r>
            <a:r>
              <a:rPr lang="en-US" dirty="0" smtClean="0"/>
              <a:t>of complementary </a:t>
            </a:r>
            <a:r>
              <a:rPr lang="en-US" dirty="0" err="1" smtClean="0"/>
              <a:t>organisations</a:t>
            </a:r>
            <a:r>
              <a:rPr lang="en-US" dirty="0" smtClean="0"/>
              <a:t> including a EU Sport Governing body, Swimming Federations and an Academic Institution.</a:t>
            </a:r>
          </a:p>
          <a:p>
            <a:endParaRPr lang="tr-TR" dirty="0"/>
          </a:p>
        </p:txBody>
      </p:sp>
      <p:pic>
        <p:nvPicPr>
          <p:cNvPr id="9218" name="Picture 2" descr="FIN - Federazione Italiana Nuoto"/>
          <p:cNvPicPr>
            <a:picLocks noChangeAspect="1" noChangeArrowheads="1"/>
          </p:cNvPicPr>
          <p:nvPr/>
        </p:nvPicPr>
        <p:blipFill>
          <a:blip r:embed="rId3" cstate="print"/>
          <a:srcRect/>
          <a:stretch>
            <a:fillRect/>
          </a:stretch>
        </p:blipFill>
        <p:spPr bwMode="auto">
          <a:xfrm>
            <a:off x="2411760" y="1700808"/>
            <a:ext cx="1781175" cy="1190625"/>
          </a:xfrm>
          <a:prstGeom prst="rect">
            <a:avLst/>
          </a:prstGeom>
          <a:noFill/>
        </p:spPr>
      </p:pic>
      <p:pic>
        <p:nvPicPr>
          <p:cNvPr id="9220" name="Picture 4" descr="LEN Ligue Européenne de Natation"/>
          <p:cNvPicPr>
            <a:picLocks noChangeAspect="1" noChangeArrowheads="1"/>
          </p:cNvPicPr>
          <p:nvPr/>
        </p:nvPicPr>
        <p:blipFill>
          <a:blip r:embed="rId4" cstate="print"/>
          <a:srcRect/>
          <a:stretch>
            <a:fillRect/>
          </a:stretch>
        </p:blipFill>
        <p:spPr bwMode="auto">
          <a:xfrm>
            <a:off x="7164288" y="2852936"/>
            <a:ext cx="1771650" cy="1190625"/>
          </a:xfrm>
          <a:prstGeom prst="rect">
            <a:avLst/>
          </a:prstGeom>
          <a:noFill/>
        </p:spPr>
      </p:pic>
      <p:pic>
        <p:nvPicPr>
          <p:cNvPr id="9222" name="Picture 6" descr="Real Federación Española de Natación"/>
          <p:cNvPicPr>
            <a:picLocks noChangeAspect="1" noChangeArrowheads="1"/>
          </p:cNvPicPr>
          <p:nvPr/>
        </p:nvPicPr>
        <p:blipFill>
          <a:blip r:embed="rId5" cstate="print"/>
          <a:srcRect/>
          <a:stretch>
            <a:fillRect/>
          </a:stretch>
        </p:blipFill>
        <p:spPr bwMode="auto">
          <a:xfrm>
            <a:off x="5292080" y="404664"/>
            <a:ext cx="1781175" cy="1190625"/>
          </a:xfrm>
          <a:prstGeom prst="rect">
            <a:avLst/>
          </a:prstGeom>
          <a:noFill/>
        </p:spPr>
      </p:pic>
      <p:pic>
        <p:nvPicPr>
          <p:cNvPr id="9224" name="Picture 8" descr="Türkiye Yüzme Federasyonu"/>
          <p:cNvPicPr>
            <a:picLocks noChangeAspect="1" noChangeArrowheads="1"/>
          </p:cNvPicPr>
          <p:nvPr/>
        </p:nvPicPr>
        <p:blipFill>
          <a:blip r:embed="rId6" cstate="print"/>
          <a:srcRect/>
          <a:stretch>
            <a:fillRect/>
          </a:stretch>
        </p:blipFill>
        <p:spPr bwMode="auto">
          <a:xfrm>
            <a:off x="5940152" y="1988840"/>
            <a:ext cx="1771650" cy="1190625"/>
          </a:xfrm>
          <a:prstGeom prst="rect">
            <a:avLst/>
          </a:prstGeom>
          <a:noFill/>
        </p:spPr>
      </p:pic>
      <p:pic>
        <p:nvPicPr>
          <p:cNvPr id="9226" name="Picture 10" descr="Aquatic Sports Association Malta"/>
          <p:cNvPicPr>
            <a:picLocks noChangeAspect="1" noChangeArrowheads="1"/>
          </p:cNvPicPr>
          <p:nvPr/>
        </p:nvPicPr>
        <p:blipFill>
          <a:blip r:embed="rId7" cstate="print"/>
          <a:srcRect/>
          <a:stretch>
            <a:fillRect/>
          </a:stretch>
        </p:blipFill>
        <p:spPr bwMode="auto">
          <a:xfrm>
            <a:off x="3347864" y="476672"/>
            <a:ext cx="1781175" cy="1190625"/>
          </a:xfrm>
          <a:prstGeom prst="rect">
            <a:avLst/>
          </a:prstGeom>
          <a:noFill/>
        </p:spPr>
      </p:pic>
      <p:pic>
        <p:nvPicPr>
          <p:cNvPr id="9228" name="Picture 12" descr="Universidade de Coimbra"/>
          <p:cNvPicPr>
            <a:picLocks noChangeAspect="1" noChangeArrowheads="1"/>
          </p:cNvPicPr>
          <p:nvPr/>
        </p:nvPicPr>
        <p:blipFill>
          <a:blip r:embed="rId8" cstate="print"/>
          <a:srcRect/>
          <a:stretch>
            <a:fillRect/>
          </a:stretch>
        </p:blipFill>
        <p:spPr bwMode="auto">
          <a:xfrm>
            <a:off x="3995936" y="2204864"/>
            <a:ext cx="1771650" cy="1190625"/>
          </a:xfrm>
          <a:prstGeom prst="rect">
            <a:avLst/>
          </a:prstGeom>
          <a:noFill/>
        </p:spPr>
      </p:pic>
      <p:pic>
        <p:nvPicPr>
          <p:cNvPr id="9230" name="Picture 14" descr="Lunga Vita Attiva"/>
          <p:cNvPicPr>
            <a:picLocks noChangeAspect="1" noChangeArrowheads="1"/>
          </p:cNvPicPr>
          <p:nvPr/>
        </p:nvPicPr>
        <p:blipFill>
          <a:blip r:embed="rId9" cstate="print"/>
          <a:srcRect/>
          <a:stretch>
            <a:fillRect/>
          </a:stretch>
        </p:blipFill>
        <p:spPr bwMode="auto">
          <a:xfrm>
            <a:off x="1475656" y="2708920"/>
            <a:ext cx="1781175" cy="1190625"/>
          </a:xfrm>
          <a:prstGeom prst="rect">
            <a:avLst/>
          </a:prstGeom>
          <a:noFill/>
        </p:spPr>
      </p:pic>
      <p:pic>
        <p:nvPicPr>
          <p:cNvPr id="9232" name="Picture 16" descr="Centro Cardiovascolare Trieste"/>
          <p:cNvPicPr>
            <a:picLocks noChangeAspect="1" noChangeArrowheads="1"/>
          </p:cNvPicPr>
          <p:nvPr/>
        </p:nvPicPr>
        <p:blipFill>
          <a:blip r:embed="rId10" cstate="print"/>
          <a:srcRect/>
          <a:stretch>
            <a:fillRect/>
          </a:stretch>
        </p:blipFill>
        <p:spPr bwMode="auto">
          <a:xfrm>
            <a:off x="1259632" y="476672"/>
            <a:ext cx="1781175" cy="1190625"/>
          </a:xfrm>
          <a:prstGeom prst="rect">
            <a:avLst/>
          </a:prstGeom>
          <a:noFill/>
        </p:spPr>
      </p:pic>
      <p:pic>
        <p:nvPicPr>
          <p:cNvPr id="12" name="Picture 4" descr="ANKARA ÜN&amp;Idot;VERS&amp;Idot;TES&amp;Idot; SPOR B&amp;Idot;L&amp;Idot;MLER&amp;Idot; FAKÜLTES&amp;Idot; LOGO ile ilgili görsel sonucu"/>
          <p:cNvPicPr>
            <a:picLocks noChangeAspect="1" noChangeArrowheads="1"/>
          </p:cNvPicPr>
          <p:nvPr/>
        </p:nvPicPr>
        <p:blipFill>
          <a:blip r:embed="rId11" cstate="print"/>
          <a:srcRect/>
          <a:stretch>
            <a:fillRect/>
          </a:stretch>
        </p:blipFill>
        <p:spPr bwMode="auto">
          <a:xfrm>
            <a:off x="0" y="6165304"/>
            <a:ext cx="2195736" cy="501088"/>
          </a:xfrm>
          <a:prstGeom prst="rect">
            <a:avLst/>
          </a:prstGeom>
          <a:noFill/>
        </p:spPr>
      </p:pic>
      <p:sp>
        <p:nvSpPr>
          <p:cNvPr id="13" name="6 Başlık"/>
          <p:cNvSpPr>
            <a:spLocks noGrp="1"/>
          </p:cNvSpPr>
          <p:nvPr>
            <p:ph type="title"/>
          </p:nvPr>
        </p:nvSpPr>
        <p:spPr>
          <a:xfrm>
            <a:off x="7189440" y="6021288"/>
            <a:ext cx="1954560" cy="652934"/>
          </a:xfrm>
        </p:spPr>
        <p:txBody>
          <a:bodyPr>
            <a:normAutofit/>
          </a:bodyPr>
          <a:lstStyle/>
          <a:p>
            <a:r>
              <a:rPr lang="tr-TR" sz="1200" dirty="0" smtClean="0"/>
              <a:t>Dr. Burcu ERTAŞ DÖLEK</a:t>
            </a:r>
            <a:endParaRPr lang="tr-TR" sz="12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135</Words>
  <Application>Microsoft Office PowerPoint</Application>
  <PresentationFormat>Ekran Gösterisi (4:3)</PresentationFormat>
  <Paragraphs>34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Slayt 1</vt:lpstr>
      <vt:lpstr>Dr. Burcu ERTAŞ DÖLEK</vt:lpstr>
      <vt:lpstr>Dr. Burcu ERTAŞ DÖLEK</vt:lpstr>
      <vt:lpstr>Dr. Burcu ERTAŞ DÖLEK</vt:lpstr>
      <vt:lpstr>Dr. Burcu ERTAŞ DÖLEK</vt:lpstr>
      <vt:lpstr>Dr. Burcu ERTAŞ DÖLEK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burcu</dc:creator>
  <cp:lastModifiedBy>burcu</cp:lastModifiedBy>
  <cp:revision>2</cp:revision>
  <dcterms:created xsi:type="dcterms:W3CDTF">2017-12-04T10:20:08Z</dcterms:created>
  <dcterms:modified xsi:type="dcterms:W3CDTF">2017-12-04T13:05:47Z</dcterms:modified>
</cp:coreProperties>
</file>