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21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144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574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78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58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16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43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532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02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161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932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5594A-24E7-4FEC-8EA0-35CE55E2A53E}" type="datetimeFigureOut">
              <a:rPr lang="tr-TR" smtClean="0"/>
              <a:t>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4FF12-1BBF-4768-BF86-D1DEBB023A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0582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280160" y="842838"/>
            <a:ext cx="954951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b="1" u="sng" dirty="0" smtClean="0">
                <a:solidFill>
                  <a:srgbClr val="FF0000"/>
                </a:solidFill>
              </a:rPr>
              <a:t>Ortak İyon Etkisi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Ortak iyon çözünürlüğü ya artırma yada azaltma yönünde etkilemektedir. Ag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CrO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gibi az çözünen tuzun bulunduğu bir çözelti içerisine </a:t>
            </a:r>
            <a:r>
              <a:rPr lang="tr-TR" sz="2000" dirty="0" err="1" smtClean="0"/>
              <a:t>AgCl</a:t>
            </a:r>
            <a:r>
              <a:rPr lang="tr-TR" sz="2000" dirty="0" smtClean="0"/>
              <a:t> veya K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CrO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gibi tuz ile ortak olan iyonlara sahip maddeler ilave edildiği zaman Ag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CrO</a:t>
            </a:r>
            <a:r>
              <a:rPr lang="tr-TR" sz="2000" baseline="-25000" dirty="0" smtClean="0"/>
              <a:t>4 </a:t>
            </a:r>
            <a:r>
              <a:rPr lang="tr-TR" sz="2000" dirty="0" smtClean="0"/>
              <a:t> bileşiğinin çözünürlüğünün tamamen azaldığı tespit edilmiştir.  Bunun yanı sıra yine az çözünen bir tuz olan </a:t>
            </a:r>
            <a:r>
              <a:rPr lang="tr-TR" sz="2000" dirty="0" err="1" smtClean="0"/>
              <a:t>AgCl</a:t>
            </a:r>
            <a:r>
              <a:rPr lang="tr-TR" sz="2000" dirty="0" smtClean="0"/>
              <a:t>  çözeltisi içerisine Cl- iyonu katıldığı zaman </a:t>
            </a:r>
            <a:r>
              <a:rPr lang="tr-TR" sz="2000" dirty="0" err="1" smtClean="0"/>
              <a:t>AgCl</a:t>
            </a:r>
            <a:r>
              <a:rPr lang="tr-TR" sz="2000" dirty="0" smtClean="0"/>
              <a:t> ün çözünürlüğü artmaktadır. 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271664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18984" y="978010"/>
            <a:ext cx="1019357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smtClean="0">
                <a:solidFill>
                  <a:srgbClr val="FF0000"/>
                </a:solidFill>
              </a:rPr>
              <a:t>Çökelme </a:t>
            </a:r>
            <a:r>
              <a:rPr lang="tr-TR" sz="2000" b="1" u="sng" dirty="0" err="1" smtClean="0">
                <a:solidFill>
                  <a:srgbClr val="FF0000"/>
                </a:solidFill>
              </a:rPr>
              <a:t>Titrasyonları</a:t>
            </a:r>
            <a:endParaRPr lang="tr-TR" sz="2000" b="1" u="sng" dirty="0" smtClean="0">
              <a:solidFill>
                <a:srgbClr val="FF0000"/>
              </a:solidFill>
            </a:endParaRPr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1.Volhard Yöntemi :</a:t>
            </a:r>
          </a:p>
          <a:p>
            <a:endParaRPr lang="tr-TR" sz="2000" dirty="0"/>
          </a:p>
          <a:p>
            <a:r>
              <a:rPr lang="tr-TR" sz="2000" dirty="0" smtClean="0"/>
              <a:t> </a:t>
            </a:r>
            <a:r>
              <a:rPr lang="tr-TR" sz="2000" dirty="0" err="1" smtClean="0"/>
              <a:t>Ag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+ SCN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</a:t>
            </a:r>
            <a:r>
              <a:rPr lang="tr-TR" sz="2000" dirty="0" smtClean="0">
                <a:sym typeface="Symbol" panose="05050102010706020507" pitchFamily="18" charset="2"/>
              </a:rPr>
              <a:t></a:t>
            </a:r>
            <a:r>
              <a:rPr lang="tr-TR" sz="2000" dirty="0" smtClean="0"/>
              <a:t>    </a:t>
            </a:r>
            <a:r>
              <a:rPr lang="tr-TR" sz="2000" dirty="0" err="1" smtClean="0"/>
              <a:t>AgSCN</a:t>
            </a:r>
            <a:r>
              <a:rPr lang="tr-TR" sz="2000" dirty="0" smtClean="0"/>
              <a:t>  </a:t>
            </a:r>
            <a:r>
              <a:rPr lang="tr-TR" sz="2000" dirty="0" smtClean="0">
                <a:sym typeface="Symbol" panose="05050102010706020507" pitchFamily="18" charset="2"/>
              </a:rPr>
              <a:t>(Beyaz çökelek)</a:t>
            </a:r>
          </a:p>
          <a:p>
            <a:endParaRPr lang="tr-TR" sz="2000" dirty="0">
              <a:sym typeface="Symbol" panose="05050102010706020507" pitchFamily="18" charset="2"/>
            </a:endParaRPr>
          </a:p>
          <a:p>
            <a:pPr>
              <a:lnSpc>
                <a:spcPct val="150000"/>
              </a:lnSpc>
            </a:pPr>
            <a:r>
              <a:rPr lang="tr-TR" sz="2000" dirty="0" smtClean="0">
                <a:sym typeface="Symbol" panose="05050102010706020507" pitchFamily="18" charset="2"/>
              </a:rPr>
              <a:t>Reaksiyonun tamamlanıp tamamlanmadığı reaksiyon ortamına ilave edilmiş 1 damla SCN</a:t>
            </a:r>
            <a:r>
              <a:rPr lang="tr-TR" sz="2000" baseline="30000" dirty="0" smtClean="0">
                <a:sym typeface="Symbol" panose="05050102010706020507" pitchFamily="18" charset="2"/>
              </a:rPr>
              <a:t>-</a:t>
            </a:r>
            <a:r>
              <a:rPr lang="tr-TR" sz="2000" dirty="0" smtClean="0">
                <a:sym typeface="Symbol" panose="05050102010706020507" pitchFamily="18" charset="2"/>
              </a:rPr>
              <a:t> </a:t>
            </a:r>
            <a:r>
              <a:rPr lang="tr-TR" sz="2000" dirty="0" err="1" smtClean="0">
                <a:sym typeface="Symbol" panose="05050102010706020507" pitchFamily="18" charset="2"/>
              </a:rPr>
              <a:t>nin</a:t>
            </a:r>
            <a:r>
              <a:rPr lang="tr-TR" sz="2000" dirty="0" smtClean="0">
                <a:sym typeface="Symbol" panose="05050102010706020507" pitchFamily="18" charset="2"/>
              </a:rPr>
              <a:t> yine reaksiyon ortamında bulunan </a:t>
            </a:r>
            <a:r>
              <a:rPr lang="tr-TR" sz="2000" dirty="0" err="1" smtClean="0">
                <a:sym typeface="Symbol" panose="05050102010706020507" pitchFamily="18" charset="2"/>
              </a:rPr>
              <a:t>FeAl</a:t>
            </a:r>
            <a:r>
              <a:rPr lang="tr-TR" sz="2000" dirty="0" smtClean="0">
                <a:sym typeface="Symbol" panose="05050102010706020507" pitchFamily="18" charset="2"/>
              </a:rPr>
              <a:t>(SO</a:t>
            </a:r>
            <a:r>
              <a:rPr lang="tr-TR" sz="2000" baseline="-25000" dirty="0" smtClean="0">
                <a:sym typeface="Symbol" panose="05050102010706020507" pitchFamily="18" charset="2"/>
              </a:rPr>
              <a:t>4</a:t>
            </a:r>
            <a:r>
              <a:rPr lang="tr-TR" sz="2000" dirty="0" smtClean="0">
                <a:sym typeface="Symbol" panose="05050102010706020507" pitchFamily="18" charset="2"/>
              </a:rPr>
              <a:t>)</a:t>
            </a:r>
            <a:r>
              <a:rPr lang="tr-TR" sz="2000" baseline="-25000" dirty="0" smtClean="0">
                <a:sym typeface="Symbol" panose="05050102010706020507" pitchFamily="18" charset="2"/>
              </a:rPr>
              <a:t>3</a:t>
            </a:r>
            <a:r>
              <a:rPr lang="tr-TR" sz="2000" dirty="0" smtClean="0">
                <a:sym typeface="Symbol" panose="05050102010706020507" pitchFamily="18" charset="2"/>
              </a:rPr>
              <a:t> deki Fe</a:t>
            </a:r>
            <a:r>
              <a:rPr lang="tr-TR" sz="2000" baseline="30000" dirty="0" smtClean="0">
                <a:sym typeface="Symbol" panose="05050102010706020507" pitchFamily="18" charset="2"/>
              </a:rPr>
              <a:t>3+ </a:t>
            </a:r>
            <a:r>
              <a:rPr lang="tr-TR" sz="2000" dirty="0" smtClean="0">
                <a:sym typeface="Symbol" panose="05050102010706020507" pitchFamily="18" charset="2"/>
              </a:rPr>
              <a:t>ile ; </a:t>
            </a:r>
          </a:p>
          <a:p>
            <a:pPr>
              <a:lnSpc>
                <a:spcPct val="150000"/>
              </a:lnSpc>
            </a:pPr>
            <a:endParaRPr lang="tr-TR" sz="2000" dirty="0">
              <a:sym typeface="Symbol" panose="05050102010706020507" pitchFamily="18" charset="2"/>
            </a:endParaRPr>
          </a:p>
          <a:p>
            <a:r>
              <a:rPr lang="tr-TR" sz="2000" dirty="0" smtClean="0">
                <a:sym typeface="Symbol" panose="05050102010706020507" pitchFamily="18" charset="2"/>
              </a:rPr>
              <a:t> Fe</a:t>
            </a:r>
            <a:r>
              <a:rPr lang="tr-TR" sz="2000" baseline="30000" dirty="0" smtClean="0">
                <a:sym typeface="Symbol" panose="05050102010706020507" pitchFamily="18" charset="2"/>
              </a:rPr>
              <a:t>3+ </a:t>
            </a:r>
            <a:r>
              <a:rPr lang="tr-TR" sz="2000" dirty="0" smtClean="0"/>
              <a:t>+ </a:t>
            </a:r>
            <a:r>
              <a:rPr lang="tr-TR" sz="2000" dirty="0"/>
              <a:t>SCN</a:t>
            </a:r>
            <a:r>
              <a:rPr lang="tr-TR" sz="2000" baseline="30000" dirty="0"/>
              <a:t>-</a:t>
            </a:r>
            <a:r>
              <a:rPr lang="tr-TR" sz="2000" dirty="0"/>
              <a:t> </a:t>
            </a:r>
            <a:r>
              <a:rPr lang="tr-TR" sz="2000" dirty="0" smtClean="0">
                <a:sym typeface="Symbol" panose="05050102010706020507" pitchFamily="18" charset="2"/>
              </a:rPr>
              <a:t>  </a:t>
            </a:r>
            <a:r>
              <a:rPr lang="tr-TR" sz="2000" dirty="0" err="1" smtClean="0">
                <a:sym typeface="Symbol" panose="05050102010706020507" pitchFamily="18" charset="2"/>
              </a:rPr>
              <a:t>FeSCN</a:t>
            </a:r>
            <a:r>
              <a:rPr lang="tr-TR" sz="2000" dirty="0" smtClean="0">
                <a:sym typeface="Symbol" panose="05050102010706020507" pitchFamily="18" charset="2"/>
              </a:rPr>
              <a:t>   kompleksini oluşturması ile anlaşılmaktadır.</a:t>
            </a:r>
          </a:p>
          <a:p>
            <a:r>
              <a:rPr lang="tr-TR" sz="2000" dirty="0" smtClean="0">
                <a:sym typeface="Symbol" panose="05050102010706020507" pitchFamily="18" charset="2"/>
              </a:rPr>
              <a:t> 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304916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17767" y="1137037"/>
            <a:ext cx="9978887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2. </a:t>
            </a:r>
            <a:r>
              <a:rPr lang="tr-TR" sz="2000" dirty="0" err="1" smtClean="0">
                <a:solidFill>
                  <a:srgbClr val="FF0000"/>
                </a:solidFill>
              </a:rPr>
              <a:t>Mohr</a:t>
            </a:r>
            <a:r>
              <a:rPr lang="tr-TR" sz="2000" dirty="0" smtClean="0">
                <a:solidFill>
                  <a:srgbClr val="FF0000"/>
                </a:solidFill>
              </a:rPr>
              <a:t> Yöntemi:</a:t>
            </a:r>
          </a:p>
          <a:p>
            <a:endParaRPr lang="tr-TR" sz="2000" dirty="0"/>
          </a:p>
          <a:p>
            <a:r>
              <a:rPr lang="tr-TR" sz="2000" dirty="0" smtClean="0"/>
              <a:t>Cl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iyonlarının tayininde kullanılan bir yöntemdir.</a:t>
            </a:r>
          </a:p>
          <a:p>
            <a:endParaRPr lang="tr-TR" sz="2000" dirty="0"/>
          </a:p>
          <a:p>
            <a:r>
              <a:rPr lang="tr-TR" sz="2000" dirty="0" err="1" smtClean="0"/>
              <a:t>Ag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+Cl</a:t>
            </a:r>
            <a:r>
              <a:rPr lang="tr-TR" sz="2000" baseline="30000" dirty="0" smtClean="0"/>
              <a:t>- </a:t>
            </a:r>
            <a:r>
              <a:rPr lang="tr-TR" sz="2000" dirty="0" smtClean="0"/>
              <a:t> </a:t>
            </a:r>
            <a:r>
              <a:rPr lang="tr-TR" sz="2000" dirty="0" smtClean="0">
                <a:sym typeface="Symbol" panose="05050102010706020507" pitchFamily="18" charset="2"/>
              </a:rPr>
              <a:t></a:t>
            </a:r>
            <a:r>
              <a:rPr lang="tr-TR" sz="2000" dirty="0" smtClean="0"/>
              <a:t>     </a:t>
            </a:r>
            <a:r>
              <a:rPr lang="tr-TR" sz="2000" dirty="0" err="1" smtClean="0"/>
              <a:t>AgCl</a:t>
            </a:r>
            <a:r>
              <a:rPr lang="tr-TR" sz="2000" dirty="0" smtClean="0"/>
              <a:t>   </a:t>
            </a:r>
          </a:p>
          <a:p>
            <a:endParaRPr lang="tr-TR" sz="2000" dirty="0"/>
          </a:p>
          <a:p>
            <a:r>
              <a:rPr lang="tr-TR" sz="2000" dirty="0" smtClean="0"/>
              <a:t>Ortamda Cl- iyonu bittiği zaman  reaksiyonun tamamlandığı ise ;</a:t>
            </a:r>
          </a:p>
          <a:p>
            <a:endParaRPr lang="tr-TR" sz="2000" dirty="0"/>
          </a:p>
          <a:p>
            <a:r>
              <a:rPr lang="tr-TR" sz="2000" dirty="0" smtClean="0"/>
              <a:t>2Ag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 + CrO</a:t>
            </a:r>
            <a:r>
              <a:rPr lang="tr-TR" sz="2000" baseline="-25000" dirty="0" smtClean="0"/>
              <a:t>4</a:t>
            </a:r>
            <a:r>
              <a:rPr lang="tr-TR" sz="2000" baseline="30000" dirty="0" smtClean="0"/>
              <a:t>2-</a:t>
            </a:r>
            <a:r>
              <a:rPr lang="tr-TR" sz="2000" dirty="0" smtClean="0"/>
              <a:t> </a:t>
            </a:r>
            <a:r>
              <a:rPr lang="tr-TR" sz="2000" dirty="0">
                <a:sym typeface="Symbol" panose="05050102010706020507" pitchFamily="18" charset="2"/>
              </a:rPr>
              <a:t></a:t>
            </a:r>
            <a:r>
              <a:rPr lang="tr-TR" sz="2000" dirty="0" smtClean="0"/>
              <a:t>   Ag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CrO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</a:t>
            </a:r>
            <a:r>
              <a:rPr lang="tr-TR" sz="2000" dirty="0" smtClean="0">
                <a:sym typeface="Symbol" panose="05050102010706020507" pitchFamily="18" charset="2"/>
              </a:rPr>
              <a:t>  çökelmenin olması ile anlaşılmaktadır.</a:t>
            </a:r>
            <a:endParaRPr lang="tr-TR" sz="2000" dirty="0" smtClean="0"/>
          </a:p>
          <a:p>
            <a:endParaRPr lang="tr-TR" sz="2000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0338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01864" y="1081377"/>
            <a:ext cx="958927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u="sng" dirty="0" err="1" smtClean="0">
                <a:solidFill>
                  <a:srgbClr val="FF0000"/>
                </a:solidFill>
              </a:rPr>
              <a:t>Fraksiyonlu</a:t>
            </a:r>
            <a:r>
              <a:rPr lang="tr-TR" sz="2000" b="1" u="sng" dirty="0" smtClean="0">
                <a:solidFill>
                  <a:srgbClr val="FF0000"/>
                </a:solidFill>
              </a:rPr>
              <a:t> Çöktürme :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r>
              <a:rPr lang="tr-TR" sz="2000" dirty="0" smtClean="0"/>
              <a:t>Çökelti verebilecek iyonlar içeren bir çözeltiye çöktürücü ilave edildiği zaman çözünürlüğü en az olan önce çöker . Böylece çözeltide bulunan iyonlardan birinin diğerinin çökmeyeceği koşullarda çöktürülmesine </a:t>
            </a:r>
            <a:r>
              <a:rPr lang="tr-TR" sz="2000" dirty="0" err="1" smtClean="0"/>
              <a:t>fraksiyonlu</a:t>
            </a:r>
            <a:r>
              <a:rPr lang="tr-TR" sz="2000" dirty="0" smtClean="0"/>
              <a:t> çöktürme adı verilmektedir.  I- ve Cl- bulunan bir ortama </a:t>
            </a:r>
            <a:r>
              <a:rPr lang="tr-TR" sz="2000" dirty="0" err="1" smtClean="0"/>
              <a:t>Ag</a:t>
            </a:r>
            <a:r>
              <a:rPr lang="tr-TR" sz="2000" dirty="0" smtClean="0"/>
              <a:t> </a:t>
            </a:r>
            <a:r>
              <a:rPr lang="tr-TR" sz="2000" dirty="0" err="1" smtClean="0"/>
              <a:t>ileve</a:t>
            </a:r>
            <a:r>
              <a:rPr lang="tr-TR" sz="2000" dirty="0" smtClean="0"/>
              <a:t> edildiğinde </a:t>
            </a:r>
            <a:r>
              <a:rPr lang="tr-TR" sz="2000" dirty="0" err="1" smtClean="0"/>
              <a:t>AgI</a:t>
            </a:r>
            <a:r>
              <a:rPr lang="tr-TR" sz="2000" dirty="0" smtClean="0"/>
              <a:t> önce çöker. 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7248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41621" y="938254"/>
            <a:ext cx="9994789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</a:rPr>
              <a:t>Örnek :</a:t>
            </a:r>
          </a:p>
          <a:p>
            <a:pPr>
              <a:lnSpc>
                <a:spcPct val="150000"/>
              </a:lnSpc>
            </a:pPr>
            <a:r>
              <a:rPr lang="tr-TR" dirty="0"/>
              <a:t>0.1 </a:t>
            </a:r>
            <a:r>
              <a:rPr lang="tr-TR" dirty="0" err="1"/>
              <a:t>mol</a:t>
            </a:r>
            <a:r>
              <a:rPr lang="tr-TR" dirty="0"/>
              <a:t> Ba</a:t>
            </a:r>
            <a:r>
              <a:rPr lang="tr-TR" baseline="30000" dirty="0"/>
              <a:t>2+  </a:t>
            </a:r>
            <a:r>
              <a:rPr lang="tr-TR" dirty="0"/>
              <a:t>ve 0.1 </a:t>
            </a:r>
            <a:r>
              <a:rPr lang="tr-TR" dirty="0" err="1"/>
              <a:t>mol</a:t>
            </a:r>
            <a:r>
              <a:rPr lang="tr-TR" dirty="0"/>
              <a:t> Pb</a:t>
            </a:r>
            <a:r>
              <a:rPr lang="tr-TR" baseline="30000" dirty="0"/>
              <a:t>2+ </a:t>
            </a:r>
            <a:r>
              <a:rPr lang="tr-TR" dirty="0"/>
              <a:t>içeren bir çözeltiye Na</a:t>
            </a:r>
            <a:r>
              <a:rPr lang="tr-TR" baseline="-25000" dirty="0"/>
              <a:t>2</a:t>
            </a:r>
            <a:r>
              <a:rPr lang="tr-TR" dirty="0"/>
              <a:t>CO</a:t>
            </a:r>
            <a:r>
              <a:rPr lang="tr-TR" baseline="-25000" dirty="0"/>
              <a:t>3</a:t>
            </a:r>
            <a:r>
              <a:rPr lang="tr-TR" dirty="0"/>
              <a:t> ilave edildiği zaman hangisi önce çöker</a:t>
            </a:r>
            <a:r>
              <a:rPr lang="tr-TR" dirty="0" smtClean="0"/>
              <a:t>.?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PbSO</a:t>
            </a:r>
            <a:r>
              <a:rPr lang="tr-TR" baseline="-25000" dirty="0" smtClean="0"/>
              <a:t>4</a:t>
            </a:r>
            <a:r>
              <a:rPr lang="tr-TR" dirty="0" smtClean="0"/>
              <a:t> için </a:t>
            </a:r>
            <a:r>
              <a:rPr lang="tr-TR" dirty="0" err="1" smtClean="0"/>
              <a:t>K</a:t>
            </a:r>
            <a:r>
              <a:rPr lang="tr-TR" baseline="-25000" dirty="0" err="1" smtClean="0"/>
              <a:t>çç</a:t>
            </a:r>
            <a:r>
              <a:rPr lang="tr-TR" dirty="0" smtClean="0"/>
              <a:t>=  7.5X10</a:t>
            </a:r>
            <a:r>
              <a:rPr lang="tr-TR" baseline="30000" dirty="0" smtClean="0"/>
              <a:t>-14</a:t>
            </a:r>
          </a:p>
          <a:p>
            <a:pPr>
              <a:lnSpc>
                <a:spcPct val="150000"/>
              </a:lnSpc>
            </a:pPr>
            <a:endParaRPr lang="tr-TR" baseline="30000" dirty="0"/>
          </a:p>
          <a:p>
            <a:pPr>
              <a:lnSpc>
                <a:spcPct val="150000"/>
              </a:lnSpc>
            </a:pPr>
            <a:r>
              <a:rPr lang="tr-TR" dirty="0" smtClean="0"/>
              <a:t>BaSO</a:t>
            </a:r>
            <a:r>
              <a:rPr lang="tr-TR" baseline="-25000" dirty="0" smtClean="0"/>
              <a:t>4</a:t>
            </a:r>
            <a:r>
              <a:rPr lang="tr-TR" dirty="0" smtClean="0"/>
              <a:t> </a:t>
            </a:r>
            <a:r>
              <a:rPr lang="tr-TR" dirty="0"/>
              <a:t>için </a:t>
            </a:r>
            <a:r>
              <a:rPr lang="tr-TR" dirty="0" err="1"/>
              <a:t>K</a:t>
            </a:r>
            <a:r>
              <a:rPr lang="tr-TR" baseline="-25000" dirty="0" err="1"/>
              <a:t>çç</a:t>
            </a:r>
            <a:r>
              <a:rPr lang="tr-TR" dirty="0"/>
              <a:t>=  </a:t>
            </a:r>
            <a:r>
              <a:rPr lang="tr-TR" dirty="0" smtClean="0"/>
              <a:t>5.1X10</a:t>
            </a:r>
            <a:r>
              <a:rPr lang="tr-TR" baseline="30000" dirty="0" smtClean="0"/>
              <a:t>-9</a:t>
            </a:r>
            <a:endParaRPr lang="tr-TR" baseline="30000" dirty="0"/>
          </a:p>
          <a:p>
            <a:pPr>
              <a:lnSpc>
                <a:spcPct val="150000"/>
              </a:lnSpc>
            </a:pP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Çözüm:</a:t>
            </a:r>
          </a:p>
          <a:p>
            <a:pPr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PbSO</a:t>
            </a:r>
            <a:r>
              <a:rPr lang="tr-TR" baseline="-25000" dirty="0" smtClean="0"/>
              <a:t>4   </a:t>
            </a:r>
            <a:r>
              <a:rPr lang="tr-TR" dirty="0" smtClean="0"/>
              <a:t> önce çöker  çünkü </a:t>
            </a:r>
            <a:r>
              <a:rPr lang="tr-TR" dirty="0" err="1"/>
              <a:t>K</a:t>
            </a:r>
            <a:r>
              <a:rPr lang="tr-TR" baseline="-25000" dirty="0" err="1"/>
              <a:t>çç</a:t>
            </a:r>
            <a:r>
              <a:rPr lang="tr-TR" dirty="0"/>
              <a:t>=  </a:t>
            </a:r>
            <a:r>
              <a:rPr lang="tr-TR" dirty="0" smtClean="0"/>
              <a:t>7.5X10</a:t>
            </a:r>
            <a:r>
              <a:rPr lang="tr-TR" baseline="30000" dirty="0" smtClean="0"/>
              <a:t>-14      </a:t>
            </a:r>
            <a:r>
              <a:rPr lang="tr-TR" dirty="0" smtClean="0"/>
              <a:t>değeri </a:t>
            </a:r>
            <a:r>
              <a:rPr lang="tr-TR" dirty="0"/>
              <a:t>BaSO</a:t>
            </a:r>
            <a:r>
              <a:rPr lang="tr-TR" baseline="-25000" dirty="0"/>
              <a:t>4</a:t>
            </a:r>
            <a:r>
              <a:rPr lang="tr-TR" dirty="0"/>
              <a:t> </a:t>
            </a:r>
            <a:r>
              <a:rPr lang="tr-TR" dirty="0" smtClean="0"/>
              <a:t>    oranla daha küçüktür. 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2756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248</Words>
  <Application>Microsoft Office PowerPoint</Application>
  <PresentationFormat>Geniş ekran</PresentationFormat>
  <Paragraphs>37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9</cp:revision>
  <dcterms:created xsi:type="dcterms:W3CDTF">2018-04-05T21:57:33Z</dcterms:created>
  <dcterms:modified xsi:type="dcterms:W3CDTF">2018-04-06T09:03:29Z</dcterms:modified>
</cp:coreProperties>
</file>