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63" r:id="rId7"/>
    <p:sldId id="262" r:id="rId8"/>
    <p:sldId id="261" r:id="rId9"/>
    <p:sldId id="259" r:id="rId10"/>
    <p:sldId id="260"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615D03-F729-4002-BC46-C5B58E50877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2339681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615D03-F729-4002-BC46-C5B58E50877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2904871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615D03-F729-4002-BC46-C5B58E50877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632565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615D03-F729-4002-BC46-C5B58E50877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3927300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615D03-F729-4002-BC46-C5B58E50877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4255544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615D03-F729-4002-BC46-C5B58E50877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1805903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615D03-F729-4002-BC46-C5B58E508776}"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1434688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615D03-F729-4002-BC46-C5B58E508776}"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1891381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615D03-F729-4002-BC46-C5B58E508776}"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3814401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615D03-F729-4002-BC46-C5B58E50877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2444938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615D03-F729-4002-BC46-C5B58E50877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25B2B1-A82A-423D-8F4A-692CD06200FD}" type="slidenum">
              <a:rPr lang="tr-TR" smtClean="0"/>
              <a:t>‹#›</a:t>
            </a:fld>
            <a:endParaRPr lang="tr-TR"/>
          </a:p>
        </p:txBody>
      </p:sp>
    </p:spTree>
    <p:extLst>
      <p:ext uri="{BB962C8B-B14F-4D97-AF65-F5344CB8AC3E}">
        <p14:creationId xmlns:p14="http://schemas.microsoft.com/office/powerpoint/2010/main" val="4004981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15D03-F729-4002-BC46-C5B58E508776}"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5B2B1-A82A-423D-8F4A-692CD06200FD}" type="slidenum">
              <a:rPr lang="tr-TR" smtClean="0"/>
              <a:t>‹#›</a:t>
            </a:fld>
            <a:endParaRPr lang="tr-TR"/>
          </a:p>
        </p:txBody>
      </p:sp>
    </p:spTree>
    <p:extLst>
      <p:ext uri="{BB962C8B-B14F-4D97-AF65-F5344CB8AC3E}">
        <p14:creationId xmlns:p14="http://schemas.microsoft.com/office/powerpoint/2010/main" val="1116589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Klasik Dönemde Osmanlılarda Kaza Yönetimi ve Kadı</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44820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Kadı, kaza bölgesindeki her olayı tek başına kovuşturamayacağı zamanlarda emrinde yeteri kadar </a:t>
            </a:r>
            <a:r>
              <a:rPr lang="tr-TR" dirty="0" err="1"/>
              <a:t>nâib</a:t>
            </a:r>
            <a:r>
              <a:rPr lang="tr-TR" dirty="0"/>
              <a:t> bulundurabilirdi. İlmiye sınıfına mensup</a:t>
            </a:r>
            <a:r>
              <a:rPr lang="tr-TR" b="1" dirty="0"/>
              <a:t> </a:t>
            </a:r>
            <a:r>
              <a:rPr lang="tr-TR" dirty="0"/>
              <a:t>olan </a:t>
            </a:r>
            <a:r>
              <a:rPr lang="tr-TR" dirty="0" err="1"/>
              <a:t>nâibin</a:t>
            </a:r>
            <a:r>
              <a:rPr lang="tr-TR" dirty="0"/>
              <a:t> bir veya birden fazla sayıda olması kadının tayin edildiği kazanın büyük veya küçük olmasına, işlemlerinin çok olup olmamasına bağlıydı. </a:t>
            </a:r>
            <a:r>
              <a:rPr lang="tr-TR" dirty="0" err="1"/>
              <a:t>Nâibler</a:t>
            </a:r>
            <a:r>
              <a:rPr lang="tr-TR" dirty="0"/>
              <a:t>, kadı tarafından tayin edilir ve yine kadı tarafından görevden alınırlardı. Suçu sabit görüldüğünde, merkezin de görevden aldığı olurdu.</a:t>
            </a:r>
          </a:p>
          <a:p>
            <a:r>
              <a:rPr lang="tr-TR" dirty="0"/>
              <a:t>Kadılara görevlerinde yardımcı olarak kazalarda bir de, ölen kimselerin mallarını mirasçıları arasında paylaştıran </a:t>
            </a:r>
            <a:r>
              <a:rPr lang="tr-TR" i="1" dirty="0" err="1"/>
              <a:t>kassâm</a:t>
            </a:r>
            <a:r>
              <a:rPr lang="tr-TR" i="1" dirty="0"/>
              <a:t> </a:t>
            </a:r>
            <a:r>
              <a:rPr lang="tr-TR" dirty="0"/>
              <a:t>adı verilen bir görevli bulunmaktaydı. </a:t>
            </a:r>
            <a:r>
              <a:rPr lang="tr-TR" dirty="0" err="1"/>
              <a:t>Kassâmlar</a:t>
            </a:r>
            <a:r>
              <a:rPr lang="tr-TR" dirty="0"/>
              <a:t>, mirasla ilgili çıkan anlaşmazlıkları çözer ve bütün miras meselelerini bir deftere kaydederlerdi. Bu defterlere </a:t>
            </a:r>
            <a:r>
              <a:rPr lang="tr-TR" i="1" dirty="0" err="1"/>
              <a:t>Kassâm</a:t>
            </a:r>
            <a:r>
              <a:rPr lang="tr-TR" i="1" dirty="0"/>
              <a:t> Defteri </a:t>
            </a:r>
            <a:r>
              <a:rPr lang="tr-TR" dirty="0"/>
              <a:t>denirdi</a:t>
            </a:r>
            <a:r>
              <a:rPr lang="tr-TR" i="1" dirty="0"/>
              <a:t>. </a:t>
            </a:r>
            <a:r>
              <a:rPr lang="tr-TR" dirty="0"/>
              <a:t>Mirasla ilgili davalar ise </a:t>
            </a:r>
            <a:r>
              <a:rPr lang="tr-TR" i="1" dirty="0" err="1"/>
              <a:t>Kassâm</a:t>
            </a:r>
            <a:r>
              <a:rPr lang="tr-TR" i="1" dirty="0"/>
              <a:t> Mahkemeleri</a:t>
            </a:r>
            <a:r>
              <a:rPr lang="tr-TR" dirty="0"/>
              <a:t>’nde görülürdü. İstanbul dışındaki taşra </a:t>
            </a:r>
            <a:r>
              <a:rPr lang="tr-TR" dirty="0" err="1"/>
              <a:t>kassâmlıkları</a:t>
            </a:r>
            <a:r>
              <a:rPr lang="tr-TR" dirty="0"/>
              <a:t> Tanzimat’la birlikte kaldırılmış ve bunların görevleri normal kadılıklara devredilmiştir.</a:t>
            </a:r>
          </a:p>
          <a:p>
            <a:r>
              <a:rPr lang="tr-TR" dirty="0"/>
              <a:t>Kadıya doğrudan bağlı diğer görevliler ise </a:t>
            </a:r>
            <a:r>
              <a:rPr lang="tr-TR" dirty="0" err="1"/>
              <a:t>muhtesib</a:t>
            </a:r>
            <a:r>
              <a:rPr lang="tr-TR" dirty="0"/>
              <a:t>, </a:t>
            </a:r>
            <a:r>
              <a:rPr lang="tr-TR" dirty="0" err="1"/>
              <a:t>muhzırbaşı</a:t>
            </a:r>
            <a:r>
              <a:rPr lang="tr-TR" dirty="0"/>
              <a:t> ve muhzırlar, katipler ve tercümanlardı. </a:t>
            </a:r>
            <a:r>
              <a:rPr lang="tr-TR" dirty="0" err="1"/>
              <a:t>Osmanlılar’da</a:t>
            </a:r>
            <a:r>
              <a:rPr lang="tr-TR" dirty="0"/>
              <a:t> çarşı pazar düzeninin sağlanması görevini üstlenen görevlilere </a:t>
            </a:r>
            <a:r>
              <a:rPr lang="tr-TR" i="1" dirty="0" err="1"/>
              <a:t>muhtesib</a:t>
            </a:r>
            <a:r>
              <a:rPr lang="tr-TR" dirty="0"/>
              <a:t> denirdi. </a:t>
            </a:r>
            <a:r>
              <a:rPr lang="tr-TR" dirty="0" err="1"/>
              <a:t>Muhtesibler</a:t>
            </a:r>
            <a:r>
              <a:rPr lang="tr-TR" dirty="0"/>
              <a:t>, esnaf guruplarını sürekli denetler ve </a:t>
            </a:r>
            <a:r>
              <a:rPr lang="tr-TR" dirty="0" err="1"/>
              <a:t>kanunnâmelerde</a:t>
            </a:r>
            <a:r>
              <a:rPr lang="tr-TR" dirty="0"/>
              <a:t> belirtilen nitelikte üretim yapmalarını sağlarlardı. Ayrıca kaza bölgesindeki her türlü mal ve eşyaların fiyatlarının (narh) belirlenmesinde ve esnafın belirlenen fiyatlara uymasını sağlamakta kadının en önemli yardımcısıydılar.</a:t>
            </a:r>
          </a:p>
          <a:p>
            <a:endParaRPr lang="tr-TR" dirty="0"/>
          </a:p>
        </p:txBody>
      </p:sp>
    </p:spTree>
    <p:extLst>
      <p:ext uri="{BB962C8B-B14F-4D97-AF65-F5344CB8AC3E}">
        <p14:creationId xmlns:p14="http://schemas.microsoft.com/office/powerpoint/2010/main" val="1765900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Kadının mahkemede en önemli yardımcılarından biri olan ve bugünkü adlî polis görevini yapan </a:t>
            </a:r>
            <a:r>
              <a:rPr lang="tr-TR" i="1" dirty="0" err="1"/>
              <a:t>muhzırbaşı</a:t>
            </a:r>
            <a:r>
              <a:rPr lang="tr-TR" dirty="0"/>
              <a:t> ise, </a:t>
            </a:r>
            <a:r>
              <a:rPr lang="tr-TR" dirty="0" err="1"/>
              <a:t>maiyyetindeki</a:t>
            </a:r>
            <a:r>
              <a:rPr lang="tr-TR" dirty="0"/>
              <a:t> muhzırlarla birlikte, öldürme, yaralama gibi kamu suçları dışındaki alacak-verecek gibi kişiler arası anlaşmazlıklarda ve hukukî davalarda, davalıları mahkemeye getirip götürürlerdi. Muhzırların yaptığı bu görev, padişah tarafından </a:t>
            </a:r>
            <a:r>
              <a:rPr lang="tr-TR" dirty="0" err="1"/>
              <a:t>muhzırbaşına</a:t>
            </a:r>
            <a:r>
              <a:rPr lang="tr-TR" dirty="0"/>
              <a:t> verilmiştir. </a:t>
            </a:r>
            <a:r>
              <a:rPr lang="tr-TR" dirty="0" err="1"/>
              <a:t>Muhzırbaşı</a:t>
            </a:r>
            <a:r>
              <a:rPr lang="tr-TR" dirty="0"/>
              <a:t>, bu görevini muhzırları ile birlikte yerine getirirdi.</a:t>
            </a:r>
          </a:p>
          <a:p>
            <a:r>
              <a:rPr lang="tr-TR" dirty="0"/>
              <a:t>Ayrıca herkese açık olan mahkemelerdeki duruşmalarda hazır bulunan ve şehrin doğruluğu ve dürüstlüğü ile tanınmış ileri gelenlerinden seçilen bir tür jüri konumundaki </a:t>
            </a:r>
            <a:r>
              <a:rPr lang="tr-TR" i="1" dirty="0" err="1"/>
              <a:t>şuhûdü’l</a:t>
            </a:r>
            <a:r>
              <a:rPr lang="tr-TR" i="1" dirty="0"/>
              <a:t>-hâl</a:t>
            </a:r>
            <a:r>
              <a:rPr lang="tr-TR" dirty="0"/>
              <a:t> denilen bir heyet vardı. Birkaç kişi olabildiği gibi, bazen 20-30 kişi de olabilen </a:t>
            </a:r>
            <a:r>
              <a:rPr lang="tr-TR" dirty="0" err="1"/>
              <a:t>şuhûdü’l</a:t>
            </a:r>
            <a:r>
              <a:rPr lang="tr-TR" dirty="0"/>
              <a:t>-hâl; kadının kararlarının kanuna uygun olup olmadığını takip ederdi. </a:t>
            </a:r>
            <a:r>
              <a:rPr lang="tr-TR"/>
              <a:t>Mahkemelerde yazışmaları yürüten ve davalara ait sicilleri kaydeden birkaç katip ve gerektiğinde tercüman da hazır bulunurdu.</a:t>
            </a:r>
          </a:p>
          <a:p>
            <a:endParaRPr lang="tr-TR"/>
          </a:p>
        </p:txBody>
      </p:sp>
    </p:spTree>
    <p:extLst>
      <p:ext uri="{BB962C8B-B14F-4D97-AF65-F5344CB8AC3E}">
        <p14:creationId xmlns:p14="http://schemas.microsoft.com/office/powerpoint/2010/main" val="2806212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Kaza, ticarî ve kültürel üstünlüğü ile çevresinin merkezi olmuş bir şehir veya kasaba ile çevresindeki köylerden oluşan idarî bir birliktir. Bundan dolayı, kazaların doğuşu, ekonomik, sosyal, coğrafî ve kültürel şartların belirlediği tarihî bir süreç içinde olmuştur. Kaza merkezi olan şehirlerin büyük çoğunluğu, Osmanlı öncesi dönemlerde de bulundukları bölgenin siyasî, ekonomik ve kültürel bakımdan merkezi durumunda olan yerlerdir.</a:t>
            </a:r>
          </a:p>
          <a:p>
            <a:r>
              <a:rPr lang="tr-TR" dirty="0"/>
              <a:t>Osmanlı İmparatorluğu, </a:t>
            </a:r>
            <a:r>
              <a:rPr lang="tr-TR" dirty="0" err="1"/>
              <a:t>kazaî</a:t>
            </a:r>
            <a:r>
              <a:rPr lang="tr-TR" dirty="0"/>
              <a:t>-idarî teşkilat bakımından kadıların yönetim ve yargı bölgeleri olan birçok kaza bölgesine ayrılmıştı. Her kaza birimi doğrudan devlet merkezindeki </a:t>
            </a:r>
            <a:r>
              <a:rPr lang="tr-TR" dirty="0" err="1"/>
              <a:t>Dîvân</a:t>
            </a:r>
            <a:r>
              <a:rPr lang="tr-TR" dirty="0"/>
              <a:t>-ı </a:t>
            </a:r>
            <a:r>
              <a:rPr lang="tr-TR" dirty="0" err="1"/>
              <a:t>Hümâyûn’a</a:t>
            </a:r>
            <a:r>
              <a:rPr lang="tr-TR" dirty="0"/>
              <a:t> bağlıydı. Bundan dolayı, </a:t>
            </a:r>
            <a:r>
              <a:rPr lang="tr-TR" dirty="0" err="1"/>
              <a:t>eyâlet</a:t>
            </a:r>
            <a:r>
              <a:rPr lang="tr-TR" dirty="0"/>
              <a:t>-sancak şeklindeki askerî-idarî teşkilattan ayrı olarak </a:t>
            </a:r>
            <a:r>
              <a:rPr lang="tr-TR" dirty="0" err="1"/>
              <a:t>tamamiyle</a:t>
            </a:r>
            <a:r>
              <a:rPr lang="tr-TR" dirty="0"/>
              <a:t> sivil </a:t>
            </a:r>
            <a:r>
              <a:rPr lang="tr-TR" dirty="0" err="1"/>
              <a:t>karekterli</a:t>
            </a:r>
            <a:r>
              <a:rPr lang="tr-TR" dirty="0"/>
              <a:t> bir de kaza teşkilatı vardı. Kadı, kendi kaza bölgesinde örf temsilcisi beyden bağımsız, fakat bir ölçüde karşılıklı denetim altında, padişahın yargı gücünü temsil eden bir yönetici olarak sistemin içinde yer alıyordu. Bu iki birimin başındaki temsilcileriyle padişah, otoritesini ülkenin her yanına yayıyor ve adaletli bir yönetimi gerçekleştirme imkanı buluyordu. Bu anlamda sancaktaki bütün köyler, askerî-idarî açıdan sancakbeyine, adlî-idarî açıdan ise kadıya bağlıydı</a:t>
            </a:r>
            <a:r>
              <a:rPr lang="tr-TR" b="1" dirty="0"/>
              <a:t>.</a:t>
            </a:r>
            <a:endParaRPr lang="tr-TR" dirty="0"/>
          </a:p>
          <a:p>
            <a:endParaRPr lang="tr-TR" dirty="0"/>
          </a:p>
        </p:txBody>
      </p:sp>
    </p:spTree>
    <p:extLst>
      <p:ext uri="{BB962C8B-B14F-4D97-AF65-F5344CB8AC3E}">
        <p14:creationId xmlns:p14="http://schemas.microsoft.com/office/powerpoint/2010/main" val="4066183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Osmanlı Devleti’nde daha beylikler döneminden itibaren fethedilen yerlere birer kadı atanarak adaletin gerçekleşmesi sağlanmıştır. Osmanlı fetih geleneğinde bu usul yerleşerek, bir yerin fethinin ve Osmanlı yönetimine kesin olarak girmesinin kadı ve bey gibi görevlilerin atanması ile tamamlandığı görülmektedir. Osmanlılarda Osman Bey zamanında bir kurum olarak ortaya çıkan kadılık, şeriat mahkemelerinin kaldırılmasına kadar idarî ve sosyal hayatta etkili olmuştur.</a:t>
            </a:r>
          </a:p>
          <a:p>
            <a:r>
              <a:rPr lang="tr-TR" dirty="0"/>
              <a:t>Osmanlı Devleti, diğer kurumlarda olduğu gibi kaza teşkilatında da kendisinden önceki Türk-İslam devletlerinden geniş ölçüde yararlanmış olmakla birlikte, zamanla bu konuda kendine özgü bir sistem meydana getirmiştir. Osmanlı kaza teşkilatı Rumeli, Anadolu ve Mısır olmak üzere üç bölgeye ayrılmakta idi. Rumeli’deki kadılar Rumeli kazaskerlerinin, Anadolu ve Mısır’daki kadılar ise Anadolu kazaskerlerinin idaresi altında idi. Bu ayrım, kazaskerliğin taşra teşkilatını oluşturmaktaydı.</a:t>
            </a:r>
          </a:p>
          <a:p>
            <a:endParaRPr lang="tr-TR" dirty="0"/>
          </a:p>
        </p:txBody>
      </p:sp>
    </p:spTree>
    <p:extLst>
      <p:ext uri="{BB962C8B-B14F-4D97-AF65-F5344CB8AC3E}">
        <p14:creationId xmlns:p14="http://schemas.microsoft.com/office/powerpoint/2010/main" val="231503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Kadı, kaza bölgesinde yaşayan halkın yargı işlerine bakardı. Halkın kendi arasında veya yönetim ile olan anlaşmazlıklarını çözmek ve genel anlamda adaleti sağlamakla yükümlü olan kadı, doğrudan doğruya merkezden emir aldığı için sancakbeyi ve beylerbeyini de denetleme yetkisine sahipti.</a:t>
            </a:r>
          </a:p>
          <a:p>
            <a:r>
              <a:rPr lang="tr-TR" dirty="0"/>
              <a:t>Yüksek dereceli bir medreseyi bitirmiş ve 3-5 yıl gibi belli bir süre Konya, Edirne, Bağdat, Bursa, Sivas gibi büyük şehirlerdeki kadıların yanında </a:t>
            </a:r>
            <a:r>
              <a:rPr lang="tr-TR" dirty="0" err="1"/>
              <a:t>danişmend</a:t>
            </a:r>
            <a:r>
              <a:rPr lang="tr-TR" dirty="0"/>
              <a:t> (</a:t>
            </a:r>
            <a:r>
              <a:rPr lang="tr-TR" dirty="0" err="1"/>
              <a:t>stajiyer</a:t>
            </a:r>
            <a:r>
              <a:rPr lang="tr-TR" dirty="0"/>
              <a:t>) olarak hizmet vermiş kişiler arasından atanan kadı, görevine ancak bir yılı normal süre bir yılı ise uzatma olmak üzere iki yıl süre ile atanabiliyor, iki yılın sonunda başka bir kadılığa atanmadan önce İstanbul’da bir yıl </a:t>
            </a:r>
            <a:r>
              <a:rPr lang="tr-TR" dirty="0" err="1"/>
              <a:t>mülâzemette</a:t>
            </a:r>
            <a:r>
              <a:rPr lang="tr-TR" dirty="0"/>
              <a:t> beklemesi gerekiyordu.</a:t>
            </a:r>
          </a:p>
          <a:p>
            <a:endParaRPr lang="tr-TR" dirty="0"/>
          </a:p>
        </p:txBody>
      </p:sp>
    </p:spTree>
    <p:extLst>
      <p:ext uri="{BB962C8B-B14F-4D97-AF65-F5344CB8AC3E}">
        <p14:creationId xmlns:p14="http://schemas.microsoft.com/office/powerpoint/2010/main" val="3941092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Kadıların tayin işleri kazaskerlerin yetkisi altındaydı. Medreseden mezun olup kadılık hakkını kazanmış olan adaylardan veya İstanbul’da görev</a:t>
            </a:r>
            <a:r>
              <a:rPr lang="tr-TR" b="1" dirty="0"/>
              <a:t> </a:t>
            </a:r>
            <a:r>
              <a:rPr lang="tr-TR" dirty="0"/>
              <a:t>bekleyen kadılardan Rumeli’de görev almak isteyenler Rumeli kazaskerinin, Anadolu’da görev almak isteyenler ise Anadolu kazaskerinin defterine ismini yazdırır ve sıra beklerdi. Kadıların tayin, terfi, nakil, azil gibi her türlü özlük işleri </a:t>
            </a:r>
            <a:r>
              <a:rPr lang="tr-TR" i="1" dirty="0" err="1"/>
              <a:t>rûznâme</a:t>
            </a:r>
            <a:r>
              <a:rPr lang="tr-TR" dirty="0"/>
              <a:t> adı verilen defterlere kaydedilir ve her türlü anlaşmazlık </a:t>
            </a:r>
            <a:r>
              <a:rPr lang="tr-TR" dirty="0" err="1"/>
              <a:t>rûznâme</a:t>
            </a:r>
            <a:r>
              <a:rPr lang="tr-TR" dirty="0"/>
              <a:t> defterleri esas alınarak çözümlenirdi.</a:t>
            </a:r>
          </a:p>
          <a:p>
            <a:r>
              <a:rPr lang="tr-TR" dirty="0"/>
              <a:t>Kazanın yöneticisi olan kadı, genellikle kazanın merkezi olan şehir veya kasabada otururdu. Kaza bölgesi içinde kalan bütün köylerin davaları kadının evi veya şehrin merkez camisinin içinde ya da yanında bulunan mahkemede görülürdü. Yargılama sabah namazından sonra başlar, öğleye kadar sürerdi. Mahkeme tutanakları olan kadı sicillerine davacı ve davalının oturduğu yer mutlaka yazılırdı</a:t>
            </a:r>
            <a:r>
              <a:rPr lang="tr-TR" b="1" dirty="0"/>
              <a:t>.</a:t>
            </a:r>
            <a:endParaRPr lang="tr-TR" dirty="0"/>
          </a:p>
          <a:p>
            <a:endParaRPr lang="tr-TR" dirty="0"/>
          </a:p>
        </p:txBody>
      </p:sp>
    </p:spTree>
    <p:extLst>
      <p:ext uri="{BB962C8B-B14F-4D97-AF65-F5344CB8AC3E}">
        <p14:creationId xmlns:p14="http://schemas.microsoft.com/office/powerpoint/2010/main" val="343002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Kadılıklar, kadıların görev yaptıkları kaza bölgesinin durumuna göre belli derecelere ayrılmıştı: Kaza kadılıkları ve sancak-eyalet kadılıkları. Kaza kadılıkları küçük merkezler olup, kazaskerler buralara doğrudan kadı atayabiliyorlardı. </a:t>
            </a:r>
            <a:r>
              <a:rPr lang="tr-TR" i="1" dirty="0" err="1"/>
              <a:t>Mevleviyet</a:t>
            </a:r>
            <a:r>
              <a:rPr lang="tr-TR" i="1" dirty="0"/>
              <a:t> </a:t>
            </a:r>
            <a:r>
              <a:rPr lang="tr-TR" dirty="0"/>
              <a:t>denilen İstanbul, Edirne, Sofya, Selanik, Bursa gibi büyük şehir kadılıklarına ise 16. yüzyılın ortalarına kadar kazaskerlerce kadı atanırken, bu zamandan sonra şeyhülislamın teklifi üzerine sadrazam tarafından tayin yapılmaya başlandı</a:t>
            </a:r>
            <a:r>
              <a:rPr lang="tr-TR" i="1" dirty="0"/>
              <a:t>.</a:t>
            </a:r>
            <a:r>
              <a:rPr lang="tr-TR" dirty="0"/>
              <a:t> </a:t>
            </a:r>
            <a:r>
              <a:rPr lang="tr-TR" dirty="0" err="1"/>
              <a:t>Mevleviyet</a:t>
            </a:r>
            <a:r>
              <a:rPr lang="tr-TR" dirty="0"/>
              <a:t> olan kadılıklar da kendi aralarında kadıların aldıkları yevmiyelere göre 300 </a:t>
            </a:r>
            <a:r>
              <a:rPr lang="tr-TR" dirty="0" err="1"/>
              <a:t>akçelik</a:t>
            </a:r>
            <a:r>
              <a:rPr lang="tr-TR" dirty="0"/>
              <a:t>, 500 </a:t>
            </a:r>
            <a:r>
              <a:rPr lang="tr-TR" dirty="0" err="1"/>
              <a:t>akçelik</a:t>
            </a:r>
            <a:r>
              <a:rPr lang="tr-TR" dirty="0"/>
              <a:t> şeklinde guruplara ayrılmıştı. İstanbul kadılığı 500 </a:t>
            </a:r>
            <a:r>
              <a:rPr lang="tr-TR" dirty="0" err="1"/>
              <a:t>akçelik</a:t>
            </a:r>
            <a:r>
              <a:rPr lang="tr-TR" dirty="0"/>
              <a:t> kadılık olup, en yüksek kadılıktı. İstanbul kadısı terfi ettiğinde önce Anadolu kazaskeri, sonra da Rumeli kazaskeri olurdu.</a:t>
            </a:r>
          </a:p>
          <a:p>
            <a:r>
              <a:rPr lang="tr-TR" dirty="0"/>
              <a:t>Kadıların görev ve yetkileri oldukça genişti. Bunlar hukukî, beledî, askerî, malî ve örfî olarak sınıflandırılabilir. Hukukî açıdan kadı mahkeme başkanıdır. Her türlü anlaşmazlık ve cezayı gerektiren suçlar kadının başkanlık ettiği mahkemede çözümlenirdi. Kadının hükmü olmadan hiç kimse cezalandırılamazdı. Her türlü alacak, borç ve miras davaları ile arazi anlaşmazlıkları, yöneticiler ile </a:t>
            </a:r>
            <a:r>
              <a:rPr lang="tr-TR" dirty="0" err="1"/>
              <a:t>reâyâ</a:t>
            </a:r>
            <a:r>
              <a:rPr lang="tr-TR" dirty="0"/>
              <a:t> arasındaki anlaşmazlıklar kadı tarafından çözümlenirdi. Esas itibariyle yöneticiler kadının denetimi altındaydı. Ayrıca ilmiye sınıfına mensup müderris, </a:t>
            </a:r>
            <a:r>
              <a:rPr lang="tr-TR" dirty="0" err="1"/>
              <a:t>nâib</a:t>
            </a:r>
            <a:r>
              <a:rPr lang="tr-TR" dirty="0"/>
              <a:t>, imam, hatip, mütevelli ve diğer vakıf görevlilerinin atama ve görevden alınmaları kadının arzıyla mümkün olurdu.</a:t>
            </a:r>
          </a:p>
          <a:p>
            <a:endParaRPr lang="tr-TR" dirty="0"/>
          </a:p>
        </p:txBody>
      </p:sp>
    </p:spTree>
    <p:extLst>
      <p:ext uri="{BB962C8B-B14F-4D97-AF65-F5344CB8AC3E}">
        <p14:creationId xmlns:p14="http://schemas.microsoft.com/office/powerpoint/2010/main" val="4007642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Öte yandan kadı bulunduğu şehrin belediye hizmetlerinin yürütülmesinden sorumlu en üst yöneticiydi. Şehir </a:t>
            </a:r>
            <a:r>
              <a:rPr lang="tr-TR" dirty="0" err="1"/>
              <a:t>kethüdâsı</a:t>
            </a:r>
            <a:r>
              <a:rPr lang="tr-TR" dirty="0"/>
              <a:t>, </a:t>
            </a:r>
            <a:r>
              <a:rPr lang="tr-TR" dirty="0" err="1"/>
              <a:t>çöpcübaşı</a:t>
            </a:r>
            <a:r>
              <a:rPr lang="tr-TR" dirty="0"/>
              <a:t>, mimarbaşı, esnaf </a:t>
            </a:r>
            <a:r>
              <a:rPr lang="tr-TR" dirty="0" err="1"/>
              <a:t>kethüdâları</a:t>
            </a:r>
            <a:r>
              <a:rPr lang="tr-TR" dirty="0"/>
              <a:t>, pazarbaşı ve </a:t>
            </a:r>
            <a:r>
              <a:rPr lang="tr-TR" dirty="0" err="1"/>
              <a:t>muhtesib</a:t>
            </a:r>
            <a:r>
              <a:rPr lang="tr-TR" dirty="0"/>
              <a:t> gibi görevlilerden oluşan bir tür belediye meclisinin de başkanıydı. Şehrin düzeninin ve temizliğinin sağlanması, esnaf ve </a:t>
            </a:r>
            <a:r>
              <a:rPr lang="tr-TR" dirty="0" err="1"/>
              <a:t>zenaatkarın</a:t>
            </a:r>
            <a:r>
              <a:rPr lang="tr-TR" dirty="0"/>
              <a:t> kontrolü, kazada satışı yapılan her türlü mal ve eşyaya ait fiyatların </a:t>
            </a:r>
            <a:r>
              <a:rPr lang="tr-TR" dirty="0" err="1"/>
              <a:t>tesbiti</a:t>
            </a:r>
            <a:r>
              <a:rPr lang="tr-TR" dirty="0"/>
              <a:t> (narh) ve kontrolü, üretilen malların standartlara uygun olup olmadığının kontrolü, günlük ve haftalık kurulan pazarların düzenli bir şekilde kurulmasının sağlanması, şehrin altyapı tesislerinin denetimi, imar nizamının korunması ve nikah kıymak gibi belediye işleri kadının görev alanı içinde yer alıyordu.</a:t>
            </a:r>
          </a:p>
          <a:p>
            <a:r>
              <a:rPr lang="tr-TR" dirty="0"/>
              <a:t>Kadıların diğer bir görevi de devlet merkezinden gönderilen emirlerin </a:t>
            </a:r>
            <a:r>
              <a:rPr lang="tr-TR" dirty="0" err="1"/>
              <a:t>reâyâya</a:t>
            </a:r>
            <a:r>
              <a:rPr lang="tr-TR" dirty="0"/>
              <a:t> ulaşmasını sağlamaktı. Merkezden gönderilen fermanlar veya kişilerin sorunlarına ilişkin emirler, önce mahkemeye sunulur ve kadı siciline kaydedildikten sonra işlem görürlerdi. Merkezin emirleri kadı aracılığıyla </a:t>
            </a:r>
            <a:r>
              <a:rPr lang="tr-TR" dirty="0" err="1"/>
              <a:t>reâyâya</a:t>
            </a:r>
            <a:r>
              <a:rPr lang="tr-TR" dirty="0"/>
              <a:t> ulaştırıldığı gibi, </a:t>
            </a:r>
            <a:r>
              <a:rPr lang="tr-TR" dirty="0" err="1"/>
              <a:t>reâyânın</a:t>
            </a:r>
            <a:r>
              <a:rPr lang="tr-TR" dirty="0"/>
              <a:t> istek ve şikayetleri de yine kadı aracılığıyla </a:t>
            </a:r>
            <a:r>
              <a:rPr lang="tr-TR" dirty="0" err="1"/>
              <a:t>Dîvân</a:t>
            </a:r>
            <a:r>
              <a:rPr lang="tr-TR" dirty="0"/>
              <a:t>-ı </a:t>
            </a:r>
            <a:r>
              <a:rPr lang="tr-TR" dirty="0" err="1"/>
              <a:t>Hümâyûn’a</a:t>
            </a:r>
            <a:r>
              <a:rPr lang="tr-TR" dirty="0"/>
              <a:t> iletilirdi.</a:t>
            </a:r>
          </a:p>
          <a:p>
            <a:endParaRPr lang="tr-TR" dirty="0"/>
          </a:p>
        </p:txBody>
      </p:sp>
    </p:spTree>
    <p:extLst>
      <p:ext uri="{BB962C8B-B14F-4D97-AF65-F5344CB8AC3E}">
        <p14:creationId xmlns:p14="http://schemas.microsoft.com/office/powerpoint/2010/main" val="134149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Kadıların önemli işlerinden biri de vergilerin adil olarak dağıtılması ve toplandıktan sonra merkeze gönderilmesi idi. Bu anlamda birtakım vergilerin toplanması, ordunun zahire ihtiyacının sağlanması ve bunların merkeze ya da gerektiğinde seferde bulunan orduya ulaştırılması kadının büyük önem taşıyan askerî ve malî görevleri arasında yer alıyordu. Bunlardan başka kazadaki bütün </a:t>
            </a:r>
            <a:r>
              <a:rPr lang="tr-TR" dirty="0" err="1"/>
              <a:t>mukâtaa</a:t>
            </a:r>
            <a:r>
              <a:rPr lang="tr-TR" dirty="0"/>
              <a:t> işlerini kontrol etmek, noterlik hizmetleri, tapu sicil muhafızlığı, vakıfların yöneticilerini kontrol etmek gibi çeşitli görevleri vardı. Ayrıca şehrin asayişinin sağlanması konusunda subaşı ve asesbaşı gibi görevlilerle yakın işbirliği içindeydi.</a:t>
            </a:r>
          </a:p>
          <a:p>
            <a:r>
              <a:rPr lang="tr-TR" dirty="0"/>
              <a:t>Kısacası kadı, öncelikle şeriat ve kanunları uygulayan bir yargıçtı; ama aynı zamanda padişahın idarî ve malî konulardaki emirlerinin yerine getirilmesini gözetmekle de görevliydi. Bu niteliğiyle malî işler denetçisiydi ve yöneticilerin yasadışı etkinliklerini derhal hükümete bildirmek yetkisine sahipti. Padişahın emriyle bazen </a:t>
            </a:r>
            <a:r>
              <a:rPr lang="tr-TR" dirty="0" err="1"/>
              <a:t>eyâlette</a:t>
            </a:r>
            <a:r>
              <a:rPr lang="tr-TR" dirty="0"/>
              <a:t> teftiş gezileri yapardı. Osmanlı yönetiminin omurgasını oluşturan kadılar, 15. yüzyılda yükselerek sancakbeyi ve beylerbeyi olabilmişlerdir.</a:t>
            </a:r>
          </a:p>
          <a:p>
            <a:endParaRPr lang="tr-TR" dirty="0"/>
          </a:p>
        </p:txBody>
      </p:sp>
    </p:spTree>
    <p:extLst>
      <p:ext uri="{BB962C8B-B14F-4D97-AF65-F5344CB8AC3E}">
        <p14:creationId xmlns:p14="http://schemas.microsoft.com/office/powerpoint/2010/main" val="3635325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Kadılar, kazalarının oldukça yoğun, yorucu ve sorumluluk isteyen işlerini, doğrudan kendisine bağlı veya dolaylı olarak kendisine karşı sorumlu olan çok sayıda personel ile birlikte yürütmekteydi. Kendisine doğrudan bağlı olan personel arasında </a:t>
            </a:r>
            <a:r>
              <a:rPr lang="tr-TR" dirty="0" err="1"/>
              <a:t>nâib</a:t>
            </a:r>
            <a:r>
              <a:rPr lang="tr-TR" dirty="0"/>
              <a:t>, </a:t>
            </a:r>
            <a:r>
              <a:rPr lang="tr-TR" dirty="0" err="1"/>
              <a:t>kassâm</a:t>
            </a:r>
            <a:r>
              <a:rPr lang="tr-TR" dirty="0"/>
              <a:t>, </a:t>
            </a:r>
            <a:r>
              <a:rPr lang="tr-TR" dirty="0" err="1"/>
              <a:t>muhtesib</a:t>
            </a:r>
            <a:r>
              <a:rPr lang="tr-TR" dirty="0"/>
              <a:t>, mimar, katip, muhzır (adlî polis), tercüman, imam, papaz, haham ve ayak hizmetleri gören personel sayılabilir. Bu görevlilerin her birinin sayısı kazanın büyüklüğüne ve iş hacmine göre birden fazla olabilirdi. Faaliyetlerini belirli aralıklarla kadıya bildirmek zorunda olan ve icraatında kadıya karşı sorumlu olan personel arasında ise vakıf yöneticisi olan mütevelli, esnaf </a:t>
            </a:r>
            <a:r>
              <a:rPr lang="tr-TR" dirty="0" err="1"/>
              <a:t>kethüdâsı</a:t>
            </a:r>
            <a:r>
              <a:rPr lang="tr-TR" dirty="0"/>
              <a:t>, subaşı, sipahi gibi belirli sınıf ve birimlerin yönetimini yürüten görevliler bulunmaktaydı.</a:t>
            </a:r>
          </a:p>
          <a:p>
            <a:r>
              <a:rPr lang="tr-TR" dirty="0"/>
              <a:t>Kaza, tek bir merkezden yönetilemeyecek kadar geniş bir coğrafî alana yayılmış veya nüfus olarak kalabalık bir insan topluluğunun yaşadığı bir bölge ise, kadı bu yönetim bölgesinin yoğun ya da uzak yerlerindeki adlî işleri çözüme kavuşturabilmek için kendisine yardımcı olarak </a:t>
            </a:r>
            <a:r>
              <a:rPr lang="tr-TR" i="1" dirty="0" err="1"/>
              <a:t>nâib</a:t>
            </a:r>
            <a:r>
              <a:rPr lang="tr-TR" dirty="0"/>
              <a:t> atayabilirdi. Kadıya yargılama görevinde yardım eden en önemli kişi olan </a:t>
            </a:r>
            <a:r>
              <a:rPr lang="tr-TR" dirty="0" err="1"/>
              <a:t>nâib</a:t>
            </a:r>
            <a:r>
              <a:rPr lang="tr-TR" dirty="0"/>
              <a:t>, kadının bulunmadığı ya da duruşmalara gelemediği zamanlarda duruşmaları yapmak ve kazaya bağlı köylerdeki davaların yerinde görülmesi için olay yerine gitmek gibi görevleri yerine getirirdi.</a:t>
            </a:r>
          </a:p>
          <a:p>
            <a:endParaRPr lang="tr-TR" dirty="0"/>
          </a:p>
        </p:txBody>
      </p:sp>
    </p:spTree>
    <p:extLst>
      <p:ext uri="{BB962C8B-B14F-4D97-AF65-F5344CB8AC3E}">
        <p14:creationId xmlns:p14="http://schemas.microsoft.com/office/powerpoint/2010/main" val="26694275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1594</Words>
  <Application>Microsoft Office PowerPoint</Application>
  <PresentationFormat>Geniş ekran</PresentationFormat>
  <Paragraphs>22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Klasik Dönemde Osmanlılarda Kaza Yönetimi ve Kadı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2019-11-21T10:40:01Z</dcterms:created>
  <dcterms:modified xsi:type="dcterms:W3CDTF">2019-11-21T10:58:54Z</dcterms:modified>
</cp:coreProperties>
</file>