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</a:t>
            </a:r>
            <a:r>
              <a:rPr lang="en-US" b="1" dirty="0" smtClean="0"/>
              <a:t>301 PETROGRAFİ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65125"/>
            <a:ext cx="12292148" cy="132556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MAGMATİK KAYALARDA GÖRÜLEN BAZI BOZUNMA TÜRLERİ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b="1" dirty="0"/>
              <a:t>BOZUNMA</a:t>
            </a:r>
            <a:endParaRPr lang="tr-TR" dirty="0"/>
          </a:p>
          <a:p>
            <a:r>
              <a:rPr lang="tr-TR" dirty="0"/>
              <a:t>Kayaların veya onu oluşturan mineral veya minerallerin belirli koşullar altında kalmaları sonucu ilksel özelliklerini kaybederek yeni mineral veya mineraller topluluğunun oluşmasına denilir. Bu </a:t>
            </a:r>
            <a:r>
              <a:rPr lang="tr-TR" dirty="0" err="1"/>
              <a:t>bozunmalar</a:t>
            </a:r>
            <a:r>
              <a:rPr lang="tr-TR" dirty="0"/>
              <a:t> gerek magmanın kristalleşmesi esnasında (</a:t>
            </a:r>
            <a:r>
              <a:rPr lang="tr-TR" dirty="0" err="1"/>
              <a:t>primer</a:t>
            </a:r>
            <a:r>
              <a:rPr lang="tr-TR" dirty="0"/>
              <a:t> </a:t>
            </a:r>
            <a:r>
              <a:rPr lang="tr-TR" dirty="0" err="1"/>
              <a:t>uralitleşme</a:t>
            </a:r>
            <a:r>
              <a:rPr lang="tr-TR" dirty="0"/>
              <a:t> gibi) gerekse magmanın kristalleşme evresinden sonra (</a:t>
            </a:r>
            <a:r>
              <a:rPr lang="tr-TR" dirty="0" err="1"/>
              <a:t>serisitleşme</a:t>
            </a:r>
            <a:r>
              <a:rPr lang="tr-TR" dirty="0"/>
              <a:t> gibi) gelişebilmektedir. </a:t>
            </a:r>
            <a:r>
              <a:rPr lang="tr-TR" dirty="0" err="1"/>
              <a:t>Bozunma</a:t>
            </a:r>
            <a:r>
              <a:rPr lang="tr-TR" dirty="0"/>
              <a:t> türleri kayaların mineralojik bileşimine ve </a:t>
            </a:r>
            <a:r>
              <a:rPr lang="tr-TR" dirty="0" err="1"/>
              <a:t>bozunmaya</a:t>
            </a:r>
            <a:r>
              <a:rPr lang="tr-TR" dirty="0"/>
              <a:t> neden olan faktörlere bağlı olarak değişmektedir. Buna göre magmatik kayalarda görülen en önemli </a:t>
            </a:r>
            <a:r>
              <a:rPr lang="tr-TR" dirty="0" err="1"/>
              <a:t>bozunma</a:t>
            </a:r>
            <a:r>
              <a:rPr lang="tr-TR" dirty="0"/>
              <a:t> türleri şunlardır:</a:t>
            </a:r>
          </a:p>
          <a:p>
            <a:r>
              <a:rPr lang="tr-TR" b="1" dirty="0" err="1"/>
              <a:t>Serisitleşme</a:t>
            </a:r>
            <a:r>
              <a:rPr lang="tr-TR" b="1" dirty="0"/>
              <a:t>: </a:t>
            </a:r>
            <a:r>
              <a:rPr lang="tr-TR" dirty="0" err="1"/>
              <a:t>Feldispat</a:t>
            </a:r>
            <a:r>
              <a:rPr lang="tr-TR" dirty="0"/>
              <a:t> minerallerinin </a:t>
            </a:r>
            <a:r>
              <a:rPr lang="tr-TR" dirty="0" err="1"/>
              <a:t>hidrotermal</a:t>
            </a:r>
            <a:r>
              <a:rPr lang="tr-TR" dirty="0"/>
              <a:t> solüsyonların veya atmosferik koşulların etkisi altında kalmaları sonucunda küçücük </a:t>
            </a:r>
            <a:r>
              <a:rPr lang="tr-TR" dirty="0" err="1"/>
              <a:t>muskovit</a:t>
            </a:r>
            <a:r>
              <a:rPr lang="tr-TR" dirty="0"/>
              <a:t> pulcuklarına (yaklaşık olarak 0,01 mm küçük) dönüşmelerine denilir. Bunlar ince kesitte mikroskop altında II. </a:t>
            </a:r>
            <a:r>
              <a:rPr lang="tr-TR" dirty="0" err="1"/>
              <a:t>Nikolde</a:t>
            </a:r>
            <a:r>
              <a:rPr lang="tr-TR" dirty="0"/>
              <a:t> pırıltılı bir girişim rengi göstermeleriyle ayırt edilir.</a:t>
            </a:r>
          </a:p>
          <a:p>
            <a:r>
              <a:rPr lang="tr-TR" b="1" dirty="0" err="1"/>
              <a:t>Kaolinleşme</a:t>
            </a:r>
            <a:r>
              <a:rPr lang="tr-TR" b="1" dirty="0"/>
              <a:t> (</a:t>
            </a:r>
            <a:r>
              <a:rPr lang="tr-TR" b="1" dirty="0" err="1"/>
              <a:t>Killeşme</a:t>
            </a:r>
            <a:r>
              <a:rPr lang="tr-TR" b="1" dirty="0"/>
              <a:t>):</a:t>
            </a:r>
            <a:r>
              <a:rPr lang="tr-TR" dirty="0"/>
              <a:t> </a:t>
            </a:r>
            <a:r>
              <a:rPr lang="tr-TR" dirty="0" err="1"/>
              <a:t>Feldispat</a:t>
            </a:r>
            <a:r>
              <a:rPr lang="tr-TR" dirty="0"/>
              <a:t> minerallerinin özellikle K-</a:t>
            </a:r>
            <a:r>
              <a:rPr lang="tr-TR" dirty="0" err="1"/>
              <a:t>feldispatların</a:t>
            </a:r>
            <a:r>
              <a:rPr lang="tr-TR" dirty="0"/>
              <a:t> </a:t>
            </a:r>
            <a:r>
              <a:rPr lang="tr-TR" dirty="0" err="1"/>
              <a:t>bozunmaları</a:t>
            </a:r>
            <a:r>
              <a:rPr lang="tr-TR" dirty="0"/>
              <a:t> sonucu kil minerallerine dönüşmesidir. Bunlar ince kesitte I. </a:t>
            </a:r>
            <a:r>
              <a:rPr lang="tr-TR" dirty="0" err="1"/>
              <a:t>Nikolde</a:t>
            </a:r>
            <a:r>
              <a:rPr lang="tr-TR" dirty="0"/>
              <a:t> mikroskop altında bulanık, toprağımsı ve çok açık kahverengi göstermeleriyle ayırt edilirler. Bu tür </a:t>
            </a:r>
            <a:r>
              <a:rPr lang="tr-TR" dirty="0" err="1"/>
              <a:t>bozunma</a:t>
            </a:r>
            <a:r>
              <a:rPr lang="tr-TR" dirty="0"/>
              <a:t> daha çok atmosferik koşulların değişmesi sonucu mineral veya volkan camının </a:t>
            </a:r>
            <a:r>
              <a:rPr lang="tr-TR" dirty="0" err="1"/>
              <a:t>bozunmaları</a:t>
            </a:r>
            <a:r>
              <a:rPr lang="tr-TR" dirty="0"/>
              <a:t> sonucu oluşurlar.</a:t>
            </a:r>
          </a:p>
          <a:p>
            <a:r>
              <a:rPr lang="tr-TR" b="1" dirty="0" err="1"/>
              <a:t>Kloritleşme</a:t>
            </a:r>
            <a:r>
              <a:rPr lang="tr-TR" b="1" dirty="0"/>
              <a:t>:</a:t>
            </a:r>
            <a:r>
              <a:rPr lang="tr-TR" dirty="0"/>
              <a:t> </a:t>
            </a:r>
            <a:r>
              <a:rPr lang="tr-TR" dirty="0" err="1"/>
              <a:t>Ferromagnezyumca</a:t>
            </a:r>
            <a:r>
              <a:rPr lang="tr-TR" dirty="0"/>
              <a:t> zengin minerallerin (biyotit, amfibol, piroksen) dilinim, kenar ve/veya kırık çatlakları boyunca </a:t>
            </a:r>
            <a:r>
              <a:rPr lang="tr-TR" dirty="0" err="1"/>
              <a:t>klorit</a:t>
            </a:r>
            <a:r>
              <a:rPr lang="tr-TR" dirty="0"/>
              <a:t> minerallerine dönüşmesidir.</a:t>
            </a:r>
          </a:p>
          <a:p>
            <a:r>
              <a:rPr lang="tr-TR" b="1" dirty="0" err="1"/>
              <a:t>Epidotlaşma</a:t>
            </a:r>
            <a:r>
              <a:rPr lang="tr-TR" b="1" dirty="0"/>
              <a:t>:</a:t>
            </a:r>
            <a:r>
              <a:rPr lang="tr-TR" dirty="0"/>
              <a:t> Kalsiyumca zengin minerallerin veya kalsiyumca zengin solüsyonların minerallere yaptıkları kimyasal reaksiyonlar sonucu kırık çatlaklar boyunca </a:t>
            </a:r>
            <a:r>
              <a:rPr lang="tr-TR" dirty="0" err="1"/>
              <a:t>epidot</a:t>
            </a:r>
            <a:r>
              <a:rPr lang="tr-TR" dirty="0"/>
              <a:t> minerallerinin oluşmasına denir.</a:t>
            </a:r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9006"/>
            <a:ext cx="10515600" cy="5967957"/>
          </a:xfrm>
        </p:spPr>
        <p:txBody>
          <a:bodyPr>
            <a:normAutofit fontScale="62500" lnSpcReduction="20000"/>
          </a:bodyPr>
          <a:lstStyle/>
          <a:p>
            <a:r>
              <a:rPr lang="tr-TR" b="1" dirty="0" err="1"/>
              <a:t>Uralitleşme</a:t>
            </a:r>
            <a:r>
              <a:rPr lang="tr-TR" b="1" dirty="0"/>
              <a:t>:</a:t>
            </a:r>
            <a:r>
              <a:rPr lang="tr-TR" dirty="0"/>
              <a:t> Piroksen minerallerinin kırık ve/veya kenarlarından itibaren bünyelerine su alarak merkeze doğru amfibol minerallerine dönüşmesidir. İki çeşit </a:t>
            </a:r>
            <a:r>
              <a:rPr lang="tr-TR" dirty="0" err="1"/>
              <a:t>uralitleşme</a:t>
            </a:r>
            <a:r>
              <a:rPr lang="tr-TR" dirty="0"/>
              <a:t> vardır. Bunlar;</a:t>
            </a:r>
          </a:p>
          <a:p>
            <a:pPr lvl="0"/>
            <a:r>
              <a:rPr lang="tr-TR" b="1" dirty="0" err="1"/>
              <a:t>Magmasal</a:t>
            </a:r>
            <a:r>
              <a:rPr lang="tr-TR" b="1" dirty="0"/>
              <a:t> </a:t>
            </a:r>
            <a:r>
              <a:rPr lang="tr-TR" b="1" dirty="0" err="1"/>
              <a:t>Uralitleşme</a:t>
            </a:r>
            <a:r>
              <a:rPr lang="tr-TR" b="1" dirty="0"/>
              <a:t>: </a:t>
            </a:r>
            <a:r>
              <a:rPr lang="tr-TR" dirty="0"/>
              <a:t>Magmanın kristalleşmesi esnasında magma çözeltisinin kristalleşen piroksen mineralleri ile yeniden reaksiyona girerek kenarlarından itibaren amfibol minerallerine dönüşmesidir. Bu tür </a:t>
            </a:r>
            <a:r>
              <a:rPr lang="tr-TR" dirty="0" err="1"/>
              <a:t>bozunma</a:t>
            </a:r>
            <a:r>
              <a:rPr lang="tr-TR" dirty="0"/>
              <a:t> piroksen mineralinin düzenli bir şekilde mineralin kenarından merkezine doğru amfibol (yeşil renkte) mineraline dönüşmesiyle ayırt edilir.</a:t>
            </a:r>
          </a:p>
          <a:p>
            <a:pPr lvl="0"/>
            <a:r>
              <a:rPr lang="tr-TR" b="1" dirty="0" err="1"/>
              <a:t>Sekonder</a:t>
            </a:r>
            <a:r>
              <a:rPr lang="tr-TR" b="1" dirty="0"/>
              <a:t> </a:t>
            </a:r>
            <a:r>
              <a:rPr lang="tr-TR" b="1" dirty="0" err="1"/>
              <a:t>Uralitleşme</a:t>
            </a:r>
            <a:r>
              <a:rPr lang="tr-TR" b="1" dirty="0"/>
              <a:t>:</a:t>
            </a:r>
            <a:r>
              <a:rPr lang="tr-TR" dirty="0"/>
              <a:t> Magma tamamen katılaştıktan sonra dışarıdan kaya içerisine giren solüsyonların etkisiyle piroksenler; </a:t>
            </a:r>
            <a:r>
              <a:rPr lang="tr-TR" dirty="0" err="1"/>
              <a:t>epidot</a:t>
            </a:r>
            <a:r>
              <a:rPr lang="tr-TR" dirty="0"/>
              <a:t>, kalsit ve amfibol gibi minerallere dönüşmesidir. Bu </a:t>
            </a:r>
            <a:r>
              <a:rPr lang="tr-TR" dirty="0" err="1"/>
              <a:t>bozunma</a:t>
            </a:r>
            <a:r>
              <a:rPr lang="tr-TR" dirty="0"/>
              <a:t> piroksen mineralinin düzensiz bir şekilde kenar, kırık, dilinim ve çatlakları boyunca amfibol, kalsit ve </a:t>
            </a:r>
            <a:r>
              <a:rPr lang="tr-TR" dirty="0" err="1"/>
              <a:t>epidot</a:t>
            </a:r>
            <a:r>
              <a:rPr lang="tr-TR" dirty="0"/>
              <a:t> gibi minerallere dönüşmesiyle ayırt edilir.</a:t>
            </a:r>
          </a:p>
          <a:p>
            <a:pPr lvl="0"/>
            <a:r>
              <a:rPr lang="tr-TR" b="1" dirty="0" err="1"/>
              <a:t>Sossuritleşme</a:t>
            </a:r>
            <a:r>
              <a:rPr lang="tr-TR" b="1" dirty="0"/>
              <a:t>: </a:t>
            </a:r>
            <a:r>
              <a:rPr lang="tr-TR" dirty="0"/>
              <a:t>Kalsiyumca zengin plajiyoklazların merkezden kenara doğru kümeler şeklinde </a:t>
            </a:r>
            <a:r>
              <a:rPr lang="tr-TR" dirty="0" err="1"/>
              <a:t>epidot</a:t>
            </a:r>
            <a:r>
              <a:rPr lang="tr-TR" dirty="0"/>
              <a:t>, kalsit, </a:t>
            </a:r>
            <a:r>
              <a:rPr lang="tr-TR" dirty="0" err="1"/>
              <a:t>serisit</a:t>
            </a:r>
            <a:r>
              <a:rPr lang="tr-TR" dirty="0"/>
              <a:t> ve kuvars gibi minerallere dönüşmesidir. Bunlar daha çok bazik ve </a:t>
            </a:r>
            <a:r>
              <a:rPr lang="tr-TR" dirty="0" err="1"/>
              <a:t>kısmende</a:t>
            </a:r>
            <a:r>
              <a:rPr lang="tr-TR" dirty="0"/>
              <a:t> nötr kayalarda görülür. Bu şekilde oluşan </a:t>
            </a:r>
            <a:r>
              <a:rPr lang="tr-TR" dirty="0" err="1"/>
              <a:t>bozunmalara</a:t>
            </a:r>
            <a:r>
              <a:rPr lang="tr-TR" dirty="0"/>
              <a:t> </a:t>
            </a:r>
            <a:r>
              <a:rPr lang="tr-TR" b="1" dirty="0"/>
              <a:t>normal </a:t>
            </a:r>
            <a:r>
              <a:rPr lang="tr-TR" b="1" dirty="0" err="1"/>
              <a:t>sossoritleşme</a:t>
            </a:r>
            <a:r>
              <a:rPr lang="tr-TR" dirty="0"/>
              <a:t> denilir.  </a:t>
            </a:r>
            <a:r>
              <a:rPr lang="tr-TR" dirty="0" err="1"/>
              <a:t>Felsik</a:t>
            </a:r>
            <a:r>
              <a:rPr lang="tr-TR" dirty="0"/>
              <a:t> ve </a:t>
            </a:r>
            <a:r>
              <a:rPr lang="tr-TR" dirty="0" err="1"/>
              <a:t>mafik</a:t>
            </a:r>
            <a:r>
              <a:rPr lang="tr-TR" dirty="0"/>
              <a:t> magmanın karışımı sonucu </a:t>
            </a:r>
            <a:r>
              <a:rPr lang="tr-TR" dirty="0" err="1"/>
              <a:t>felsik</a:t>
            </a:r>
            <a:r>
              <a:rPr lang="tr-TR" dirty="0"/>
              <a:t> magmada oluşan bir plajiyoklaz mineralin bazik magma tarafından etkilenerek kenara doğru büyümesi sırasında merkezde </a:t>
            </a:r>
            <a:r>
              <a:rPr lang="tr-TR" dirty="0" err="1"/>
              <a:t>anortitce</a:t>
            </a:r>
            <a:r>
              <a:rPr lang="tr-TR" dirty="0"/>
              <a:t> fakir ve kenarda ise </a:t>
            </a:r>
            <a:r>
              <a:rPr lang="tr-TR" dirty="0" err="1"/>
              <a:t>anortitce</a:t>
            </a:r>
            <a:r>
              <a:rPr lang="tr-TR" dirty="0"/>
              <a:t> zengin olması durumunda </a:t>
            </a:r>
            <a:r>
              <a:rPr lang="tr-TR" dirty="0" err="1"/>
              <a:t>bozunma</a:t>
            </a:r>
            <a:r>
              <a:rPr lang="tr-TR" dirty="0"/>
              <a:t> kenardan merkeze doğru gelişeceği için oluşan ürüne </a:t>
            </a:r>
            <a:r>
              <a:rPr lang="tr-TR" b="1" dirty="0"/>
              <a:t>ters </a:t>
            </a:r>
            <a:r>
              <a:rPr lang="tr-TR" b="1" dirty="0" err="1"/>
              <a:t>sossoritleşme</a:t>
            </a:r>
            <a:r>
              <a:rPr lang="tr-TR" dirty="0"/>
              <a:t> denir. </a:t>
            </a:r>
          </a:p>
          <a:p>
            <a:r>
              <a:rPr lang="tr-TR" b="1" dirty="0" err="1"/>
              <a:t>Serpantinleşme</a:t>
            </a:r>
            <a:r>
              <a:rPr lang="tr-TR" b="1" dirty="0"/>
              <a:t>:</a:t>
            </a:r>
            <a:r>
              <a:rPr lang="tr-TR" dirty="0"/>
              <a:t> Olivin, piroksen (Al içermeyen) gibi minerallerin belirli basınç ve sıcaklık altında </a:t>
            </a:r>
            <a:r>
              <a:rPr lang="tr-TR" dirty="0" err="1"/>
              <a:t>hidratlaşmaları</a:t>
            </a:r>
            <a:r>
              <a:rPr lang="tr-TR" dirty="0"/>
              <a:t> sonucu serpantin grubu minerallere dönüşmesi olayıdır. Bunlar mikroskop altında elek (</a:t>
            </a:r>
            <a:r>
              <a:rPr lang="tr-TR" dirty="0" err="1"/>
              <a:t>meş</a:t>
            </a:r>
            <a:r>
              <a:rPr lang="tr-TR" dirty="0"/>
              <a:t>) dokusu göstermeleriyle tanınırlar.</a:t>
            </a:r>
          </a:p>
          <a:p>
            <a:r>
              <a:rPr lang="tr-TR" b="1" dirty="0" err="1"/>
              <a:t>Karbonatlaşma</a:t>
            </a:r>
            <a:r>
              <a:rPr lang="tr-TR" b="1" dirty="0"/>
              <a:t>:</a:t>
            </a:r>
            <a:r>
              <a:rPr lang="tr-TR" dirty="0"/>
              <a:t> Mineraller arasında gelişen reaksiyonlar sonucu veya dışarıdan gelen karbonatlarca zengin solüsyonların minerallerle reaksiyona girerek kırık ve çatlaklarda karbonat minerallerinin kristalleşmesi sonucu oluşan </a:t>
            </a:r>
            <a:r>
              <a:rPr lang="tr-TR" dirty="0" err="1"/>
              <a:t>bozunmadır</a:t>
            </a:r>
            <a:r>
              <a:rPr lang="tr-TR" dirty="0"/>
              <a:t>.</a:t>
            </a:r>
          </a:p>
          <a:p>
            <a:r>
              <a:rPr lang="tr-TR" b="1" dirty="0" err="1"/>
              <a:t>Talklaşma</a:t>
            </a:r>
            <a:r>
              <a:rPr lang="tr-TR" b="1" dirty="0"/>
              <a:t>: </a:t>
            </a:r>
            <a:r>
              <a:rPr lang="tr-TR" dirty="0"/>
              <a:t>Magnezyumca veya Magnezyumca karbonatça zengin kayaların yüksek sıcaklık altında silikat çözeltilerin etkisi altında kalmaları sonucu talk minerallerin oluşumuna neden olmaktadır. Tipik olarak </a:t>
            </a:r>
            <a:r>
              <a:rPr lang="tr-TR" dirty="0" err="1"/>
              <a:t>ultramafik</a:t>
            </a:r>
            <a:r>
              <a:rPr lang="tr-TR" dirty="0"/>
              <a:t> kayaların </a:t>
            </a:r>
            <a:r>
              <a:rPr lang="tr-TR" dirty="0" err="1"/>
              <a:t>faylanma</a:t>
            </a:r>
            <a:r>
              <a:rPr lang="tr-TR" dirty="0"/>
              <a:t> yüzeyleri veya </a:t>
            </a:r>
            <a:r>
              <a:rPr lang="tr-TR" dirty="0" err="1"/>
              <a:t>dolomitik</a:t>
            </a:r>
            <a:r>
              <a:rPr lang="tr-TR" dirty="0"/>
              <a:t> kireçtaşlarının </a:t>
            </a:r>
            <a:r>
              <a:rPr lang="tr-TR" dirty="0" err="1"/>
              <a:t>hidrotermal</a:t>
            </a:r>
            <a:r>
              <a:rPr lang="tr-TR" dirty="0"/>
              <a:t> </a:t>
            </a:r>
            <a:r>
              <a:rPr lang="tr-TR" dirty="0" err="1"/>
              <a:t>alterasyonları</a:t>
            </a:r>
            <a:r>
              <a:rPr lang="tr-TR" dirty="0"/>
              <a:t> sonucu oluşabilmektedir.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6571"/>
            <a:ext cx="10515600" cy="5850392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 err="1"/>
              <a:t>Zeolitleşme</a:t>
            </a:r>
            <a:r>
              <a:rPr lang="tr-TR" b="1" dirty="0"/>
              <a:t>:</a:t>
            </a:r>
            <a:r>
              <a:rPr lang="tr-TR" dirty="0"/>
              <a:t> </a:t>
            </a:r>
            <a:r>
              <a:rPr lang="tr-TR" dirty="0" err="1"/>
              <a:t>Piroklastik</a:t>
            </a:r>
            <a:r>
              <a:rPr lang="tr-TR" dirty="0"/>
              <a:t> veya Al-Si-Fe-Mg açısından zengin minerallerin </a:t>
            </a:r>
            <a:r>
              <a:rPr lang="tr-TR" dirty="0" err="1"/>
              <a:t>hidratlaşmaları</a:t>
            </a:r>
            <a:r>
              <a:rPr lang="tr-TR" dirty="0"/>
              <a:t> sonucu düşük basınç ve sıcaklık altında </a:t>
            </a:r>
            <a:r>
              <a:rPr lang="tr-TR" dirty="0" err="1"/>
              <a:t>zeolit</a:t>
            </a:r>
            <a:r>
              <a:rPr lang="tr-TR" dirty="0"/>
              <a:t> minerallerine dönüşebilmektedir. Oluşan </a:t>
            </a:r>
            <a:r>
              <a:rPr lang="tr-TR" dirty="0" err="1"/>
              <a:t>zeolit</a:t>
            </a:r>
            <a:r>
              <a:rPr lang="tr-TR" dirty="0"/>
              <a:t> minerallerin (özellikle </a:t>
            </a:r>
            <a:r>
              <a:rPr lang="tr-TR" dirty="0" err="1"/>
              <a:t>klinoptilolit</a:t>
            </a:r>
            <a:r>
              <a:rPr lang="tr-TR" dirty="0"/>
              <a:t>) tarım ve yem sanayiinde kullanılabilmektedirler. Ancak bunlardan iğnemsi ve lifsi olanlar (</a:t>
            </a:r>
            <a:r>
              <a:rPr lang="tr-TR" dirty="0" err="1"/>
              <a:t>Eriyonit</a:t>
            </a:r>
            <a:r>
              <a:rPr lang="tr-TR" dirty="0"/>
              <a:t>) solunum yollarına bağlı organlara yapıştıkları zaman ve vücutta eritilemediğinden kanserli hücre oluşumlarına neden olabilmektedir.</a:t>
            </a:r>
          </a:p>
          <a:p>
            <a:r>
              <a:rPr lang="tr-TR" b="1" dirty="0" err="1"/>
              <a:t>Silisleşme</a:t>
            </a:r>
            <a:r>
              <a:rPr lang="tr-TR" b="1" dirty="0"/>
              <a:t>:</a:t>
            </a:r>
            <a:r>
              <a:rPr lang="tr-TR" dirty="0"/>
              <a:t> </a:t>
            </a:r>
            <a:r>
              <a:rPr lang="tr-TR" dirty="0" err="1"/>
              <a:t>Silisce</a:t>
            </a:r>
            <a:r>
              <a:rPr lang="tr-TR" dirty="0"/>
              <a:t> zengin </a:t>
            </a:r>
            <a:r>
              <a:rPr lang="tr-TR" dirty="0" err="1"/>
              <a:t>hidrotermal</a:t>
            </a:r>
            <a:r>
              <a:rPr lang="tr-TR" dirty="0"/>
              <a:t> solüsyonların kaya içerisine girerek kırık çatlaklardan itibaren </a:t>
            </a:r>
            <a:r>
              <a:rPr lang="tr-TR" dirty="0" err="1"/>
              <a:t>kriptokristalin</a:t>
            </a:r>
            <a:r>
              <a:rPr lang="tr-TR" dirty="0"/>
              <a:t> şeklinde kuvars minerallerinin oluşmasına denir.</a:t>
            </a:r>
          </a:p>
          <a:p>
            <a:r>
              <a:rPr lang="tr-TR" b="1" dirty="0" err="1"/>
              <a:t>Albitleşme</a:t>
            </a:r>
            <a:r>
              <a:rPr lang="tr-TR" b="1" dirty="0"/>
              <a:t>:</a:t>
            </a:r>
            <a:r>
              <a:rPr lang="tr-TR" dirty="0"/>
              <a:t> Sodyumca zengin çözeltilerin etkisiyle potasyumlu </a:t>
            </a:r>
            <a:r>
              <a:rPr lang="tr-TR" dirty="0" err="1"/>
              <a:t>feldispatların</a:t>
            </a:r>
            <a:r>
              <a:rPr lang="tr-TR" dirty="0"/>
              <a:t> kısmen veya tamamen </a:t>
            </a:r>
            <a:r>
              <a:rPr lang="tr-TR" dirty="0" err="1"/>
              <a:t>albit</a:t>
            </a:r>
            <a:r>
              <a:rPr lang="tr-TR" dirty="0"/>
              <a:t> minerallerine dönüşmesidir.</a:t>
            </a:r>
          </a:p>
          <a:p>
            <a:r>
              <a:rPr lang="tr-TR" b="1" dirty="0" err="1"/>
              <a:t>Opasitleşme</a:t>
            </a:r>
            <a:r>
              <a:rPr lang="tr-TR" b="1" dirty="0"/>
              <a:t>:</a:t>
            </a:r>
            <a:r>
              <a:rPr lang="tr-TR" dirty="0"/>
              <a:t> </a:t>
            </a:r>
            <a:r>
              <a:rPr lang="tr-TR" dirty="0" err="1"/>
              <a:t>Ferromagnezyumca</a:t>
            </a:r>
            <a:r>
              <a:rPr lang="tr-TR" dirty="0"/>
              <a:t> zengin </a:t>
            </a:r>
            <a:r>
              <a:rPr lang="tr-TR" dirty="0" err="1"/>
              <a:t>mafik</a:t>
            </a:r>
            <a:r>
              <a:rPr lang="tr-TR" dirty="0"/>
              <a:t> minerallerin oksitleşerek çok koyu kahve renkli ve </a:t>
            </a:r>
            <a:r>
              <a:rPr lang="tr-TR" dirty="0" err="1"/>
              <a:t>pleokroizma</a:t>
            </a:r>
            <a:r>
              <a:rPr lang="tr-TR" dirty="0"/>
              <a:t> özelliği göstermeyen minerallere dönüşmesidir.</a:t>
            </a:r>
          </a:p>
          <a:p>
            <a:r>
              <a:rPr lang="tr-TR" b="1" dirty="0" err="1"/>
              <a:t>Opaklaşma</a:t>
            </a:r>
            <a:r>
              <a:rPr lang="tr-TR" b="1" dirty="0"/>
              <a:t>:</a:t>
            </a:r>
            <a:r>
              <a:rPr lang="tr-TR" dirty="0"/>
              <a:t> </a:t>
            </a:r>
            <a:r>
              <a:rPr lang="tr-TR" dirty="0" err="1"/>
              <a:t>Ferromagnezyumca</a:t>
            </a:r>
            <a:r>
              <a:rPr lang="tr-TR" dirty="0"/>
              <a:t> zengin minerallerin tamamen </a:t>
            </a:r>
            <a:r>
              <a:rPr lang="tr-TR" dirty="0" err="1"/>
              <a:t>opak</a:t>
            </a:r>
            <a:r>
              <a:rPr lang="tr-TR" dirty="0"/>
              <a:t> minerallere dönüşmesi olayıdır. Bunlar mikroskop altında ilksel şekillerini korumaları ile tanınabilirler.</a:t>
            </a:r>
          </a:p>
          <a:p>
            <a:r>
              <a:rPr lang="tr-TR" b="1" dirty="0" err="1"/>
              <a:t>Rodonjitleşme</a:t>
            </a:r>
            <a:r>
              <a:rPr lang="tr-TR" b="1" dirty="0"/>
              <a:t>:</a:t>
            </a:r>
            <a:r>
              <a:rPr lang="tr-TR" dirty="0"/>
              <a:t> Sodyumca zengin çözeltilerin bazik bileşimli plajiyoklazların asidik bileşimli plajiyoklazlara dönüşmesidir. Özellikle gabro türü kayalarda görülür.</a:t>
            </a:r>
          </a:p>
          <a:p>
            <a:r>
              <a:rPr lang="tr-TR" b="1" dirty="0" err="1"/>
              <a:t>İddingsitleşme</a:t>
            </a:r>
            <a:r>
              <a:rPr lang="tr-TR" b="1" dirty="0"/>
              <a:t>:</a:t>
            </a:r>
            <a:r>
              <a:rPr lang="tr-TR" dirty="0"/>
              <a:t> Olivin/piroksen minerallerinin kenar ve kırıklarından itibaren demirin açığa çıkmasıyla göstermiş oldukları </a:t>
            </a:r>
            <a:r>
              <a:rPr lang="tr-TR" dirty="0" err="1"/>
              <a:t>bozunma</a:t>
            </a:r>
            <a:r>
              <a:rPr lang="tr-TR" dirty="0"/>
              <a:t> türüdür. Bunlar mikroskop altında olivin veya piroksen mineralinin çok açık kahve renkli ince bir kuşak şeklinde sarmalarıyla ayırt edilebilirler.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9074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8194"/>
            <a:ext cx="10515600" cy="5928769"/>
          </a:xfrm>
        </p:spPr>
        <p:txBody>
          <a:bodyPr>
            <a:normAutofit fontScale="70000" lnSpcReduction="20000"/>
          </a:bodyPr>
          <a:lstStyle/>
          <a:p>
            <a:r>
              <a:rPr lang="tr-TR" b="1" dirty="0" err="1"/>
              <a:t>Biyotitleşme</a:t>
            </a:r>
            <a:r>
              <a:rPr lang="tr-TR" b="1" dirty="0"/>
              <a:t>:</a:t>
            </a:r>
            <a:r>
              <a:rPr lang="tr-TR" dirty="0"/>
              <a:t> Amfibol minerallerinin kristalleşmesinden sonra asidik bileşimli bir magma ile reaksiyona girerek biyotit minerallerine dönüşmesidir. Bunlar özellikle granit içinde yer alan magma karışımı sonucu oluşan </a:t>
            </a:r>
            <a:r>
              <a:rPr lang="tr-TR" dirty="0" err="1"/>
              <a:t>anklavlarda</a:t>
            </a:r>
            <a:r>
              <a:rPr lang="tr-TR" dirty="0"/>
              <a:t> gözlenir. Mikroskop altında amfibol minerallerinin belirli kısımları </a:t>
            </a:r>
            <a:r>
              <a:rPr lang="tr-TR" dirty="0" err="1"/>
              <a:t>bulutumsu</a:t>
            </a:r>
            <a:r>
              <a:rPr lang="tr-TR" dirty="0"/>
              <a:t> görünümde biyotite dönüşmesiyle ayırt edilir.</a:t>
            </a:r>
          </a:p>
          <a:p>
            <a:r>
              <a:rPr lang="tr-TR" b="1" dirty="0" err="1"/>
              <a:t>Hidrobiyotitleşme</a:t>
            </a:r>
            <a:r>
              <a:rPr lang="tr-TR" b="1" dirty="0"/>
              <a:t>:</a:t>
            </a:r>
            <a:r>
              <a:rPr lang="tr-TR" dirty="0"/>
              <a:t> Biyotit minerallerinin kristalleşmesi sırasında hidratça zengin </a:t>
            </a:r>
            <a:r>
              <a:rPr lang="tr-TR" dirty="0" err="1"/>
              <a:t>felsik</a:t>
            </a:r>
            <a:r>
              <a:rPr lang="tr-TR" dirty="0"/>
              <a:t> </a:t>
            </a:r>
            <a:r>
              <a:rPr lang="tr-TR" dirty="0" err="1"/>
              <a:t>ergiyiklerin</a:t>
            </a:r>
            <a:r>
              <a:rPr lang="tr-TR" dirty="0"/>
              <a:t> etkisi altında kalarak kızıl kahve renkli ve </a:t>
            </a:r>
            <a:r>
              <a:rPr lang="tr-TR" dirty="0" err="1"/>
              <a:t>pleokroizması</a:t>
            </a:r>
            <a:r>
              <a:rPr lang="tr-TR" dirty="0"/>
              <a:t> düşük olan biyotitlerin oluşmasıdır. Mikroskop altında genellikle </a:t>
            </a:r>
            <a:r>
              <a:rPr lang="tr-TR" dirty="0" err="1"/>
              <a:t>idiyomorf</a:t>
            </a:r>
            <a:r>
              <a:rPr lang="tr-TR" dirty="0"/>
              <a:t> olmayan koyu kahve ve düzensiz sınırlara sahip olmasıyla ayırt edilebilir. </a:t>
            </a:r>
            <a:r>
              <a:rPr lang="tr-TR" dirty="0" err="1"/>
              <a:t>Hidrobiyotitleşmeler</a:t>
            </a:r>
            <a:r>
              <a:rPr lang="tr-TR" dirty="0"/>
              <a:t> bazen </a:t>
            </a:r>
            <a:r>
              <a:rPr lang="tr-TR" dirty="0" err="1"/>
              <a:t>biyotitleşmeler</a:t>
            </a:r>
            <a:r>
              <a:rPr lang="tr-TR" dirty="0"/>
              <a:t> şeklinde de gözlenebilir.</a:t>
            </a:r>
          </a:p>
          <a:p>
            <a:r>
              <a:rPr lang="tr-TR" b="1" dirty="0" err="1"/>
              <a:t>Lisvenitleşme</a:t>
            </a:r>
            <a:r>
              <a:rPr lang="tr-TR" b="1" dirty="0"/>
              <a:t>: </a:t>
            </a:r>
            <a:r>
              <a:rPr lang="tr-TR" dirty="0" err="1"/>
              <a:t>Ultramafik</a:t>
            </a:r>
            <a:r>
              <a:rPr lang="tr-TR" dirty="0"/>
              <a:t> kayaların derinlerden gelen </a:t>
            </a:r>
            <a:r>
              <a:rPr lang="tr-TR" dirty="0" err="1"/>
              <a:t>hidrotermal</a:t>
            </a:r>
            <a:r>
              <a:rPr lang="tr-TR" dirty="0"/>
              <a:t> çözeltilerin etkisi altında kalarak </a:t>
            </a:r>
            <a:r>
              <a:rPr lang="tr-TR" dirty="0" err="1"/>
              <a:t>karbonatlaşma</a:t>
            </a:r>
            <a:r>
              <a:rPr lang="tr-TR" dirty="0"/>
              <a:t>, </a:t>
            </a:r>
            <a:r>
              <a:rPr lang="tr-TR" dirty="0" err="1"/>
              <a:t>silisleşme</a:t>
            </a:r>
            <a:r>
              <a:rPr lang="tr-TR" dirty="0"/>
              <a:t> ve </a:t>
            </a:r>
            <a:r>
              <a:rPr lang="tr-TR" dirty="0" err="1"/>
              <a:t>demiroksitleşmesidir</a:t>
            </a:r>
            <a:r>
              <a:rPr lang="tr-TR" dirty="0"/>
              <a:t>. Mikroskop altında ileri derece </a:t>
            </a:r>
            <a:r>
              <a:rPr lang="tr-TR" dirty="0" err="1"/>
              <a:t>silisleşmiş</a:t>
            </a:r>
            <a:r>
              <a:rPr lang="tr-TR" dirty="0"/>
              <a:t> ve/veya </a:t>
            </a:r>
            <a:r>
              <a:rPr lang="tr-TR" dirty="0" err="1"/>
              <a:t>karbonatlaşmış</a:t>
            </a:r>
            <a:r>
              <a:rPr lang="tr-TR" dirty="0"/>
              <a:t> ve </a:t>
            </a:r>
            <a:r>
              <a:rPr lang="tr-TR" dirty="0" err="1"/>
              <a:t>demiroksitleşmiş</a:t>
            </a:r>
            <a:r>
              <a:rPr lang="tr-TR" dirty="0"/>
              <a:t> bir ortam içerisinde </a:t>
            </a:r>
            <a:r>
              <a:rPr lang="tr-TR" dirty="0" err="1"/>
              <a:t>serpantinit</a:t>
            </a:r>
            <a:r>
              <a:rPr lang="tr-TR" dirty="0"/>
              <a:t> ve/veya </a:t>
            </a:r>
            <a:r>
              <a:rPr lang="tr-TR" dirty="0" err="1"/>
              <a:t>kromit</a:t>
            </a:r>
            <a:r>
              <a:rPr lang="tr-TR" dirty="0"/>
              <a:t> kaya parçalarını içermesiyle tanınır. Bu tür </a:t>
            </a:r>
            <a:r>
              <a:rPr lang="tr-TR" dirty="0" err="1"/>
              <a:t>bozunmalarda</a:t>
            </a:r>
            <a:r>
              <a:rPr lang="tr-TR" dirty="0"/>
              <a:t> tarak, şeridimsi, lifsi</a:t>
            </a:r>
          </a:p>
          <a:p>
            <a:r>
              <a:rPr lang="tr-TR" b="1" dirty="0" err="1"/>
              <a:t>Ankeritleşme</a:t>
            </a:r>
            <a:r>
              <a:rPr lang="tr-TR" b="1" dirty="0"/>
              <a:t>: </a:t>
            </a:r>
            <a:r>
              <a:rPr lang="tr-TR" dirty="0" err="1"/>
              <a:t>Demiroksit</a:t>
            </a:r>
            <a:r>
              <a:rPr lang="tr-TR" dirty="0"/>
              <a:t> elementlerince zengin </a:t>
            </a:r>
            <a:r>
              <a:rPr lang="tr-TR" dirty="0" err="1"/>
              <a:t>hidrotermal</a:t>
            </a:r>
            <a:r>
              <a:rPr lang="tr-TR" dirty="0"/>
              <a:t> ürünlerin karbonat kayalarla reaksiyona girmeleri sonucu demirce zengin karbonat minerallerin oluşumuna neden olmaktadır.  Bu süreç sonucu kalsit, kuvars, limonit ve/veya hematit mineralleri ile birlikte </a:t>
            </a:r>
            <a:r>
              <a:rPr lang="tr-TR" dirty="0" err="1"/>
              <a:t>ankerit</a:t>
            </a:r>
            <a:r>
              <a:rPr lang="tr-TR" dirty="0"/>
              <a:t> minerallerin oluşumu da gerçekleşebilmektedir.</a:t>
            </a:r>
          </a:p>
          <a:p>
            <a:r>
              <a:rPr lang="tr-TR" b="1" dirty="0" err="1"/>
              <a:t>Spilitleşme</a:t>
            </a:r>
            <a:r>
              <a:rPr lang="tr-TR" b="1" dirty="0"/>
              <a:t>:</a:t>
            </a:r>
            <a:r>
              <a:rPr lang="tr-TR" dirty="0"/>
              <a:t> </a:t>
            </a:r>
            <a:r>
              <a:rPr lang="tr-TR" dirty="0" err="1"/>
              <a:t>Mafik</a:t>
            </a:r>
            <a:r>
              <a:rPr lang="tr-TR" dirty="0"/>
              <a:t> volkanik kayaların içerisindeki plajiyoklazların </a:t>
            </a:r>
            <a:r>
              <a:rPr lang="tr-TR" dirty="0" err="1"/>
              <a:t>Na</a:t>
            </a:r>
            <a:r>
              <a:rPr lang="tr-TR" dirty="0"/>
              <a:t> </a:t>
            </a:r>
            <a:r>
              <a:rPr lang="tr-TR" dirty="0" err="1"/>
              <a:t>metasomatizmaya</a:t>
            </a:r>
            <a:r>
              <a:rPr lang="tr-TR" dirty="0"/>
              <a:t> uğramaları sonucu </a:t>
            </a:r>
            <a:r>
              <a:rPr lang="tr-TR" dirty="0" err="1"/>
              <a:t>anortit</a:t>
            </a:r>
            <a:r>
              <a:rPr lang="tr-TR" dirty="0"/>
              <a:t> bileşimindeki plajiyoklazların </a:t>
            </a:r>
            <a:r>
              <a:rPr lang="tr-TR" dirty="0" err="1"/>
              <a:t>albitik</a:t>
            </a:r>
            <a:r>
              <a:rPr lang="tr-TR" dirty="0"/>
              <a:t> plajiyoklazlara dönüşümleri ile gerçekleşebilmektedir. Özellikle deniz tabanındaki bazaltlarda sıkça görülmesinden </a:t>
            </a:r>
            <a:r>
              <a:rPr lang="tr-TR" dirty="0" err="1"/>
              <a:t>spilitik</a:t>
            </a:r>
            <a:r>
              <a:rPr lang="tr-TR" dirty="0"/>
              <a:t> bazalt şeklinde de adlandırılabilmektedir. Bu tür bazaltlar </a:t>
            </a:r>
            <a:r>
              <a:rPr lang="tr-TR" dirty="0" err="1"/>
              <a:t>amigdoloidal</a:t>
            </a:r>
            <a:r>
              <a:rPr lang="tr-TR" dirty="0"/>
              <a:t> doku özellikleri göstermeleri ile karakteristiktirler.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5353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909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JEM 301 PETROGRAFİ</vt:lpstr>
      <vt:lpstr>MAGMATİK KAYALARDA GÖRÜLEN BAZI BOZUNMA TÜRLERİ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11</cp:revision>
  <dcterms:created xsi:type="dcterms:W3CDTF">2018-02-08T13:34:19Z</dcterms:created>
  <dcterms:modified xsi:type="dcterms:W3CDTF">2018-02-10T13:13:50Z</dcterms:modified>
</cp:coreProperties>
</file>