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95" r:id="rId2"/>
    <p:sldId id="296" r:id="rId3"/>
    <p:sldId id="305" r:id="rId4"/>
    <p:sldId id="306" r:id="rId5"/>
    <p:sldId id="299" r:id="rId6"/>
    <p:sldId id="307" r:id="rId7"/>
    <p:sldId id="308" r:id="rId8"/>
    <p:sldId id="297" r:id="rId9"/>
    <p:sldId id="309" r:id="rId10"/>
    <p:sldId id="310" r:id="rId11"/>
    <p:sldId id="298" r:id="rId12"/>
    <p:sldId id="311" r:id="rId13"/>
    <p:sldId id="312" r:id="rId14"/>
    <p:sldId id="261"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4" name="Group 13"/>
          <p:cNvGrpSpPr/>
          <p:nvPr/>
        </p:nvGrpSpPr>
        <p:grpSpPr>
          <a:xfrm>
            <a:off x="-1588" y="0"/>
            <a:ext cx="12193588" cy="6861555"/>
            <a:chOff x="-1588" y="0"/>
            <a:chExt cx="12193588" cy="6861555"/>
          </a:xfrm>
        </p:grpSpPr>
        <p:sp>
          <p:nvSpPr>
            <p:cNvPr id="9" name="Rectangle 8"/>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a:prstGeom prst="rect">
            <a:avLst/>
          </a:prstGeo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rot="5400000">
            <a:off x="10158984" y="1792224"/>
            <a:ext cx="990599" cy="304799"/>
          </a:xfrm>
        </p:spPr>
        <p:txBody>
          <a:bodyPr/>
          <a:lstStyle>
            <a:lvl1pPr algn="l">
              <a:defRPr b="0">
                <a:solidFill>
                  <a:schemeClr val="bg1"/>
                </a:solidFill>
              </a:defRPr>
            </a:lvl1pPr>
          </a:lstStyle>
          <a:p>
            <a:fld id="{E9462EF3-3C4F-43EE-ACEE-D4B806740EA3}" type="datetimeFigureOut">
              <a:rPr lang="en-US" dirty="0"/>
              <a:pPr/>
              <a:t>16-Sep-20</a:t>
            </a:fld>
            <a:endParaRPr lang="en-US" dirty="0"/>
          </a:p>
        </p:txBody>
      </p:sp>
      <p:sp>
        <p:nvSpPr>
          <p:cNvPr id="5" name="Footer Placeholder 4"/>
          <p:cNvSpPr>
            <a:spLocks noGrp="1"/>
          </p:cNvSpPr>
          <p:nvPr>
            <p:ph type="ftr" sz="quarter" idx="11"/>
          </p:nvPr>
        </p:nvSpPr>
        <p:spPr>
          <a:xfrm rot="5400000">
            <a:off x="8951976" y="3227832"/>
            <a:ext cx="3867912" cy="310896"/>
          </a:xfrm>
        </p:spPr>
        <p:txBody>
          <a:bodyPr/>
          <a:lstStyle>
            <a:lvl1pPr>
              <a:defRPr sz="1000" b="0">
                <a:solidFill>
                  <a:schemeClr val="bg1"/>
                </a:solidFill>
              </a:defRPr>
            </a:lvl1pPr>
          </a:lstStyle>
          <a:p>
            <a:r>
              <a:rPr lang="en-US" dirty="0"/>
              <a:t>
              </a:t>
            </a:r>
          </a:p>
        </p:txBody>
      </p:sp>
      <p:sp>
        <p:nvSpPr>
          <p:cNvPr id="8" name="Rectangle 7"/>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Yazılı Panoramik Resim">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7" y="4969927"/>
            <a:ext cx="8825657" cy="566738"/>
          </a:xfrm>
          <a:prstGeom prst="rect">
            <a:avLst/>
          </a:prstGeo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bwMode="gray">
          <a:xfrm>
            <a:off x="1154957" y="5536665"/>
            <a:ext cx="8825656"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6343B39-165A-4B68-AA5C-581F5336313C}" type="datetimeFigureOut">
              <a:rPr lang="en-US" dirty="0"/>
              <a:t>16-Sep-20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0" name="Rectangle 9"/>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0704"/>
            <a:ext cx="8833104" cy="1371600"/>
          </a:xfrm>
          <a:prstGeom prst="rect">
            <a:avLst/>
          </a:prstGeom>
        </p:spPr>
        <p:txBody>
          <a:bodyPr anchor="ctr" anchorCtr="0"/>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2144" y="3547872"/>
            <a:ext cx="8825659" cy="2478024"/>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42C8C57-33F9-4259-AC4F-0E3F5BEC9B94}"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7" name="Group 6"/>
          <p:cNvGrpSpPr/>
          <p:nvPr/>
        </p:nvGrpSpPr>
        <p:grpSpPr>
          <a:xfrm>
            <a:off x="-1588" y="0"/>
            <a:ext cx="12193588" cy="6861555"/>
            <a:chOff x="-1588" y="0"/>
            <a:chExt cx="12193588" cy="6861555"/>
          </a:xfrm>
        </p:grpSpPr>
        <p:sp>
          <p:nvSpPr>
            <p:cNvPr id="16" name="Rectangle 15"/>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Oval 17"/>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7"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TextBox 11"/>
          <p:cNvSpPr txBox="1"/>
          <p:nvPr/>
        </p:nvSpPr>
        <p:spPr bwMode="gray">
          <a:xfrm>
            <a:off x="898295" y="596767"/>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15" name="TextBox 14"/>
          <p:cNvSpPr txBox="1"/>
          <p:nvPr/>
        </p:nvSpPr>
        <p:spPr bwMode="gray">
          <a:xfrm>
            <a:off x="9715063" y="2629300"/>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2" name="Title 1"/>
          <p:cNvSpPr>
            <a:spLocks noGrp="1"/>
          </p:cNvSpPr>
          <p:nvPr>
            <p:ph type="title"/>
          </p:nvPr>
        </p:nvSpPr>
        <p:spPr>
          <a:xfrm>
            <a:off x="1574801" y="980517"/>
            <a:ext cx="8460983" cy="2698249"/>
          </a:xfrm>
          <a:prstGeom prst="rect">
            <a:avLst/>
          </a:prstGeom>
        </p:spPr>
        <p:txBody>
          <a:bodyPr anchor="ctr" anchorCtr="0"/>
          <a:lstStyle>
            <a:lvl1pPr>
              <a:defRPr sz="4000"/>
            </a:lvl1pPr>
          </a:lstStyle>
          <a:p>
            <a:r>
              <a:rPr lang="tr-TR" smtClean="0"/>
              <a:t>Asıl başlık stili için tıklatın</a:t>
            </a:r>
            <a:endParaRPr lang="en-US" dirty="0"/>
          </a:p>
        </p:txBody>
      </p:sp>
      <p:sp>
        <p:nvSpPr>
          <p:cNvPr id="11" name="Text Placeholder 3"/>
          <p:cNvSpPr>
            <a:spLocks noGrp="1"/>
          </p:cNvSpPr>
          <p:nvPr>
            <p:ph type="body" sz="half" idx="14"/>
          </p:nvPr>
        </p:nvSpPr>
        <p:spPr bwMode="gray">
          <a:xfrm>
            <a:off x="1945945" y="3679987"/>
            <a:ext cx="7725772" cy="342174"/>
          </a:xfrm>
        </p:spPr>
        <p:txBody>
          <a:bodyPr vert="horz" lIns="91440" tIns="45720" rIns="91440" bIns="45720" rtlCol="0" anchor="t">
            <a:normAutofit/>
          </a:bodyPr>
          <a:lstStyle>
            <a:lvl1pPr>
              <a:buNone/>
              <a:defRPr lang="en-US" sz="1400" cap="small" dirty="0">
                <a:solidFill>
                  <a:schemeClr val="tx2">
                    <a:lumMod val="40000"/>
                    <a:lumOff val="60000"/>
                  </a:schemeClr>
                </a:solidFill>
                <a:latin typeface="+mn-lt"/>
              </a:defRPr>
            </a:lvl1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5029198"/>
            <a:ext cx="8825659" cy="997858"/>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748772B-8FA2-401F-A0A1-A59855EDBC3E}"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3" name="Rectangle 2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3525"/>
            <a:ext cx="8865623" cy="1819656"/>
          </a:xfrm>
          <a:prstGeom prst="rect">
            <a:avLst/>
          </a:prstGeo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9200"/>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3DD5BDE-5A90-4611-82E9-0FC5746D30C5}"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312916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4" y="3179764"/>
            <a:ext cx="3129168"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5380"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4"/>
            <a:ext cx="3145380"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6700" y="2595032"/>
            <a:ext cx="3161029" cy="58473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6700" y="3179764"/>
            <a:ext cx="3161029"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384991" y="2603500"/>
            <a:ext cx="32564"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5824" y="2603500"/>
            <a:ext cx="0"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ADDA17D-0BEA-4E76-A7FC-F7C188BC48D1}" type="datetimeFigureOut">
              <a:rPr lang="en-US" dirty="0"/>
              <a:t>16-Sep-20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nchor="ctr" anchorCtr="0"/>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5"/>
            <a:ext cx="3050438" cy="57626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1334552" y="2610916"/>
            <a:ext cx="2691242" cy="158409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7"/>
            <a:ext cx="3050438"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474846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68865" y="5109108"/>
            <a:ext cx="3050438" cy="91257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3433"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3433" y="5109107"/>
            <a:ext cx="3050438" cy="91794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384245" y="2603500"/>
            <a:ext cx="1"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7352" y="2603500"/>
            <a:ext cx="0"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909AC7D-18CA-4236-82B9-D75EB1D66EAE}" type="datetimeFigureOut">
              <a:rPr lang="en-US" dirty="0"/>
              <a:t>16-Sep-20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595033"/>
            <a:ext cx="8825659" cy="3424768"/>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68300E-C023-45CD-A0BE-EDB7A8C6EA8B}"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8" name="Group 7"/>
          <p:cNvGrpSpPr/>
          <p:nvPr/>
        </p:nvGrpSpPr>
        <p:grpSpPr>
          <a:xfrm>
            <a:off x="-1588" y="0"/>
            <a:ext cx="12193588" cy="6861555"/>
            <a:chOff x="-1588" y="0"/>
            <a:chExt cx="12193588" cy="6861555"/>
          </a:xfrm>
        </p:grpSpPr>
        <p:sp>
          <p:nvSpPr>
            <p:cNvPr id="15" name="Rectangle 14"/>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6"/>
            <a:ext cx="1441567" cy="4748591"/>
          </a:xfrm>
          <a:prstGeom prst="rect">
            <a:avLst/>
          </a:prstGeo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5"/>
            <a:ext cx="6256025" cy="474859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B620EAD-E369-4933-8469-ED7764B56A1B}"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0" name="Rectangle 1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9"/>
            <a:ext cx="8825659" cy="706964"/>
          </a:xfrm>
          <a:prstGeom prst="rect">
            <a:avLst/>
          </a:prstGeom>
        </p:spPr>
        <p:txBody>
          <a:bodyPr anchor="ct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76C0EF2-9919-473B-8215-8616BAF10692}" type="datetimeFigureOut">
              <a:rPr lang="en-US" dirty="0"/>
              <a:t>16-Sep-20</a:t>
            </a:fld>
            <a:endParaRPr lang="en-US" dirty="0"/>
          </a:p>
        </p:txBody>
      </p:sp>
      <p:sp>
        <p:nvSpPr>
          <p:cNvPr id="5" name="Footer Placeholder 4"/>
          <p:cNvSpPr>
            <a:spLocks noGrp="1"/>
          </p:cNvSpPr>
          <p:nvPr>
            <p:ph type="ftr" sz="quarter" idx="11"/>
          </p:nvPr>
        </p:nvSpPr>
        <p:spPr/>
        <p:txBody>
          <a:bodyPr/>
          <a:lstStyle>
            <a:lvl1pPr>
              <a:defRPr sz="1000" b="1"/>
            </a:lvl1p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Rectangle 8"/>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9192"/>
            <a:ext cx="4343400" cy="2286000"/>
          </a:xfrm>
          <a:prstGeom prst="rect">
            <a:avLst/>
          </a:prstGeom>
        </p:spPr>
        <p:txBody>
          <a:bodyPr anchor="ctr" anchorCtr="0"/>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4576" y="2679192"/>
            <a:ext cx="3758184" cy="2286000"/>
          </a:xfrm>
        </p:spPr>
        <p:txBody>
          <a:bodyPr anchor="ctr" anchorCtr="0"/>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09472EB-AC54-4713-BFC2-BEB621108C63}" type="datetimeFigureOut">
              <a:rPr lang="en-US" dirty="0"/>
              <a:t>16-Sep-20</a:t>
            </a:fld>
            <a:endParaRPr lang="en-US" dirty="0"/>
          </a:p>
        </p:txBody>
      </p:sp>
      <p:sp>
        <p:nvSpPr>
          <p:cNvPr id="5" name="Footer Placeholder 4"/>
          <p:cNvSpPr>
            <a:spLocks noGrp="1"/>
          </p:cNvSpPr>
          <p:nvPr>
            <p:ph type="ftr" sz="quarter" idx="11"/>
          </p:nvPr>
        </p:nvSpPr>
        <p:spPr/>
        <p:txBody>
          <a:bodyPr/>
          <a:lstStyle>
            <a:lvl1pPr>
              <a:defRPr sz="1000" b="1"/>
            </a:lvl1p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969264"/>
            <a:ext cx="8825659" cy="704088"/>
          </a:xfrm>
          <a:prstGeom prst="rect">
            <a:avLst/>
          </a:prstGeo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8032"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76" y="2603500"/>
            <a:ext cx="4828032"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9455A0C-791E-4545-B787-F98AD45CD761}" type="datetimeFigureOut">
              <a:rPr lang="en-US" dirty="0"/>
              <a:t>16-Sep-20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54954" y="969264"/>
            <a:ext cx="8825659" cy="704088"/>
          </a:xfrm>
          <a:prstGeom prst="rect">
            <a:avLst/>
          </a:prstGeom>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98448"/>
            <a:ext cx="4828032" cy="2843784"/>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76"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1" y="3187921"/>
            <a:ext cx="4825160" cy="285431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2536B77-F4F4-4427-AC4F-9A623798AD82}" type="datetimeFigureOut">
              <a:rPr lang="en-US" dirty="0"/>
              <a:t>16-Sep-20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152144" y="969264"/>
            <a:ext cx="8825659" cy="704088"/>
          </a:xfrm>
          <a:prstGeom prst="rect">
            <a:avLst/>
          </a:prstGeo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8BE790C-34EB-4565-8437-CACF4CDB7822}" type="datetimeFigureOut">
              <a:rPr lang="en-US" dirty="0"/>
              <a:t>16-Sep-20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A4C11-22B8-4A4E-8126-B3AF6B948A8E}" type="datetimeFigureOut">
              <a:rPr lang="en-US" dirty="0"/>
              <a:t>16-Sep-20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6" name="Rectangle 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3" y="1298448"/>
            <a:ext cx="2793159" cy="1597152"/>
          </a:xfrm>
          <a:prstGeom prst="rect">
            <a:avLst/>
          </a:prstGeo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79008" y="1447800"/>
            <a:ext cx="5195997"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3" y="3129280"/>
            <a:ext cx="2793159" cy="2895599"/>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6ED06B6-C816-4861-964D-15A98395707D}" type="datetimeFigureOut">
              <a:rPr lang="en-US" dirty="0"/>
              <a:t>16-Sep-20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a:prstGeom prst="rect">
            <a:avLst/>
          </a:prstGeo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0B1A8AB-EA7C-4B1B-9D73-E2551851FABE}" type="datetimeFigureOut">
              <a:rPr lang="en-US" dirty="0"/>
              <a:t>16-Sep-20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 name="Group 1"/>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4"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30"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2760" y="6391656"/>
            <a:ext cx="990599" cy="304799"/>
          </a:xfrm>
          <a:prstGeom prst="rect">
            <a:avLst/>
          </a:prstGeom>
        </p:spPr>
        <p:txBody>
          <a:bodyPr vert="horz" lIns="91440" tIns="45720" rIns="91440" bIns="45720" rtlCol="0" anchor="ctr" anchorCtr="0"/>
          <a:lstStyle>
            <a:lvl1pPr algn="r">
              <a:defRPr sz="1000" b="1" i="0">
                <a:solidFill>
                  <a:schemeClr val="accent1"/>
                </a:solidFill>
              </a:defRPr>
            </a:lvl1pPr>
          </a:lstStyle>
          <a:p>
            <a:fld id="{90786BE5-D2A3-4BF0-8B30-D7403E61B3DC}" type="datetimeFigureOut">
              <a:rPr lang="en-US" dirty="0"/>
              <a:t>16-Sep-20</a:t>
            </a:fld>
            <a:endParaRPr lang="en-US" dirty="0"/>
          </a:p>
        </p:txBody>
      </p:sp>
      <p:sp>
        <p:nvSpPr>
          <p:cNvPr id="5" name="Footer Placeholder 4"/>
          <p:cNvSpPr>
            <a:spLocks noGrp="1"/>
          </p:cNvSpPr>
          <p:nvPr>
            <p:ph type="ftr" sz="quarter" idx="3"/>
          </p:nvPr>
        </p:nvSpPr>
        <p:spPr>
          <a:xfrm>
            <a:off x="557784" y="6391656"/>
            <a:ext cx="3867912" cy="310896"/>
          </a:xfrm>
          <a:prstGeom prst="rect">
            <a:avLst/>
          </a:prstGeom>
        </p:spPr>
        <p:txBody>
          <a:bodyPr vert="horz" lIns="91440" tIns="45720" rIns="91440" bIns="45720" rtlCol="0" anchor="ctr" anchorCtr="0"/>
          <a:lstStyle>
            <a:lvl1pPr algn="l">
              <a:defRPr sz="1000" b="1" i="0">
                <a:solidFill>
                  <a:schemeClr val="accent1"/>
                </a:solidFill>
              </a:defRPr>
            </a:lvl1pPr>
          </a:lstStyle>
          <a:p>
            <a:r>
              <a:rPr lang="en-US" dirty="0"/>
              <a:t>
              </a:t>
            </a:r>
          </a:p>
        </p:txBody>
      </p:sp>
      <p:sp>
        <p:nvSpPr>
          <p:cNvPr id="29" name="Rectangle 2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sz="4800" b="1" dirty="0" smtClean="0"/>
              <a:t>FUAR</a:t>
            </a:r>
            <a:r>
              <a:rPr lang="en-US" sz="4800" b="1" dirty="0" smtClean="0"/>
              <a:t>IN ÖNEMİ</a:t>
            </a:r>
            <a:endParaRPr lang="tr-TR" sz="4800" b="1" dirty="0"/>
          </a:p>
        </p:txBody>
      </p:sp>
      <p:sp>
        <p:nvSpPr>
          <p:cNvPr id="3" name="Alt Başlık 2"/>
          <p:cNvSpPr>
            <a:spLocks noGrp="1"/>
          </p:cNvSpPr>
          <p:nvPr>
            <p:ph type="subTitle" idx="1"/>
          </p:nvPr>
        </p:nvSpPr>
        <p:spPr/>
        <p:txBody>
          <a:bodyPr/>
          <a:lstStyle/>
          <a:p>
            <a:r>
              <a:rPr lang="tr-TR" dirty="0" smtClean="0"/>
              <a:t>FUAR NEDİR?</a:t>
            </a:r>
            <a:endParaRPr lang="tr-TR" dirty="0"/>
          </a:p>
        </p:txBody>
      </p:sp>
    </p:spTree>
    <p:extLst>
      <p:ext uri="{BB962C8B-B14F-4D97-AF65-F5344CB8AC3E}">
        <p14:creationId xmlns:p14="http://schemas.microsoft.com/office/powerpoint/2010/main" val="39027585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Düzenlendiği Alanda Yarattığı </a:t>
            </a:r>
            <a:r>
              <a:rPr lang="tr-TR" dirty="0" err="1"/>
              <a:t>Sosyo</a:t>
            </a:r>
            <a:r>
              <a:rPr lang="tr-TR" dirty="0"/>
              <a:t>-Kültürel Ortam Bakımından Önemi</a:t>
            </a:r>
            <a:endParaRPr lang="tr-TR" dirty="0"/>
          </a:p>
        </p:txBody>
      </p:sp>
      <p:sp>
        <p:nvSpPr>
          <p:cNvPr id="3" name="İçerik Yer Tutucusu 2"/>
          <p:cNvSpPr>
            <a:spLocks noGrp="1"/>
          </p:cNvSpPr>
          <p:nvPr>
            <p:ph idx="1"/>
          </p:nvPr>
        </p:nvSpPr>
        <p:spPr/>
        <p:txBody>
          <a:bodyPr>
            <a:noAutofit/>
          </a:bodyPr>
          <a:lstStyle/>
          <a:p>
            <a:pPr algn="just">
              <a:lnSpc>
                <a:spcPct val="150000"/>
              </a:lnSpc>
            </a:pPr>
            <a:r>
              <a:rPr lang="tr-TR" sz="2000" dirty="0"/>
              <a:t>Katılımcı ve ziyaretçilerin konaklama, yeme, içme gibi temel ihtiyaçlarını fuarın düzenlendiği bölgede karşılama zorunluluğu o bölgede faaliyet gösteren birçok işletmenin gelirlerinin artmasına yardımcı olmaktadır.</a:t>
            </a:r>
          </a:p>
          <a:p>
            <a:pPr algn="just">
              <a:lnSpc>
                <a:spcPct val="150000"/>
              </a:lnSpc>
            </a:pPr>
            <a:r>
              <a:rPr lang="tr-TR" sz="2000" dirty="0"/>
              <a:t>Ayrıca bölge halkı fuar dönemi boyunca gerçekleştirilen aktivitelere katılma şansını elde etmekte, sosyal ve kültürel aktivitelere katılabilmektedir</a:t>
            </a:r>
            <a:endParaRPr lang="tr-TR" dirty="0"/>
          </a:p>
        </p:txBody>
      </p:sp>
    </p:spTree>
    <p:extLst>
      <p:ext uri="{BB962C8B-B14F-4D97-AF65-F5344CB8AC3E}">
        <p14:creationId xmlns:p14="http://schemas.microsoft.com/office/powerpoint/2010/main" val="1340604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Pazarlama Açısından Önemi</a:t>
            </a:r>
            <a:endParaRPr lang="tr-TR" dirty="0"/>
          </a:p>
        </p:txBody>
      </p:sp>
      <p:sp>
        <p:nvSpPr>
          <p:cNvPr id="3" name="İçerik Yer Tutucusu 2"/>
          <p:cNvSpPr>
            <a:spLocks noGrp="1"/>
          </p:cNvSpPr>
          <p:nvPr>
            <p:ph idx="1"/>
          </p:nvPr>
        </p:nvSpPr>
        <p:spPr>
          <a:xfrm>
            <a:off x="1981200" y="2924945"/>
            <a:ext cx="8229600" cy="3201219"/>
          </a:xfrm>
        </p:spPr>
        <p:txBody>
          <a:bodyPr>
            <a:normAutofit fontScale="92500" lnSpcReduction="20000"/>
          </a:bodyPr>
          <a:lstStyle/>
          <a:p>
            <a:pPr algn="just">
              <a:lnSpc>
                <a:spcPct val="150000"/>
              </a:lnSpc>
            </a:pPr>
            <a:r>
              <a:rPr lang="tr-TR" sz="2400" dirty="0"/>
              <a:t>Günümüz pazarlarında tüketici davranışları son derece değişken ve karmaşık bir yapı kazanmış, bir ürün ya da hizmetin tanıtımı, en az o ürünü üretmek kadar önemli bir hâle gelmiştir. Böylesi bir ortamda da, söz konusu ürünler için gerçekleştirilecek tutundurma çabalarının daha dikkatli, titiz ve kompleks bir şekilde gerçekleştirilmesi gerekliliği ortaya çıkmıştır. </a:t>
            </a:r>
            <a:endParaRPr lang="tr-TR" dirty="0"/>
          </a:p>
        </p:txBody>
      </p:sp>
    </p:spTree>
    <p:extLst>
      <p:ext uri="{BB962C8B-B14F-4D97-AF65-F5344CB8AC3E}">
        <p14:creationId xmlns:p14="http://schemas.microsoft.com/office/powerpoint/2010/main" val="4205776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Pazarlama Açısından Önemi</a:t>
            </a:r>
            <a:endParaRPr lang="tr-TR" dirty="0"/>
          </a:p>
        </p:txBody>
      </p:sp>
      <p:sp>
        <p:nvSpPr>
          <p:cNvPr id="3" name="İçerik Yer Tutucusu 2"/>
          <p:cNvSpPr>
            <a:spLocks noGrp="1"/>
          </p:cNvSpPr>
          <p:nvPr>
            <p:ph idx="1"/>
          </p:nvPr>
        </p:nvSpPr>
        <p:spPr>
          <a:xfrm>
            <a:off x="1981200" y="2924945"/>
            <a:ext cx="8229600" cy="3201219"/>
          </a:xfrm>
        </p:spPr>
        <p:txBody>
          <a:bodyPr>
            <a:normAutofit/>
          </a:bodyPr>
          <a:lstStyle/>
          <a:p>
            <a:pPr algn="just">
              <a:lnSpc>
                <a:spcPct val="150000"/>
              </a:lnSpc>
            </a:pPr>
            <a:r>
              <a:rPr lang="tr-TR" sz="2400" dirty="0" smtClean="0"/>
              <a:t>Çünkü</a:t>
            </a:r>
            <a:r>
              <a:rPr lang="tr-TR" sz="2400" dirty="0"/>
              <a:t>, pazardaki mevcut şartlar altında bir firma, ne kadar iyi ve kaliteli ürün üretirse üretsin, o ürünü iyi ve doğru bir biçimde tanıtmayı başaramazsa, faaliyet gösterdiği sektörde başarı sağlayamamaktadır</a:t>
            </a:r>
            <a:r>
              <a:rPr lang="tr-TR" sz="2400" dirty="0" smtClean="0"/>
              <a:t>.</a:t>
            </a:r>
            <a:endParaRPr lang="en-US" sz="2400" dirty="0" smtClean="0"/>
          </a:p>
          <a:p>
            <a:endParaRPr lang="tr-TR" dirty="0"/>
          </a:p>
        </p:txBody>
      </p:sp>
    </p:spTree>
    <p:extLst>
      <p:ext uri="{BB962C8B-B14F-4D97-AF65-F5344CB8AC3E}">
        <p14:creationId xmlns:p14="http://schemas.microsoft.com/office/powerpoint/2010/main" val="28994526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Pazarlama Açısından Önemi</a:t>
            </a:r>
            <a:endParaRPr lang="tr-TR" dirty="0"/>
          </a:p>
        </p:txBody>
      </p:sp>
      <p:sp>
        <p:nvSpPr>
          <p:cNvPr id="3" name="İçerik Yer Tutucusu 2"/>
          <p:cNvSpPr>
            <a:spLocks noGrp="1"/>
          </p:cNvSpPr>
          <p:nvPr>
            <p:ph idx="1"/>
          </p:nvPr>
        </p:nvSpPr>
        <p:spPr>
          <a:xfrm>
            <a:off x="1981200" y="2924945"/>
            <a:ext cx="8229600" cy="3201219"/>
          </a:xfrm>
        </p:spPr>
        <p:txBody>
          <a:bodyPr>
            <a:normAutofit/>
          </a:bodyPr>
          <a:lstStyle/>
          <a:p>
            <a:pPr algn="just">
              <a:lnSpc>
                <a:spcPct val="150000"/>
              </a:lnSpc>
            </a:pPr>
            <a:r>
              <a:rPr lang="tr-TR" dirty="0" smtClean="0"/>
              <a:t>Bu </a:t>
            </a:r>
            <a:r>
              <a:rPr lang="tr-TR" dirty="0"/>
              <a:t>noktada firmaların yürüttüğü bütünleşik pazarlama iletişimi çalışmalarının çok büyük bir önemi bulunmaktadır. Bütünleşik pazarlama iletişimi kapsamında ele alınan iletişim teknik ve yöntemlerinin uygulanmasıyla birlikte, firmaya ait tek ve güçlü bir imaj oluşturulmakta ve </a:t>
            </a:r>
            <a:r>
              <a:rPr lang="tr-TR" dirty="0" err="1"/>
              <a:t>sinerjik</a:t>
            </a:r>
            <a:r>
              <a:rPr lang="tr-TR" dirty="0"/>
              <a:t> bir etki elde edilmektedir.</a:t>
            </a:r>
            <a:endParaRPr lang="tr-TR" dirty="0" smtClean="0"/>
          </a:p>
          <a:p>
            <a:endParaRPr lang="tr-TR" dirty="0"/>
          </a:p>
        </p:txBody>
      </p:sp>
    </p:spTree>
    <p:extLst>
      <p:ext uri="{BB962C8B-B14F-4D97-AF65-F5344CB8AC3E}">
        <p14:creationId xmlns:p14="http://schemas.microsoft.com/office/powerpoint/2010/main" val="39944317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fontScale="77500" lnSpcReduction="20000"/>
          </a:bodyPr>
          <a:lstStyle/>
          <a:p>
            <a:r>
              <a:rPr lang="tr-TR" dirty="0"/>
              <a:t>Yusuf </a:t>
            </a:r>
            <a:r>
              <a:rPr lang="tr-TR" dirty="0" err="1"/>
              <a:t>Aymankuy</a:t>
            </a:r>
            <a:r>
              <a:rPr lang="tr-TR" dirty="0"/>
              <a:t>, 1996,‘Kongre Turizminin Gelişimi ve Türkiye’de Kongre Turizmi’, Turizmde Seçme Makaleler: 24  Turizm Geliştir ve Eğitim Vakfı, 37, İSTANBUL,S.17-32</a:t>
            </a:r>
          </a:p>
          <a:p>
            <a:r>
              <a:rPr lang="tr-TR" dirty="0"/>
              <a:t>Yusuf Aymankuy,1997, ‘Türkiye’de Geliştirilebilir Turizm Şekli Olarak Kongre Turizmi ve İzmir İl Merkezi Örnek Uygulaması’, Balıkesir </a:t>
            </a:r>
            <a:r>
              <a:rPr lang="tr-TR" dirty="0" err="1"/>
              <a:t>Üniversitesi,Sosyal</a:t>
            </a:r>
            <a:r>
              <a:rPr lang="tr-TR" dirty="0"/>
              <a:t> Bilimler Enstitüsü Doktora Tezi, BALIKESİR (Yayınlanmış)</a:t>
            </a:r>
          </a:p>
          <a:p>
            <a:r>
              <a:rPr lang="tr-TR" dirty="0" err="1"/>
              <a:t>Beykan</a:t>
            </a:r>
            <a:r>
              <a:rPr lang="tr-TR" dirty="0"/>
              <a:t> Çizel,1999, ‘Kongre Turizmi, Kongre Organizasyonu ve Antalya Bölgesinin Kongre Turizmi </a:t>
            </a:r>
            <a:r>
              <a:rPr lang="tr-TR" dirty="0" err="1"/>
              <a:t>Potansiyeli,Sorunları</a:t>
            </a:r>
            <a:r>
              <a:rPr lang="tr-TR" dirty="0"/>
              <a:t> ve Gelecekteki Beklentilerine Yönelik Araştırma’ , Akdeniz Üniversitesi, Sosyal Bilimler Enstitüsü Yüksek Lisans Tezi, ANTALYA (Yayınlanmamış)</a:t>
            </a:r>
          </a:p>
          <a:p>
            <a:r>
              <a:rPr lang="tr-TR" dirty="0"/>
              <a:t>Özen Dallı, 1996, 1996 ‘Kongre Turizmi İle İlgili İstatistikler’, Turizmde Seçme Makaleler:24 </a:t>
            </a:r>
            <a:r>
              <a:rPr lang="tr-TR" dirty="0" err="1"/>
              <a:t>Tugev</a:t>
            </a:r>
            <a:r>
              <a:rPr lang="tr-TR" dirty="0"/>
              <a:t> Yayını,No:37 İSTANBUL,S.60-102</a:t>
            </a:r>
          </a:p>
          <a:p>
            <a:r>
              <a:rPr lang="tr-TR" dirty="0"/>
              <a:t>İrfan Devranoğlu,1991, ‘Kongre Turizmi: İmkanlar ve Sorunları’ , TÜRSAB Dergisi, Haziran, Sayı: 15, İSTANBUL,S.11-13</a:t>
            </a:r>
          </a:p>
          <a:p>
            <a:r>
              <a:rPr lang="tr-TR" dirty="0"/>
              <a:t>Yılmaz Özen,1997, ‘Kongre Turizmi ve Kongre Organizasyonları Tekniği’ , TÜRSAB  Yayınları, </a:t>
            </a:r>
            <a:r>
              <a:rPr lang="tr-TR" dirty="0" smtClean="0"/>
              <a:t>ANKARA</a:t>
            </a:r>
            <a:endParaRPr lang="en-US" dirty="0" smtClean="0"/>
          </a:p>
          <a:p>
            <a:r>
              <a:rPr lang="en-US" dirty="0" err="1" smtClean="0"/>
              <a:t>Megep</a:t>
            </a:r>
            <a:endParaRPr lang="tr-TR" dirty="0"/>
          </a:p>
          <a:p>
            <a:endParaRPr lang="tr-TR" dirty="0"/>
          </a:p>
        </p:txBody>
      </p:sp>
    </p:spTree>
    <p:extLst>
      <p:ext uri="{BB962C8B-B14F-4D97-AF65-F5344CB8AC3E}">
        <p14:creationId xmlns:p14="http://schemas.microsoft.com/office/powerpoint/2010/main" val="3603458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Katılımcı firmalar açısından önemi</a:t>
            </a:r>
            <a:endParaRPr lang="tr-TR" dirty="0"/>
          </a:p>
        </p:txBody>
      </p:sp>
      <p:sp>
        <p:nvSpPr>
          <p:cNvPr id="3" name="İçerik Yer Tutucusu 2"/>
          <p:cNvSpPr>
            <a:spLocks noGrp="1"/>
          </p:cNvSpPr>
          <p:nvPr>
            <p:ph idx="1"/>
          </p:nvPr>
        </p:nvSpPr>
        <p:spPr>
          <a:xfrm>
            <a:off x="1981200" y="2924945"/>
            <a:ext cx="8229600" cy="3201219"/>
          </a:xfrm>
        </p:spPr>
        <p:txBody>
          <a:bodyPr>
            <a:normAutofit/>
          </a:bodyPr>
          <a:lstStyle/>
          <a:p>
            <a:pPr algn="just">
              <a:lnSpc>
                <a:spcPct val="160000"/>
              </a:lnSpc>
            </a:pPr>
            <a:r>
              <a:rPr lang="tr-TR" sz="2400" dirty="0"/>
              <a:t>Satış çalışmalarını destekleme,</a:t>
            </a:r>
          </a:p>
          <a:p>
            <a:pPr algn="just">
              <a:lnSpc>
                <a:spcPct val="160000"/>
              </a:lnSpc>
            </a:pPr>
            <a:r>
              <a:rPr lang="tr-TR" sz="2400" dirty="0" smtClean="0"/>
              <a:t>Yeni </a:t>
            </a:r>
            <a:r>
              <a:rPr lang="tr-TR" sz="2400" dirty="0"/>
              <a:t>müşteri gruplarını tanıma,</a:t>
            </a:r>
          </a:p>
          <a:p>
            <a:pPr algn="just">
              <a:lnSpc>
                <a:spcPct val="160000"/>
              </a:lnSpc>
            </a:pPr>
            <a:r>
              <a:rPr lang="tr-TR" sz="2400" dirty="0" smtClean="0"/>
              <a:t>Kârlılığı </a:t>
            </a:r>
            <a:r>
              <a:rPr lang="tr-TR" sz="2400" dirty="0"/>
              <a:t>arttırma,</a:t>
            </a:r>
          </a:p>
          <a:p>
            <a:pPr algn="just">
              <a:lnSpc>
                <a:spcPct val="160000"/>
              </a:lnSpc>
            </a:pPr>
            <a:r>
              <a:rPr lang="tr-TR" sz="2400" dirty="0" smtClean="0"/>
              <a:t>Dağıtımın </a:t>
            </a:r>
            <a:r>
              <a:rPr lang="tr-TR" sz="2400" dirty="0"/>
              <a:t>genişletilmesi</a:t>
            </a:r>
            <a:r>
              <a:rPr lang="tr-TR" sz="2400" dirty="0" smtClean="0"/>
              <a:t>,</a:t>
            </a:r>
            <a:endParaRPr lang="tr-TR" sz="2400" dirty="0"/>
          </a:p>
        </p:txBody>
      </p:sp>
    </p:spTree>
    <p:extLst>
      <p:ext uri="{BB962C8B-B14F-4D97-AF65-F5344CB8AC3E}">
        <p14:creationId xmlns:p14="http://schemas.microsoft.com/office/powerpoint/2010/main" val="149380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Katılımcı firmalar açısından önemi</a:t>
            </a:r>
            <a:endParaRPr lang="tr-TR" dirty="0"/>
          </a:p>
        </p:txBody>
      </p:sp>
      <p:sp>
        <p:nvSpPr>
          <p:cNvPr id="3" name="İçerik Yer Tutucusu 2"/>
          <p:cNvSpPr>
            <a:spLocks noGrp="1"/>
          </p:cNvSpPr>
          <p:nvPr>
            <p:ph idx="1"/>
          </p:nvPr>
        </p:nvSpPr>
        <p:spPr>
          <a:xfrm>
            <a:off x="1981200" y="2924945"/>
            <a:ext cx="8229600" cy="3201219"/>
          </a:xfrm>
        </p:spPr>
        <p:txBody>
          <a:bodyPr>
            <a:normAutofit fontScale="85000" lnSpcReduction="10000"/>
          </a:bodyPr>
          <a:lstStyle/>
          <a:p>
            <a:pPr algn="just">
              <a:lnSpc>
                <a:spcPct val="160000"/>
              </a:lnSpc>
            </a:pPr>
            <a:r>
              <a:rPr lang="tr-TR" sz="2400" dirty="0" smtClean="0"/>
              <a:t>Yeni </a:t>
            </a:r>
            <a:r>
              <a:rPr lang="tr-TR" sz="2400" dirty="0"/>
              <a:t>temsilciler,</a:t>
            </a:r>
          </a:p>
          <a:p>
            <a:pPr algn="just">
              <a:lnSpc>
                <a:spcPct val="160000"/>
              </a:lnSpc>
            </a:pPr>
            <a:r>
              <a:rPr lang="tr-TR" sz="2400" dirty="0" smtClean="0"/>
              <a:t>Bayiler </a:t>
            </a:r>
            <a:r>
              <a:rPr lang="tr-TR" sz="2400" dirty="0"/>
              <a:t>bulunması,</a:t>
            </a:r>
          </a:p>
          <a:p>
            <a:pPr algn="just">
              <a:lnSpc>
                <a:spcPct val="160000"/>
              </a:lnSpc>
            </a:pPr>
            <a:r>
              <a:rPr lang="tr-TR" sz="2400" dirty="0" smtClean="0"/>
              <a:t>Sunulan </a:t>
            </a:r>
            <a:r>
              <a:rPr lang="tr-TR" sz="2400" dirty="0"/>
              <a:t>yeni ürünün piyasadaki başarısının değerlendirilmesi,</a:t>
            </a:r>
          </a:p>
          <a:p>
            <a:pPr algn="just">
              <a:lnSpc>
                <a:spcPct val="160000"/>
              </a:lnSpc>
            </a:pPr>
            <a:r>
              <a:rPr lang="tr-TR" sz="2400" dirty="0" smtClean="0"/>
              <a:t>Piyasaya </a:t>
            </a:r>
            <a:r>
              <a:rPr lang="tr-TR" sz="2400" dirty="0"/>
              <a:t>sunulması düşünülen ürünlerin kabul edilebilirlik durumunun incelenmesi, basınla ilişkilerin geliştirilmesi</a:t>
            </a:r>
            <a:r>
              <a:rPr lang="tr-TR" sz="2400" dirty="0" smtClean="0"/>
              <a:t>,</a:t>
            </a:r>
            <a:endParaRPr lang="tr-TR" sz="2400" dirty="0"/>
          </a:p>
        </p:txBody>
      </p:sp>
    </p:spTree>
    <p:extLst>
      <p:ext uri="{BB962C8B-B14F-4D97-AF65-F5344CB8AC3E}">
        <p14:creationId xmlns:p14="http://schemas.microsoft.com/office/powerpoint/2010/main" val="3700242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Katılımcı firmalar açısından önemi</a:t>
            </a:r>
            <a:endParaRPr lang="tr-TR" dirty="0"/>
          </a:p>
        </p:txBody>
      </p:sp>
      <p:sp>
        <p:nvSpPr>
          <p:cNvPr id="3" name="İçerik Yer Tutucusu 2"/>
          <p:cNvSpPr>
            <a:spLocks noGrp="1"/>
          </p:cNvSpPr>
          <p:nvPr>
            <p:ph idx="1"/>
          </p:nvPr>
        </p:nvSpPr>
        <p:spPr>
          <a:xfrm>
            <a:off x="1981200" y="2924945"/>
            <a:ext cx="8229600" cy="3201219"/>
          </a:xfrm>
        </p:spPr>
        <p:txBody>
          <a:bodyPr>
            <a:normAutofit/>
          </a:bodyPr>
          <a:lstStyle/>
          <a:p>
            <a:pPr algn="just">
              <a:lnSpc>
                <a:spcPct val="160000"/>
              </a:lnSpc>
            </a:pPr>
            <a:r>
              <a:rPr lang="tr-TR" sz="2400" dirty="0" smtClean="0"/>
              <a:t>Bilgi </a:t>
            </a:r>
            <a:r>
              <a:rPr lang="tr-TR" sz="2400" dirty="0"/>
              <a:t>alışverişi yolu ile araştırma ve satış faaliyetlerinin geliştirilmesi,</a:t>
            </a:r>
          </a:p>
          <a:p>
            <a:pPr algn="just">
              <a:lnSpc>
                <a:spcPct val="160000"/>
              </a:lnSpc>
            </a:pPr>
            <a:r>
              <a:rPr lang="tr-TR" sz="2400" dirty="0" smtClean="0"/>
              <a:t>İhracat </a:t>
            </a:r>
            <a:r>
              <a:rPr lang="tr-TR" sz="2400" dirty="0"/>
              <a:t>imkânlarının değerlendirilmesi gibi pek çok noktada katılımcı firmalar açısından önemli sonuçlar ve kazanımlar doğurabilmektedir.</a:t>
            </a:r>
          </a:p>
        </p:txBody>
      </p:sp>
    </p:spTree>
    <p:extLst>
      <p:ext uri="{BB962C8B-B14F-4D97-AF65-F5344CB8AC3E}">
        <p14:creationId xmlns:p14="http://schemas.microsoft.com/office/powerpoint/2010/main" val="1638967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Bir Kitle İletişim Aracı Olarak Önemi</a:t>
            </a:r>
            <a:endParaRPr lang="tr-TR" dirty="0"/>
          </a:p>
        </p:txBody>
      </p:sp>
      <p:sp>
        <p:nvSpPr>
          <p:cNvPr id="3" name="İçerik Yer Tutucusu 2"/>
          <p:cNvSpPr>
            <a:spLocks noGrp="1"/>
          </p:cNvSpPr>
          <p:nvPr>
            <p:ph idx="1"/>
          </p:nvPr>
        </p:nvSpPr>
        <p:spPr>
          <a:xfrm>
            <a:off x="1981200" y="2924945"/>
            <a:ext cx="8229600" cy="3201219"/>
          </a:xfrm>
        </p:spPr>
        <p:txBody>
          <a:bodyPr>
            <a:normAutofit fontScale="77500" lnSpcReduction="20000"/>
          </a:bodyPr>
          <a:lstStyle/>
          <a:p>
            <a:pPr algn="just">
              <a:lnSpc>
                <a:spcPct val="160000"/>
              </a:lnSpc>
            </a:pPr>
            <a:r>
              <a:rPr lang="en-US" sz="2400" dirty="0" err="1" smtClean="0"/>
              <a:t>Fuarlar</a:t>
            </a:r>
            <a:r>
              <a:rPr lang="en-US" sz="2400" dirty="0"/>
              <a:t>, </a:t>
            </a:r>
            <a:r>
              <a:rPr lang="en-US" sz="2400" dirty="0" err="1"/>
              <a:t>dünya</a:t>
            </a:r>
            <a:r>
              <a:rPr lang="en-US" sz="2400" dirty="0"/>
              <a:t> </a:t>
            </a:r>
            <a:r>
              <a:rPr lang="en-US" sz="2400" dirty="0" err="1" smtClean="0"/>
              <a:t>devletlerinin</a:t>
            </a:r>
            <a:r>
              <a:rPr lang="en-US" sz="2400" dirty="0" smtClean="0"/>
              <a:t>,</a:t>
            </a:r>
            <a:endParaRPr lang="en-US" sz="2400" dirty="0"/>
          </a:p>
          <a:p>
            <a:pPr lvl="1" algn="just">
              <a:lnSpc>
                <a:spcPct val="160000"/>
              </a:lnSpc>
            </a:pPr>
            <a:r>
              <a:rPr lang="en-US" sz="2200" dirty="0" err="1" smtClean="0"/>
              <a:t>Ticari</a:t>
            </a:r>
            <a:r>
              <a:rPr lang="en-US" sz="2200" dirty="0"/>
              <a:t>,</a:t>
            </a:r>
          </a:p>
          <a:p>
            <a:pPr lvl="1" algn="just">
              <a:lnSpc>
                <a:spcPct val="160000"/>
              </a:lnSpc>
            </a:pPr>
            <a:r>
              <a:rPr lang="en-US" sz="2200" dirty="0" err="1" smtClean="0"/>
              <a:t>Ekonomik</a:t>
            </a:r>
            <a:r>
              <a:rPr lang="en-US" sz="2200" dirty="0"/>
              <a:t>,</a:t>
            </a:r>
          </a:p>
          <a:p>
            <a:pPr lvl="1" algn="just">
              <a:lnSpc>
                <a:spcPct val="160000"/>
              </a:lnSpc>
            </a:pPr>
            <a:r>
              <a:rPr lang="en-US" sz="2200" dirty="0" err="1" smtClean="0"/>
              <a:t>Sosyal</a:t>
            </a:r>
            <a:r>
              <a:rPr lang="en-US" sz="2200" dirty="0" smtClean="0"/>
              <a:t> </a:t>
            </a:r>
            <a:r>
              <a:rPr lang="en-US" sz="2200" dirty="0" err="1"/>
              <a:t>ve</a:t>
            </a:r>
            <a:r>
              <a:rPr lang="en-US" sz="2200" dirty="0"/>
              <a:t> </a:t>
            </a:r>
            <a:r>
              <a:rPr lang="en-US" sz="2200" dirty="0" err="1"/>
              <a:t>kültürel</a:t>
            </a:r>
            <a:r>
              <a:rPr lang="en-US" sz="2200" dirty="0"/>
              <a:t> </a:t>
            </a:r>
            <a:r>
              <a:rPr lang="en-US" sz="2200" dirty="0" err="1"/>
              <a:t>açıdan</a:t>
            </a:r>
            <a:r>
              <a:rPr lang="en-US" sz="2200" dirty="0"/>
              <a:t> </a:t>
            </a:r>
            <a:r>
              <a:rPr lang="en-US" sz="2200" dirty="0" err="1"/>
              <a:t>birbirlerini</a:t>
            </a:r>
            <a:r>
              <a:rPr lang="en-US" sz="2200" dirty="0"/>
              <a:t> </a:t>
            </a:r>
            <a:r>
              <a:rPr lang="en-US" sz="2200" dirty="0" err="1"/>
              <a:t>iyi</a:t>
            </a:r>
            <a:r>
              <a:rPr lang="en-US" sz="2200" dirty="0"/>
              <a:t> </a:t>
            </a:r>
            <a:r>
              <a:rPr lang="en-US" sz="2200" dirty="0" err="1"/>
              <a:t>tanıyıp</a:t>
            </a:r>
            <a:r>
              <a:rPr lang="en-US" sz="2200" dirty="0"/>
              <a:t> </a:t>
            </a:r>
            <a:r>
              <a:rPr lang="en-US" sz="2200" dirty="0" err="1"/>
              <a:t>aralarındaki</a:t>
            </a:r>
            <a:r>
              <a:rPr lang="en-US" sz="2200" dirty="0"/>
              <a:t> </a:t>
            </a:r>
            <a:r>
              <a:rPr lang="en-US" sz="2200" dirty="0" err="1"/>
              <a:t>ilişkileri</a:t>
            </a:r>
            <a:r>
              <a:rPr lang="en-US" sz="2200" dirty="0"/>
              <a:t> </a:t>
            </a:r>
            <a:r>
              <a:rPr lang="en-US" sz="2200" dirty="0" err="1"/>
              <a:t>ve</a:t>
            </a:r>
            <a:r>
              <a:rPr lang="en-US" sz="2200" dirty="0"/>
              <a:t> </a:t>
            </a:r>
            <a:r>
              <a:rPr lang="en-US" sz="2200" dirty="0" err="1"/>
              <a:t>dayanışmayı</a:t>
            </a:r>
            <a:r>
              <a:rPr lang="en-US" sz="2200" dirty="0"/>
              <a:t> en </a:t>
            </a:r>
            <a:r>
              <a:rPr lang="en-US" sz="2200" dirty="0" err="1"/>
              <a:t>üst</a:t>
            </a:r>
            <a:r>
              <a:rPr lang="en-US" sz="2200" dirty="0"/>
              <a:t> </a:t>
            </a:r>
            <a:r>
              <a:rPr lang="en-US" sz="2200" dirty="0" err="1"/>
              <a:t>seviyede</a:t>
            </a:r>
            <a:r>
              <a:rPr lang="en-US" sz="2200" dirty="0"/>
              <a:t> </a:t>
            </a:r>
            <a:r>
              <a:rPr lang="en-US" sz="2200" dirty="0" err="1"/>
              <a:t>gerçekleştirmeleri</a:t>
            </a:r>
            <a:r>
              <a:rPr lang="en-US" sz="2200" dirty="0"/>
              <a:t> </a:t>
            </a:r>
            <a:r>
              <a:rPr lang="en-US" sz="2200" dirty="0" err="1"/>
              <a:t>açısından</a:t>
            </a:r>
            <a:r>
              <a:rPr lang="en-US" sz="2200" dirty="0"/>
              <a:t> da </a:t>
            </a:r>
            <a:r>
              <a:rPr lang="en-US" sz="2200" dirty="0" err="1"/>
              <a:t>önemli</a:t>
            </a:r>
            <a:r>
              <a:rPr lang="en-US" sz="2200" dirty="0"/>
              <a:t> </a:t>
            </a:r>
            <a:r>
              <a:rPr lang="en-US" sz="2200" dirty="0" err="1"/>
              <a:t>yararlar</a:t>
            </a:r>
            <a:r>
              <a:rPr lang="en-US" sz="2200" dirty="0"/>
              <a:t> </a:t>
            </a:r>
            <a:r>
              <a:rPr lang="en-US" sz="2200" dirty="0" err="1"/>
              <a:t>sağlamakta</a:t>
            </a:r>
            <a:r>
              <a:rPr lang="en-US" sz="2200" dirty="0"/>
              <a:t> </a:t>
            </a:r>
            <a:r>
              <a:rPr lang="en-US" sz="2200" dirty="0" err="1"/>
              <a:t>ve</a:t>
            </a:r>
            <a:r>
              <a:rPr lang="en-US" sz="2200" dirty="0"/>
              <a:t> </a:t>
            </a:r>
            <a:r>
              <a:rPr lang="en-US" sz="2200" dirty="0" err="1"/>
              <a:t>önem</a:t>
            </a:r>
            <a:r>
              <a:rPr lang="en-US" sz="2200" dirty="0"/>
              <a:t> </a:t>
            </a:r>
            <a:r>
              <a:rPr lang="en-US" sz="2200" dirty="0" err="1"/>
              <a:t>taşımaktadır</a:t>
            </a:r>
            <a:r>
              <a:rPr lang="en-US" sz="2200" dirty="0"/>
              <a:t>.</a:t>
            </a:r>
            <a:endParaRPr lang="tr-TR" dirty="0"/>
          </a:p>
        </p:txBody>
      </p:sp>
    </p:spTree>
    <p:extLst>
      <p:ext uri="{BB962C8B-B14F-4D97-AF65-F5344CB8AC3E}">
        <p14:creationId xmlns:p14="http://schemas.microsoft.com/office/powerpoint/2010/main" val="995134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Bir Kitle İletişim Aracı Olarak Önemi</a:t>
            </a:r>
            <a:endParaRPr lang="tr-TR" dirty="0"/>
          </a:p>
        </p:txBody>
      </p:sp>
      <p:sp>
        <p:nvSpPr>
          <p:cNvPr id="3" name="İçerik Yer Tutucusu 2"/>
          <p:cNvSpPr>
            <a:spLocks noGrp="1"/>
          </p:cNvSpPr>
          <p:nvPr>
            <p:ph idx="1"/>
          </p:nvPr>
        </p:nvSpPr>
        <p:spPr>
          <a:xfrm>
            <a:off x="1981200" y="2924945"/>
            <a:ext cx="8229600" cy="3201219"/>
          </a:xfrm>
        </p:spPr>
        <p:txBody>
          <a:bodyPr>
            <a:normAutofit fontScale="70000" lnSpcReduction="20000"/>
          </a:bodyPr>
          <a:lstStyle/>
          <a:p>
            <a:pPr algn="just">
              <a:lnSpc>
                <a:spcPct val="160000"/>
              </a:lnSpc>
            </a:pPr>
            <a:r>
              <a:rPr lang="en-US" sz="2400" dirty="0" err="1"/>
              <a:t>Bir</a:t>
            </a:r>
            <a:r>
              <a:rPr lang="en-US" sz="2400" dirty="0"/>
              <a:t> </a:t>
            </a:r>
            <a:r>
              <a:rPr lang="en-US" sz="2400" dirty="0" err="1"/>
              <a:t>ürün</a:t>
            </a:r>
            <a:r>
              <a:rPr lang="en-US" sz="2400" dirty="0"/>
              <a:t> </a:t>
            </a:r>
            <a:r>
              <a:rPr lang="en-US" sz="2400" dirty="0" err="1"/>
              <a:t>ya</a:t>
            </a:r>
            <a:r>
              <a:rPr lang="en-US" sz="2400" dirty="0"/>
              <a:t> da </a:t>
            </a:r>
            <a:r>
              <a:rPr lang="en-US" sz="2400" dirty="0" err="1"/>
              <a:t>hizmet</a:t>
            </a:r>
            <a:r>
              <a:rPr lang="en-US" sz="2400" dirty="0"/>
              <a:t> </a:t>
            </a:r>
            <a:r>
              <a:rPr lang="en-US" sz="2400" dirty="0" err="1"/>
              <a:t>üreten</a:t>
            </a:r>
            <a:r>
              <a:rPr lang="en-US" sz="2400" dirty="0"/>
              <a:t> </a:t>
            </a:r>
            <a:r>
              <a:rPr lang="en-US" sz="2400" dirty="0" err="1"/>
              <a:t>işletmeler</a:t>
            </a:r>
            <a:r>
              <a:rPr lang="en-US" sz="2400" dirty="0"/>
              <a:t> </a:t>
            </a:r>
            <a:r>
              <a:rPr lang="en-US" sz="2400" dirty="0" err="1"/>
              <a:t>hayatlarına</a:t>
            </a:r>
            <a:r>
              <a:rPr lang="en-US" sz="2400" dirty="0"/>
              <a:t> </a:t>
            </a:r>
            <a:r>
              <a:rPr lang="en-US" sz="2400" dirty="0" err="1"/>
              <a:t>devam</a:t>
            </a:r>
            <a:r>
              <a:rPr lang="en-US" sz="2400" dirty="0"/>
              <a:t> </a:t>
            </a:r>
            <a:r>
              <a:rPr lang="en-US" sz="2400" dirty="0" err="1"/>
              <a:t>edebilmek</a:t>
            </a:r>
            <a:r>
              <a:rPr lang="en-US" sz="2400" dirty="0"/>
              <a:t> </a:t>
            </a:r>
            <a:r>
              <a:rPr lang="en-US" sz="2400" dirty="0" err="1"/>
              <a:t>için</a:t>
            </a:r>
            <a:r>
              <a:rPr lang="en-US" sz="2400" dirty="0"/>
              <a:t> </a:t>
            </a:r>
            <a:r>
              <a:rPr lang="en-US" sz="2400" dirty="0" err="1"/>
              <a:t>söz</a:t>
            </a:r>
            <a:r>
              <a:rPr lang="en-US" sz="2400" dirty="0"/>
              <a:t> </a:t>
            </a:r>
            <a:r>
              <a:rPr lang="en-US" sz="2400" dirty="0" err="1"/>
              <a:t>konusu</a:t>
            </a:r>
            <a:r>
              <a:rPr lang="en-US" sz="2400" dirty="0"/>
              <a:t> </a:t>
            </a:r>
            <a:r>
              <a:rPr lang="en-US" sz="2400" dirty="0" err="1"/>
              <a:t>ürün</a:t>
            </a:r>
            <a:r>
              <a:rPr lang="en-US" sz="2400" dirty="0"/>
              <a:t> </a:t>
            </a:r>
            <a:r>
              <a:rPr lang="en-US" sz="2400" dirty="0" err="1"/>
              <a:t>ve</a:t>
            </a:r>
            <a:r>
              <a:rPr lang="en-US" sz="2400" dirty="0"/>
              <a:t> </a:t>
            </a:r>
            <a:r>
              <a:rPr lang="en-US" sz="2400" dirty="0" err="1"/>
              <a:t>hizmetlerini</a:t>
            </a:r>
            <a:r>
              <a:rPr lang="en-US" sz="2400" dirty="0"/>
              <a:t> </a:t>
            </a:r>
            <a:r>
              <a:rPr lang="en-US" sz="2400" dirty="0" err="1"/>
              <a:t>satmak</a:t>
            </a:r>
            <a:r>
              <a:rPr lang="en-US" sz="2400" dirty="0"/>
              <a:t> </a:t>
            </a:r>
            <a:r>
              <a:rPr lang="en-US" sz="2400" dirty="0" err="1"/>
              <a:t>ve</a:t>
            </a:r>
            <a:r>
              <a:rPr lang="en-US" sz="2400" dirty="0"/>
              <a:t> </a:t>
            </a:r>
            <a:r>
              <a:rPr lang="en-US" sz="2400" dirty="0" err="1"/>
              <a:t>kâr</a:t>
            </a:r>
            <a:r>
              <a:rPr lang="en-US" sz="2400" dirty="0"/>
              <a:t> </a:t>
            </a:r>
            <a:r>
              <a:rPr lang="en-US" sz="2400" dirty="0" err="1"/>
              <a:t>elde</a:t>
            </a:r>
            <a:r>
              <a:rPr lang="en-US" sz="2400" dirty="0"/>
              <a:t> </a:t>
            </a:r>
            <a:r>
              <a:rPr lang="en-US" sz="2400" dirty="0" err="1"/>
              <a:t>etmek</a:t>
            </a:r>
            <a:r>
              <a:rPr lang="en-US" sz="2400" dirty="0"/>
              <a:t> </a:t>
            </a:r>
            <a:r>
              <a:rPr lang="en-US" sz="2400" dirty="0" err="1"/>
              <a:t>zorundadır</a:t>
            </a:r>
            <a:r>
              <a:rPr lang="en-US" sz="2400" dirty="0"/>
              <a:t>. </a:t>
            </a:r>
            <a:r>
              <a:rPr lang="en-US" sz="2400" dirty="0" err="1"/>
              <a:t>Günümüz</a:t>
            </a:r>
            <a:r>
              <a:rPr lang="en-US" sz="2400" dirty="0"/>
              <a:t> </a:t>
            </a:r>
            <a:r>
              <a:rPr lang="en-US" sz="2400" dirty="0" err="1"/>
              <a:t>koşullarında</a:t>
            </a:r>
            <a:r>
              <a:rPr lang="en-US" sz="2400" dirty="0"/>
              <a:t> </a:t>
            </a:r>
            <a:r>
              <a:rPr lang="en-US" sz="2400" dirty="0" err="1"/>
              <a:t>ise</a:t>
            </a:r>
            <a:r>
              <a:rPr lang="en-US" sz="2400" dirty="0"/>
              <a:t> </a:t>
            </a:r>
            <a:r>
              <a:rPr lang="en-US" sz="2400" dirty="0" err="1"/>
              <a:t>ürün</a:t>
            </a:r>
            <a:r>
              <a:rPr lang="en-US" sz="2400" dirty="0"/>
              <a:t> </a:t>
            </a:r>
            <a:r>
              <a:rPr lang="en-US" sz="2400" dirty="0" err="1"/>
              <a:t>ve</a:t>
            </a:r>
            <a:r>
              <a:rPr lang="en-US" sz="2400" dirty="0"/>
              <a:t> </a:t>
            </a:r>
            <a:r>
              <a:rPr lang="en-US" sz="2400" dirty="0" err="1"/>
              <a:t>hizmetleri</a:t>
            </a:r>
            <a:r>
              <a:rPr lang="en-US" sz="2400" dirty="0"/>
              <a:t> </a:t>
            </a:r>
            <a:r>
              <a:rPr lang="en-US" sz="2400" dirty="0" err="1"/>
              <a:t>ilgili</a:t>
            </a:r>
            <a:r>
              <a:rPr lang="en-US" sz="2400" dirty="0"/>
              <a:t> </a:t>
            </a:r>
            <a:r>
              <a:rPr lang="en-US" sz="2400" dirty="0" err="1"/>
              <a:t>müşteri</a:t>
            </a:r>
            <a:r>
              <a:rPr lang="en-US" sz="2400" dirty="0"/>
              <a:t> </a:t>
            </a:r>
            <a:r>
              <a:rPr lang="en-US" sz="2400" dirty="0" err="1"/>
              <a:t>gruplarına</a:t>
            </a:r>
            <a:r>
              <a:rPr lang="en-US" sz="2400" dirty="0"/>
              <a:t> </a:t>
            </a:r>
            <a:r>
              <a:rPr lang="en-US" sz="2400" dirty="0" err="1"/>
              <a:t>satabilmek</a:t>
            </a:r>
            <a:r>
              <a:rPr lang="en-US" sz="2400" dirty="0"/>
              <a:t> </a:t>
            </a:r>
            <a:r>
              <a:rPr lang="en-US" sz="2400" dirty="0" err="1"/>
              <a:t>için</a:t>
            </a:r>
            <a:r>
              <a:rPr lang="en-US" sz="2400" dirty="0"/>
              <a:t> </a:t>
            </a:r>
            <a:r>
              <a:rPr lang="en-US" sz="2400" dirty="0" err="1"/>
              <a:t>öncelikle</a:t>
            </a:r>
            <a:r>
              <a:rPr lang="en-US" sz="2400" dirty="0"/>
              <a:t> </a:t>
            </a:r>
            <a:r>
              <a:rPr lang="en-US" sz="2400" dirty="0" err="1"/>
              <a:t>bunların</a:t>
            </a:r>
            <a:r>
              <a:rPr lang="en-US" sz="2400" dirty="0"/>
              <a:t> </a:t>
            </a:r>
            <a:r>
              <a:rPr lang="en-US" sz="2400" dirty="0" err="1"/>
              <a:t>tanıtımını</a:t>
            </a:r>
            <a:r>
              <a:rPr lang="en-US" sz="2400" dirty="0"/>
              <a:t> </a:t>
            </a:r>
            <a:r>
              <a:rPr lang="en-US" sz="2400" dirty="0" err="1"/>
              <a:t>etkin</a:t>
            </a:r>
            <a:r>
              <a:rPr lang="en-US" sz="2400" dirty="0"/>
              <a:t> </a:t>
            </a:r>
            <a:r>
              <a:rPr lang="en-US" sz="2400" dirty="0" err="1"/>
              <a:t>bir</a:t>
            </a:r>
            <a:r>
              <a:rPr lang="en-US" sz="2400" dirty="0"/>
              <a:t> </a:t>
            </a:r>
            <a:r>
              <a:rPr lang="en-US" sz="2400" dirty="0" err="1"/>
              <a:t>biçimde</a:t>
            </a:r>
            <a:r>
              <a:rPr lang="en-US" sz="2400" dirty="0"/>
              <a:t> </a:t>
            </a:r>
            <a:r>
              <a:rPr lang="en-US" sz="2400" dirty="0" err="1"/>
              <a:t>gerçekleştirmek</a:t>
            </a:r>
            <a:r>
              <a:rPr lang="en-US" sz="2400" dirty="0"/>
              <a:t> </a:t>
            </a:r>
            <a:r>
              <a:rPr lang="en-US" sz="2400" dirty="0" err="1"/>
              <a:t>ve</a:t>
            </a:r>
            <a:r>
              <a:rPr lang="en-US" sz="2400" dirty="0"/>
              <a:t> </a:t>
            </a:r>
            <a:r>
              <a:rPr lang="en-US" sz="2400" dirty="0" err="1"/>
              <a:t>bu</a:t>
            </a:r>
            <a:r>
              <a:rPr lang="en-US" sz="2400" dirty="0"/>
              <a:t> </a:t>
            </a:r>
            <a:r>
              <a:rPr lang="en-US" sz="2400" dirty="0" err="1"/>
              <a:t>sayede</a:t>
            </a:r>
            <a:r>
              <a:rPr lang="en-US" sz="2400" dirty="0"/>
              <a:t> yurt </a:t>
            </a:r>
            <a:r>
              <a:rPr lang="en-US" sz="2400" dirty="0" err="1"/>
              <a:t>içi</a:t>
            </a:r>
            <a:r>
              <a:rPr lang="en-US" sz="2400" dirty="0"/>
              <a:t> </a:t>
            </a:r>
            <a:r>
              <a:rPr lang="en-US" sz="2400" dirty="0" err="1"/>
              <a:t>ve</a:t>
            </a:r>
            <a:r>
              <a:rPr lang="en-US" sz="2400" dirty="0"/>
              <a:t> yurt </a:t>
            </a:r>
            <a:r>
              <a:rPr lang="en-US" sz="2400" dirty="0" err="1"/>
              <a:t>dışı</a:t>
            </a:r>
            <a:r>
              <a:rPr lang="en-US" sz="2400" dirty="0"/>
              <a:t> </a:t>
            </a:r>
            <a:r>
              <a:rPr lang="en-US" sz="2400" dirty="0" err="1"/>
              <a:t>pazarlara</a:t>
            </a:r>
            <a:r>
              <a:rPr lang="en-US" sz="2400" dirty="0"/>
              <a:t> </a:t>
            </a:r>
            <a:r>
              <a:rPr lang="en-US" sz="2400" dirty="0" err="1"/>
              <a:t>ulaşmak</a:t>
            </a:r>
            <a:r>
              <a:rPr lang="en-US" sz="2400" dirty="0"/>
              <a:t> </a:t>
            </a:r>
            <a:r>
              <a:rPr lang="en-US" sz="2400" dirty="0" err="1"/>
              <a:t>gerekmektedir</a:t>
            </a:r>
            <a:r>
              <a:rPr lang="en-US" sz="2400" dirty="0"/>
              <a:t>. </a:t>
            </a:r>
            <a:r>
              <a:rPr lang="en-US" sz="2400" dirty="0" err="1"/>
              <a:t>İşte</a:t>
            </a:r>
            <a:r>
              <a:rPr lang="en-US" sz="2400" dirty="0"/>
              <a:t> </a:t>
            </a:r>
            <a:r>
              <a:rPr lang="en-US" sz="2400" dirty="0" err="1"/>
              <a:t>bu</a:t>
            </a:r>
            <a:r>
              <a:rPr lang="en-US" sz="2400" dirty="0"/>
              <a:t> </a:t>
            </a:r>
            <a:r>
              <a:rPr lang="en-US" sz="2400" dirty="0" err="1"/>
              <a:t>noktada</a:t>
            </a:r>
            <a:r>
              <a:rPr lang="en-US" sz="2400" dirty="0"/>
              <a:t> </a:t>
            </a:r>
            <a:r>
              <a:rPr lang="en-US" sz="2400" dirty="0" err="1"/>
              <a:t>reklâm</a:t>
            </a:r>
            <a:r>
              <a:rPr lang="en-US" sz="2400" dirty="0"/>
              <a:t>, </a:t>
            </a:r>
            <a:r>
              <a:rPr lang="en-US" sz="2400" dirty="0" err="1"/>
              <a:t>halkla</a:t>
            </a:r>
            <a:r>
              <a:rPr lang="en-US" sz="2400" dirty="0"/>
              <a:t> </a:t>
            </a:r>
            <a:r>
              <a:rPr lang="en-US" sz="2400" dirty="0" err="1"/>
              <a:t>ilişkiler</a:t>
            </a:r>
            <a:r>
              <a:rPr lang="en-US" sz="2400" dirty="0"/>
              <a:t> </a:t>
            </a:r>
            <a:r>
              <a:rPr lang="en-US" sz="2400" dirty="0" err="1"/>
              <a:t>ve</a:t>
            </a:r>
            <a:r>
              <a:rPr lang="en-US" sz="2400" dirty="0"/>
              <a:t> </a:t>
            </a:r>
            <a:r>
              <a:rPr lang="en-US" sz="2400" dirty="0" err="1"/>
              <a:t>tanıtım</a:t>
            </a:r>
            <a:r>
              <a:rPr lang="en-US" sz="2400" dirty="0"/>
              <a:t> </a:t>
            </a:r>
            <a:r>
              <a:rPr lang="en-US" sz="2400" dirty="0" err="1"/>
              <a:t>çalışmalarının</a:t>
            </a:r>
            <a:r>
              <a:rPr lang="en-US" sz="2400" dirty="0"/>
              <a:t> </a:t>
            </a:r>
            <a:r>
              <a:rPr lang="en-US" sz="2400" dirty="0" err="1"/>
              <a:t>önemi</a:t>
            </a:r>
            <a:r>
              <a:rPr lang="en-US" sz="2400" dirty="0"/>
              <a:t> </a:t>
            </a:r>
            <a:r>
              <a:rPr lang="en-US" sz="2400" dirty="0" err="1"/>
              <a:t>ve</a:t>
            </a:r>
            <a:r>
              <a:rPr lang="en-US" sz="2400" dirty="0"/>
              <a:t> </a:t>
            </a:r>
            <a:r>
              <a:rPr lang="en-US" sz="2400" dirty="0" err="1"/>
              <a:t>gerekliliği</a:t>
            </a:r>
            <a:r>
              <a:rPr lang="en-US" sz="2400" dirty="0"/>
              <a:t> </a:t>
            </a:r>
            <a:r>
              <a:rPr lang="en-US" sz="2400" dirty="0" err="1"/>
              <a:t>ortaya</a:t>
            </a:r>
            <a:r>
              <a:rPr lang="en-US" sz="2400" dirty="0"/>
              <a:t> </a:t>
            </a:r>
            <a:r>
              <a:rPr lang="en-US" sz="2400" dirty="0" err="1"/>
              <a:t>çıkmaktadır</a:t>
            </a:r>
            <a:r>
              <a:rPr lang="en-US" sz="2400" dirty="0"/>
              <a:t>.</a:t>
            </a:r>
            <a:endParaRPr lang="tr-TR" dirty="0"/>
          </a:p>
        </p:txBody>
      </p:sp>
    </p:spTree>
    <p:extLst>
      <p:ext uri="{BB962C8B-B14F-4D97-AF65-F5344CB8AC3E}">
        <p14:creationId xmlns:p14="http://schemas.microsoft.com/office/powerpoint/2010/main" val="42947690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Bir Kitle İletişim Aracı Olarak Önemi</a:t>
            </a:r>
            <a:endParaRPr lang="tr-TR" dirty="0"/>
          </a:p>
        </p:txBody>
      </p:sp>
      <p:sp>
        <p:nvSpPr>
          <p:cNvPr id="3" name="İçerik Yer Tutucusu 2"/>
          <p:cNvSpPr>
            <a:spLocks noGrp="1"/>
          </p:cNvSpPr>
          <p:nvPr>
            <p:ph idx="1"/>
          </p:nvPr>
        </p:nvSpPr>
        <p:spPr>
          <a:xfrm>
            <a:off x="1981200" y="2924945"/>
            <a:ext cx="8229600" cy="3201219"/>
          </a:xfrm>
        </p:spPr>
        <p:txBody>
          <a:bodyPr>
            <a:normAutofit fontScale="85000" lnSpcReduction="10000"/>
          </a:bodyPr>
          <a:lstStyle/>
          <a:p>
            <a:pPr algn="just">
              <a:lnSpc>
                <a:spcPct val="160000"/>
              </a:lnSpc>
            </a:pPr>
            <a:r>
              <a:rPr lang="en-US" sz="2400" dirty="0" err="1"/>
              <a:t>Fuar</a:t>
            </a:r>
            <a:r>
              <a:rPr lang="en-US" sz="2400" dirty="0"/>
              <a:t> </a:t>
            </a:r>
            <a:r>
              <a:rPr lang="en-US" sz="2400" dirty="0" err="1"/>
              <a:t>organizasyonları</a:t>
            </a:r>
            <a:r>
              <a:rPr lang="en-US" sz="2400" dirty="0"/>
              <a:t> da </a:t>
            </a:r>
            <a:r>
              <a:rPr lang="en-US" sz="2400" dirty="0" err="1"/>
              <a:t>günümüzde</a:t>
            </a:r>
            <a:r>
              <a:rPr lang="en-US" sz="2400" dirty="0"/>
              <a:t> </a:t>
            </a:r>
            <a:r>
              <a:rPr lang="en-US" sz="2400" dirty="0" err="1"/>
              <a:t>reklam</a:t>
            </a:r>
            <a:r>
              <a:rPr lang="en-US" sz="2400" dirty="0"/>
              <a:t>, </a:t>
            </a:r>
            <a:r>
              <a:rPr lang="en-US" sz="2400" dirty="0" err="1"/>
              <a:t>halkla</a:t>
            </a:r>
            <a:r>
              <a:rPr lang="en-US" sz="2400" dirty="0"/>
              <a:t> </a:t>
            </a:r>
            <a:r>
              <a:rPr lang="en-US" sz="2400" dirty="0" err="1"/>
              <a:t>ilişkiler</a:t>
            </a:r>
            <a:r>
              <a:rPr lang="en-US" sz="2400" dirty="0"/>
              <a:t> </a:t>
            </a:r>
            <a:r>
              <a:rPr lang="en-US" sz="2400" dirty="0" err="1"/>
              <a:t>gibi</a:t>
            </a:r>
            <a:r>
              <a:rPr lang="en-US" sz="2400" dirty="0"/>
              <a:t> </a:t>
            </a:r>
            <a:r>
              <a:rPr lang="en-US" sz="2400" dirty="0" err="1"/>
              <a:t>çağdaş</a:t>
            </a:r>
            <a:r>
              <a:rPr lang="en-US" sz="2400" dirty="0"/>
              <a:t> </a:t>
            </a:r>
            <a:r>
              <a:rPr lang="en-US" sz="2400" dirty="0" err="1"/>
              <a:t>iletişim</a:t>
            </a:r>
            <a:r>
              <a:rPr lang="en-US" sz="2400" dirty="0"/>
              <a:t> </a:t>
            </a:r>
            <a:r>
              <a:rPr lang="en-US" sz="2400" dirty="0" err="1"/>
              <a:t>olanaklarından</a:t>
            </a:r>
            <a:r>
              <a:rPr lang="en-US" sz="2400" dirty="0"/>
              <a:t> </a:t>
            </a:r>
            <a:r>
              <a:rPr lang="en-US" sz="2400" dirty="0" err="1"/>
              <a:t>bir</a:t>
            </a:r>
            <a:r>
              <a:rPr lang="en-US" sz="2400" dirty="0"/>
              <a:t> </a:t>
            </a:r>
            <a:r>
              <a:rPr lang="en-US" sz="2400" dirty="0" err="1"/>
              <a:t>tanesi</a:t>
            </a:r>
            <a:r>
              <a:rPr lang="en-US" sz="2400" dirty="0"/>
              <a:t> </a:t>
            </a:r>
            <a:r>
              <a:rPr lang="en-US" sz="2400" dirty="0" err="1"/>
              <a:t>haline</a:t>
            </a:r>
            <a:r>
              <a:rPr lang="en-US" sz="2400" dirty="0"/>
              <a:t> </a:t>
            </a:r>
            <a:r>
              <a:rPr lang="en-US" sz="2400" dirty="0" err="1"/>
              <a:t>gelmiş</a:t>
            </a:r>
            <a:r>
              <a:rPr lang="en-US" sz="2400" dirty="0"/>
              <a:t> </a:t>
            </a:r>
            <a:r>
              <a:rPr lang="en-US" sz="2400" dirty="0" err="1"/>
              <a:t>ve</a:t>
            </a:r>
            <a:r>
              <a:rPr lang="en-US" sz="2400" dirty="0"/>
              <a:t> </a:t>
            </a:r>
            <a:r>
              <a:rPr lang="en-US" sz="2400" dirty="0" err="1"/>
              <a:t>hedef</a:t>
            </a:r>
            <a:r>
              <a:rPr lang="en-US" sz="2400" dirty="0"/>
              <a:t> </a:t>
            </a:r>
            <a:r>
              <a:rPr lang="en-US" sz="2400" dirty="0" err="1"/>
              <a:t>kitleye</a:t>
            </a:r>
            <a:r>
              <a:rPr lang="en-US" sz="2400" dirty="0"/>
              <a:t> firma </a:t>
            </a:r>
            <a:r>
              <a:rPr lang="en-US" sz="2400" dirty="0" err="1"/>
              <a:t>ve</a:t>
            </a:r>
            <a:r>
              <a:rPr lang="en-US" sz="2400" dirty="0"/>
              <a:t> </a:t>
            </a:r>
            <a:r>
              <a:rPr lang="en-US" sz="2400" dirty="0" err="1"/>
              <a:t>firmanın</a:t>
            </a:r>
            <a:r>
              <a:rPr lang="en-US" sz="2400" dirty="0"/>
              <a:t> </a:t>
            </a:r>
            <a:r>
              <a:rPr lang="en-US" sz="2400" dirty="0" err="1"/>
              <a:t>pazarlama</a:t>
            </a:r>
            <a:r>
              <a:rPr lang="en-US" sz="2400" dirty="0"/>
              <a:t> </a:t>
            </a:r>
            <a:r>
              <a:rPr lang="en-US" sz="2400" dirty="0" err="1"/>
              <a:t>bileşimi</a:t>
            </a:r>
            <a:r>
              <a:rPr lang="en-US" sz="2400" dirty="0"/>
              <a:t> </a:t>
            </a:r>
            <a:r>
              <a:rPr lang="en-US" sz="2400" dirty="0" err="1"/>
              <a:t>hakkında</a:t>
            </a:r>
            <a:r>
              <a:rPr lang="en-US" sz="2400" dirty="0"/>
              <a:t> </a:t>
            </a:r>
            <a:r>
              <a:rPr lang="en-US" sz="2400" dirty="0" err="1"/>
              <a:t>bilgi</a:t>
            </a:r>
            <a:r>
              <a:rPr lang="en-US" sz="2400" dirty="0"/>
              <a:t> </a:t>
            </a:r>
            <a:r>
              <a:rPr lang="en-US" sz="2400" dirty="0" err="1"/>
              <a:t>verme</a:t>
            </a:r>
            <a:r>
              <a:rPr lang="en-US" sz="2400" dirty="0"/>
              <a:t>, </a:t>
            </a:r>
            <a:r>
              <a:rPr lang="en-US" sz="2400" dirty="0" err="1"/>
              <a:t>tanıtımı</a:t>
            </a:r>
            <a:r>
              <a:rPr lang="en-US" sz="2400" dirty="0"/>
              <a:t> </a:t>
            </a:r>
            <a:r>
              <a:rPr lang="en-US" sz="2400" dirty="0" err="1"/>
              <a:t>sağlama</a:t>
            </a:r>
            <a:r>
              <a:rPr lang="en-US" sz="2400" dirty="0"/>
              <a:t> </a:t>
            </a:r>
            <a:r>
              <a:rPr lang="en-US" sz="2400" dirty="0" err="1"/>
              <a:t>ve</a:t>
            </a:r>
            <a:r>
              <a:rPr lang="en-US" sz="2400" dirty="0"/>
              <a:t> </a:t>
            </a:r>
            <a:r>
              <a:rPr lang="en-US" sz="2400" dirty="0" err="1"/>
              <a:t>imajı</a:t>
            </a:r>
            <a:r>
              <a:rPr lang="en-US" sz="2400" dirty="0"/>
              <a:t> </a:t>
            </a:r>
            <a:r>
              <a:rPr lang="en-US" sz="2400" dirty="0" err="1"/>
              <a:t>güçlendirme</a:t>
            </a:r>
            <a:r>
              <a:rPr lang="en-US" sz="2400" dirty="0"/>
              <a:t> </a:t>
            </a:r>
            <a:r>
              <a:rPr lang="en-US" sz="2400" dirty="0" err="1"/>
              <a:t>konusunda</a:t>
            </a:r>
            <a:r>
              <a:rPr lang="en-US" sz="2400" dirty="0"/>
              <a:t> </a:t>
            </a:r>
            <a:r>
              <a:rPr lang="en-US" sz="2400" dirty="0" err="1"/>
              <a:t>önemli</a:t>
            </a:r>
            <a:r>
              <a:rPr lang="en-US" sz="2400" dirty="0"/>
              <a:t> </a:t>
            </a:r>
            <a:r>
              <a:rPr lang="en-US" sz="2400" dirty="0" err="1" smtClean="0"/>
              <a:t>aşamalar</a:t>
            </a:r>
            <a:r>
              <a:rPr lang="en-US" sz="2400" dirty="0" smtClean="0"/>
              <a:t> </a:t>
            </a:r>
            <a:r>
              <a:rPr lang="en-US" sz="2400" dirty="0" err="1" smtClean="0"/>
              <a:t>kaydetmiştir</a:t>
            </a:r>
            <a:r>
              <a:rPr lang="en-US" sz="2400" dirty="0"/>
              <a:t>. </a:t>
            </a:r>
            <a:r>
              <a:rPr lang="en-US" sz="2400" dirty="0" err="1"/>
              <a:t>Bunu</a:t>
            </a:r>
            <a:r>
              <a:rPr lang="en-US" sz="2400" dirty="0"/>
              <a:t> </a:t>
            </a:r>
            <a:r>
              <a:rPr lang="en-US" sz="2400" dirty="0" err="1"/>
              <a:t>sağlarken</a:t>
            </a:r>
            <a:r>
              <a:rPr lang="en-US" sz="2400" dirty="0"/>
              <a:t> de </a:t>
            </a:r>
            <a:r>
              <a:rPr lang="en-US" sz="2400" dirty="0" err="1"/>
              <a:t>reklam</a:t>
            </a:r>
            <a:r>
              <a:rPr lang="en-US" sz="2400" dirty="0"/>
              <a:t>, </a:t>
            </a:r>
            <a:r>
              <a:rPr lang="en-US" sz="2400" dirty="0" err="1"/>
              <a:t>tanıtım</a:t>
            </a:r>
            <a:r>
              <a:rPr lang="en-US" sz="2400" dirty="0"/>
              <a:t>, </a:t>
            </a:r>
            <a:r>
              <a:rPr lang="en-US" sz="2400" dirty="0" err="1"/>
              <a:t>halkla</a:t>
            </a:r>
            <a:r>
              <a:rPr lang="en-US" sz="2400" dirty="0"/>
              <a:t> </a:t>
            </a:r>
            <a:r>
              <a:rPr lang="en-US" sz="2400" dirty="0" err="1"/>
              <a:t>ilişkiler</a:t>
            </a:r>
            <a:r>
              <a:rPr lang="en-US" sz="2400" dirty="0"/>
              <a:t> </a:t>
            </a:r>
            <a:r>
              <a:rPr lang="en-US" sz="2400" dirty="0" err="1"/>
              <a:t>gibi</a:t>
            </a:r>
            <a:r>
              <a:rPr lang="en-US" sz="2400" dirty="0"/>
              <a:t> </a:t>
            </a:r>
            <a:r>
              <a:rPr lang="en-US" sz="2400" dirty="0" err="1"/>
              <a:t>uygulamalardan</a:t>
            </a:r>
            <a:r>
              <a:rPr lang="en-US" sz="2400" dirty="0"/>
              <a:t> </a:t>
            </a:r>
            <a:r>
              <a:rPr lang="en-US" sz="2400" dirty="0" err="1"/>
              <a:t>yararlanmaktadır</a:t>
            </a:r>
            <a:r>
              <a:rPr lang="en-US" sz="2400" dirty="0"/>
              <a:t>.</a:t>
            </a:r>
            <a:endParaRPr lang="tr-TR" dirty="0"/>
          </a:p>
        </p:txBody>
      </p:sp>
    </p:spTree>
    <p:extLst>
      <p:ext uri="{BB962C8B-B14F-4D97-AF65-F5344CB8AC3E}">
        <p14:creationId xmlns:p14="http://schemas.microsoft.com/office/powerpoint/2010/main" val="1062131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Düzenlendiği Alanda Yarattığı </a:t>
            </a:r>
            <a:r>
              <a:rPr lang="tr-TR" dirty="0" err="1"/>
              <a:t>Sosyo</a:t>
            </a:r>
            <a:r>
              <a:rPr lang="tr-TR" dirty="0"/>
              <a:t>-Kültürel Ortam Bakımından Önemi</a:t>
            </a:r>
            <a:endParaRPr lang="tr-TR" dirty="0"/>
          </a:p>
        </p:txBody>
      </p:sp>
      <p:sp>
        <p:nvSpPr>
          <p:cNvPr id="3" name="İçerik Yer Tutucusu 2"/>
          <p:cNvSpPr>
            <a:spLocks noGrp="1"/>
          </p:cNvSpPr>
          <p:nvPr>
            <p:ph idx="1"/>
          </p:nvPr>
        </p:nvSpPr>
        <p:spPr/>
        <p:txBody>
          <a:bodyPr>
            <a:noAutofit/>
          </a:bodyPr>
          <a:lstStyle/>
          <a:p>
            <a:pPr algn="just">
              <a:lnSpc>
                <a:spcPct val="150000"/>
              </a:lnSpc>
            </a:pPr>
            <a:r>
              <a:rPr lang="tr-TR" sz="2000" dirty="0"/>
              <a:t>Fuar organizasyonları sadece organizatör firmalar ya da katılımcı firmalar açısından değil düzenledikleri şehir, bölge hatta ülkeler için olumlu sonuçlar doğurmaktadır.</a:t>
            </a:r>
          </a:p>
          <a:p>
            <a:pPr algn="just">
              <a:lnSpc>
                <a:spcPct val="150000"/>
              </a:lnSpc>
            </a:pPr>
            <a:r>
              <a:rPr lang="tr-TR" sz="2000" dirty="0"/>
              <a:t>Düzenlendikleri ilk dönemlerden beri fuar organizasyonları, yöre halkının sosyal ve kültürel gelişimlerine önemli katkılarda bulunmuştur.</a:t>
            </a:r>
            <a:endParaRPr lang="tr-TR" sz="2000" dirty="0"/>
          </a:p>
        </p:txBody>
      </p:sp>
    </p:spTree>
    <p:extLst>
      <p:ext uri="{BB962C8B-B14F-4D97-AF65-F5344CB8AC3E}">
        <p14:creationId xmlns:p14="http://schemas.microsoft.com/office/powerpoint/2010/main" val="2105948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Düzenlendiği Alanda Yarattığı </a:t>
            </a:r>
            <a:r>
              <a:rPr lang="tr-TR" dirty="0" err="1"/>
              <a:t>Sosyo</a:t>
            </a:r>
            <a:r>
              <a:rPr lang="tr-TR" dirty="0"/>
              <a:t>-Kültürel Ortam Bakımından Önemi</a:t>
            </a:r>
            <a:endParaRPr lang="tr-TR" dirty="0"/>
          </a:p>
        </p:txBody>
      </p:sp>
      <p:sp>
        <p:nvSpPr>
          <p:cNvPr id="3" name="İçerik Yer Tutucusu 2"/>
          <p:cNvSpPr>
            <a:spLocks noGrp="1"/>
          </p:cNvSpPr>
          <p:nvPr>
            <p:ph idx="1"/>
          </p:nvPr>
        </p:nvSpPr>
        <p:spPr/>
        <p:txBody>
          <a:bodyPr>
            <a:noAutofit/>
          </a:bodyPr>
          <a:lstStyle/>
          <a:p>
            <a:pPr algn="just">
              <a:lnSpc>
                <a:spcPct val="150000"/>
              </a:lnSpc>
            </a:pPr>
            <a:r>
              <a:rPr lang="tr-TR" sz="2000" dirty="0"/>
              <a:t>Fuarlar,</a:t>
            </a:r>
          </a:p>
          <a:p>
            <a:pPr lvl="1" algn="just">
              <a:lnSpc>
                <a:spcPct val="150000"/>
              </a:lnSpc>
            </a:pPr>
            <a:r>
              <a:rPr lang="tr-TR" dirty="0" smtClean="0"/>
              <a:t>Farklı </a:t>
            </a:r>
            <a:r>
              <a:rPr lang="tr-TR" dirty="0"/>
              <a:t>yöre,</a:t>
            </a:r>
          </a:p>
          <a:p>
            <a:pPr lvl="1" algn="just">
              <a:lnSpc>
                <a:spcPct val="150000"/>
              </a:lnSpc>
            </a:pPr>
            <a:r>
              <a:rPr lang="tr-TR" dirty="0" smtClean="0"/>
              <a:t>Ülke</a:t>
            </a:r>
            <a:r>
              <a:rPr lang="tr-TR" dirty="0"/>
              <a:t>,</a:t>
            </a:r>
          </a:p>
          <a:p>
            <a:pPr lvl="1" algn="just">
              <a:lnSpc>
                <a:spcPct val="150000"/>
              </a:lnSpc>
            </a:pPr>
            <a:r>
              <a:rPr lang="tr-TR" dirty="0" smtClean="0"/>
              <a:t>Kültürden </a:t>
            </a:r>
            <a:r>
              <a:rPr lang="tr-TR" dirty="0"/>
              <a:t>insanları bir araya getirmesi, bunlar arasında iletişim kurulmasına ve kültürel paylaşımlar gerçekleştirilmesine yardımcı olması bakımından önem kazanmaktadır.</a:t>
            </a:r>
            <a:endParaRPr lang="tr-TR" dirty="0"/>
          </a:p>
        </p:txBody>
      </p:sp>
    </p:spTree>
    <p:extLst>
      <p:ext uri="{BB962C8B-B14F-4D97-AF65-F5344CB8AC3E}">
        <p14:creationId xmlns:p14="http://schemas.microsoft.com/office/powerpoint/2010/main" val="40164807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on Boardroom">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FFC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docProps/app.xml><?xml version="1.0" encoding="utf-8"?>
<Properties xmlns="http://schemas.openxmlformats.org/officeDocument/2006/extended-properties" xmlns:vt="http://schemas.openxmlformats.org/officeDocument/2006/docPropsVTypes">
  <Template>Ion Boardroom</Template>
  <TotalTime>192</TotalTime>
  <Words>680</Words>
  <Application>Microsoft Office PowerPoint</Application>
  <PresentationFormat>Geniş ekran</PresentationFormat>
  <Paragraphs>49</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Century Gothic</vt:lpstr>
      <vt:lpstr>Wingdings 3</vt:lpstr>
      <vt:lpstr>İyon Toplantı Odası</vt:lpstr>
      <vt:lpstr>FUARIN ÖNEMİ</vt:lpstr>
      <vt:lpstr>Katılımcı firmalar açısından önemi</vt:lpstr>
      <vt:lpstr>Katılımcı firmalar açısından önemi</vt:lpstr>
      <vt:lpstr>Katılımcı firmalar açısından önemi</vt:lpstr>
      <vt:lpstr>Bir Kitle İletişim Aracı Olarak Önemi</vt:lpstr>
      <vt:lpstr>Bir Kitle İletişim Aracı Olarak Önemi</vt:lpstr>
      <vt:lpstr>Bir Kitle İletişim Aracı Olarak Önemi</vt:lpstr>
      <vt:lpstr>Düzenlendiği Alanda Yarattığı Sosyo-Kültürel Ortam Bakımından Önemi</vt:lpstr>
      <vt:lpstr>Düzenlendiği Alanda Yarattığı Sosyo-Kültürel Ortam Bakımından Önemi</vt:lpstr>
      <vt:lpstr>Düzenlendiği Alanda Yarattığı Sosyo-Kültürel Ortam Bakımından Önemi</vt:lpstr>
      <vt:lpstr>Pazarlama Açısından Önemi</vt:lpstr>
      <vt:lpstr>Pazarlama Açısından Önemi</vt:lpstr>
      <vt:lpstr>Pazarlama Açısından Önemi</vt:lpstr>
      <vt:lpstr>KAYNAKÇA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KONGRE VE FUAR YÖNETİMİ</dc:title>
  <dc:creator>Sinan</dc:creator>
  <cp:lastModifiedBy>Sinan</cp:lastModifiedBy>
  <cp:revision>46</cp:revision>
  <dcterms:created xsi:type="dcterms:W3CDTF">2020-09-16T15:14:07Z</dcterms:created>
  <dcterms:modified xsi:type="dcterms:W3CDTF">2020-09-16T18:55:24Z</dcterms:modified>
</cp:coreProperties>
</file>