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9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4C852-C358-48F4-956F-E474A6B4DBC2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112F7-94AC-4F00-9800-3630211B3F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358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BE92-F3B8-4C68-9F49-3081F8139553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1D4E3-99B9-4F6A-851C-4BFD8E381B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75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1D4E3-99B9-4F6A-851C-4BFD8E381B9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TOPLUMSAL HAREKET TEORİLERİ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Marksizm ve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Marksizmin</a:t>
            </a:r>
            <a:r>
              <a:rPr lang="tr-TR" dirty="0" smtClean="0"/>
              <a:t> </a:t>
            </a:r>
            <a:r>
              <a:rPr lang="en-CA" dirty="0" err="1" smtClean="0"/>
              <a:t>Sınıf</a:t>
            </a:r>
            <a:r>
              <a:rPr lang="tr-TR" dirty="0" smtClean="0"/>
              <a:t>sal yaklaşımının odağı</a:t>
            </a:r>
          </a:p>
          <a:p>
            <a:pPr lvl="1"/>
            <a:r>
              <a:rPr lang="en-CA" dirty="0" smtClean="0"/>
              <a:t> </a:t>
            </a:r>
            <a:r>
              <a:rPr lang="tr-TR" dirty="0" err="1"/>
              <a:t>B</a:t>
            </a:r>
            <a:r>
              <a:rPr lang="en-CA" dirty="0" err="1" smtClean="0"/>
              <a:t>ir</a:t>
            </a:r>
            <a:r>
              <a:rPr lang="en-CA" dirty="0" smtClean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hareketin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isyanın</a:t>
            </a:r>
            <a:r>
              <a:rPr lang="en-CA" dirty="0"/>
              <a:t> </a:t>
            </a:r>
            <a:r>
              <a:rPr lang="en-CA" dirty="0" err="1"/>
              <a:t>içerisinden</a:t>
            </a:r>
            <a:r>
              <a:rPr lang="en-CA" dirty="0"/>
              <a:t> </a:t>
            </a:r>
            <a:r>
              <a:rPr lang="en-CA" dirty="0" err="1"/>
              <a:t>çıktığı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yapının</a:t>
            </a:r>
            <a:r>
              <a:rPr lang="en-CA" dirty="0"/>
              <a:t> </a:t>
            </a:r>
            <a:r>
              <a:rPr lang="en-CA" dirty="0" err="1"/>
              <a:t>nasıl</a:t>
            </a:r>
            <a:r>
              <a:rPr lang="en-CA" dirty="0"/>
              <a:t> </a:t>
            </a:r>
            <a:r>
              <a:rPr lang="en-CA" dirty="0" err="1"/>
              <a:t>tarifleneceği</a:t>
            </a:r>
            <a:r>
              <a:rPr lang="en-CA" dirty="0"/>
              <a:t>, </a:t>
            </a:r>
            <a:r>
              <a:rPr lang="en-CA" dirty="0" err="1"/>
              <a:t>onun</a:t>
            </a:r>
            <a:r>
              <a:rPr lang="en-CA" dirty="0"/>
              <a:t> </a:t>
            </a:r>
            <a:r>
              <a:rPr lang="en-CA" dirty="0" err="1"/>
              <a:t>hangi</a:t>
            </a:r>
            <a:r>
              <a:rPr lang="en-CA" dirty="0"/>
              <a:t> </a:t>
            </a:r>
            <a:r>
              <a:rPr lang="en-CA" dirty="0" err="1"/>
              <a:t>çelişkilerini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değişim</a:t>
            </a:r>
            <a:r>
              <a:rPr lang="en-CA" dirty="0"/>
              <a:t> </a:t>
            </a:r>
            <a:r>
              <a:rPr lang="en-CA" dirty="0" err="1"/>
              <a:t>dinamiklerini</a:t>
            </a:r>
            <a:r>
              <a:rPr lang="en-CA" dirty="0"/>
              <a:t> </a:t>
            </a:r>
            <a:r>
              <a:rPr lang="en-CA" dirty="0" err="1"/>
              <a:t>mercek</a:t>
            </a:r>
            <a:r>
              <a:rPr lang="en-CA" dirty="0"/>
              <a:t> </a:t>
            </a:r>
            <a:r>
              <a:rPr lang="en-CA" dirty="0" err="1"/>
              <a:t>altına</a:t>
            </a:r>
            <a:r>
              <a:rPr lang="en-CA" dirty="0"/>
              <a:t> </a:t>
            </a:r>
            <a:r>
              <a:rPr lang="en-CA" dirty="0" err="1"/>
              <a:t>almamız</a:t>
            </a:r>
            <a:r>
              <a:rPr lang="en-CA" dirty="0"/>
              <a:t> </a:t>
            </a:r>
            <a:r>
              <a:rPr lang="en-CA" dirty="0" err="1"/>
              <a:t>gerektiği</a:t>
            </a:r>
            <a:r>
              <a:rPr lang="en-CA" dirty="0"/>
              <a:t> </a:t>
            </a:r>
            <a:endParaRPr lang="tr-TR" dirty="0" smtClean="0"/>
          </a:p>
          <a:p>
            <a:pPr lvl="1"/>
            <a:r>
              <a:rPr lang="tr-TR" dirty="0"/>
              <a:t>T</a:t>
            </a:r>
            <a:r>
              <a:rPr lang="en-CA" dirty="0" err="1" smtClean="0"/>
              <a:t>üm</a:t>
            </a:r>
            <a:r>
              <a:rPr lang="en-CA" dirty="0" smtClean="0"/>
              <a:t> </a:t>
            </a:r>
            <a:r>
              <a:rPr lang="en-CA" dirty="0" err="1"/>
              <a:t>bu</a:t>
            </a:r>
            <a:r>
              <a:rPr lang="en-CA" dirty="0"/>
              <a:t> </a:t>
            </a:r>
            <a:r>
              <a:rPr lang="en-CA" dirty="0" err="1"/>
              <a:t>çelişkilerin</a:t>
            </a:r>
            <a:r>
              <a:rPr lang="en-CA" dirty="0"/>
              <a:t> </a:t>
            </a:r>
            <a:r>
              <a:rPr lang="en-CA" dirty="0" err="1"/>
              <a:t>içerisinden</a:t>
            </a:r>
            <a:r>
              <a:rPr lang="en-CA" dirty="0"/>
              <a:t> </a:t>
            </a:r>
            <a:r>
              <a:rPr lang="en-CA" dirty="0" err="1"/>
              <a:t>çıkan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hareket</a:t>
            </a:r>
            <a:r>
              <a:rPr lang="en-CA" dirty="0"/>
              <a:t> </a:t>
            </a:r>
            <a:r>
              <a:rPr lang="en-CA" dirty="0" err="1"/>
              <a:t>karşısında</a:t>
            </a:r>
            <a:r>
              <a:rPr lang="en-CA" dirty="0"/>
              <a:t> </a:t>
            </a:r>
            <a:r>
              <a:rPr lang="en-CA" dirty="0" err="1"/>
              <a:t>nasıl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siyasal</a:t>
            </a:r>
            <a:r>
              <a:rPr lang="en-CA" dirty="0"/>
              <a:t> </a:t>
            </a:r>
            <a:r>
              <a:rPr lang="en-CA" dirty="0" err="1"/>
              <a:t>tutum</a:t>
            </a:r>
            <a:r>
              <a:rPr lang="en-CA" dirty="0"/>
              <a:t> </a:t>
            </a:r>
            <a:r>
              <a:rPr lang="en-CA" dirty="0" err="1"/>
              <a:t>belirlenmesi</a:t>
            </a:r>
            <a:r>
              <a:rPr lang="en-CA" dirty="0"/>
              <a:t> </a:t>
            </a:r>
            <a:r>
              <a:rPr lang="en-CA" dirty="0" err="1" smtClean="0"/>
              <a:t>gerektiği</a:t>
            </a:r>
            <a:endParaRPr lang="tr-TR" dirty="0"/>
          </a:p>
          <a:p>
            <a:pPr marL="457200" lvl="1" indent="0">
              <a:buNone/>
            </a:pPr>
            <a:r>
              <a:rPr lang="en-CA" baseline="30000" dirty="0" smtClean="0"/>
              <a:t> </a:t>
            </a:r>
            <a:r>
              <a:rPr lang="en-CA" dirty="0" smtClean="0"/>
              <a:t> </a:t>
            </a:r>
            <a:endParaRPr lang="tr-TR" dirty="0"/>
          </a:p>
          <a:p>
            <a:pPr marL="457200" lvl="1" indent="0">
              <a:buNone/>
            </a:pPr>
            <a:r>
              <a:rPr lang="en-CA" dirty="0" smtClean="0"/>
              <a:t> </a:t>
            </a:r>
            <a:endParaRPr lang="tr-TR" dirty="0"/>
          </a:p>
          <a:p>
            <a:endParaRPr lang="tr-TR" dirty="0" smtClean="0"/>
          </a:p>
          <a:p>
            <a:pPr lvl="0"/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Marksizm ve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Bütünlük ve Toplumsal Hareket</a:t>
            </a:r>
          </a:p>
          <a:p>
            <a:pPr lvl="1"/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hareket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isyan</a:t>
            </a:r>
            <a:r>
              <a:rPr lang="en-CA" dirty="0"/>
              <a:t>, </a:t>
            </a:r>
            <a:r>
              <a:rPr lang="en-CA" dirty="0" err="1"/>
              <a:t>anaakım</a:t>
            </a:r>
            <a:r>
              <a:rPr lang="en-CA" dirty="0"/>
              <a:t> </a:t>
            </a:r>
            <a:r>
              <a:rPr lang="en-CA" dirty="0" err="1"/>
              <a:t>sosyoloji</a:t>
            </a:r>
            <a:r>
              <a:rPr lang="en-CA" dirty="0"/>
              <a:t> </a:t>
            </a:r>
            <a:r>
              <a:rPr lang="en-CA" dirty="0" err="1"/>
              <a:t>literatürünün</a:t>
            </a:r>
            <a:r>
              <a:rPr lang="en-CA" dirty="0"/>
              <a:t> </a:t>
            </a:r>
            <a:r>
              <a:rPr lang="en-CA" dirty="0" err="1"/>
              <a:t>sınırladığı</a:t>
            </a:r>
            <a:r>
              <a:rPr lang="en-CA" dirty="0"/>
              <a:t> </a:t>
            </a:r>
            <a:r>
              <a:rPr lang="en-CA" dirty="0" err="1"/>
              <a:t>alana</a:t>
            </a:r>
            <a:r>
              <a:rPr lang="en-CA" dirty="0"/>
              <a:t> </a:t>
            </a:r>
            <a:r>
              <a:rPr lang="en-CA" dirty="0" err="1"/>
              <a:t>yani</a:t>
            </a:r>
            <a:r>
              <a:rPr lang="en-CA" dirty="0"/>
              <a:t> </a:t>
            </a:r>
            <a:r>
              <a:rPr lang="en-CA" dirty="0" err="1"/>
              <a:t>katılımcı</a:t>
            </a:r>
            <a:r>
              <a:rPr lang="en-CA" dirty="0"/>
              <a:t> </a:t>
            </a:r>
            <a:r>
              <a:rPr lang="en-CA" dirty="0" err="1"/>
              <a:t>bireylerin</a:t>
            </a:r>
            <a:r>
              <a:rPr lang="en-CA" dirty="0"/>
              <a:t> </a:t>
            </a:r>
            <a:r>
              <a:rPr lang="en-CA" dirty="0" err="1"/>
              <a:t>çıkar</a:t>
            </a:r>
            <a:r>
              <a:rPr lang="en-CA" dirty="0"/>
              <a:t>/</a:t>
            </a:r>
            <a:r>
              <a:rPr lang="en-CA" dirty="0" err="1"/>
              <a:t>niyet</a:t>
            </a:r>
            <a:r>
              <a:rPr lang="en-CA" dirty="0"/>
              <a:t>, </a:t>
            </a:r>
            <a:r>
              <a:rPr lang="en-CA" dirty="0" err="1"/>
              <a:t>bilişsel</a:t>
            </a:r>
            <a:r>
              <a:rPr lang="en-CA" dirty="0"/>
              <a:t> </a:t>
            </a:r>
            <a:r>
              <a:rPr lang="en-CA" dirty="0" err="1"/>
              <a:t>süreç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örgütlenme</a:t>
            </a:r>
            <a:r>
              <a:rPr lang="en-CA" dirty="0"/>
              <a:t> </a:t>
            </a:r>
            <a:r>
              <a:rPr lang="en-CA" dirty="0" err="1"/>
              <a:t>kapasitelerine</a:t>
            </a:r>
            <a:r>
              <a:rPr lang="en-CA" dirty="0"/>
              <a:t> </a:t>
            </a:r>
            <a:r>
              <a:rPr lang="en-CA" dirty="0" err="1"/>
              <a:t>hapsedilemeyecek</a:t>
            </a:r>
            <a:r>
              <a:rPr lang="en-CA" dirty="0"/>
              <a:t> </a:t>
            </a:r>
            <a:r>
              <a:rPr lang="en-CA" dirty="0" err="1"/>
              <a:t>kadar</a:t>
            </a:r>
            <a:r>
              <a:rPr lang="en-CA" dirty="0"/>
              <a:t> </a:t>
            </a:r>
            <a:r>
              <a:rPr lang="en-CA" dirty="0" err="1"/>
              <a:t>karmaşık</a:t>
            </a:r>
            <a:r>
              <a:rPr lang="en-CA" dirty="0"/>
              <a:t> </a:t>
            </a:r>
            <a:r>
              <a:rPr lang="en-CA" dirty="0" err="1"/>
              <a:t>dinamiklerin</a:t>
            </a:r>
            <a:r>
              <a:rPr lang="en-CA" dirty="0"/>
              <a:t> </a:t>
            </a:r>
            <a:r>
              <a:rPr lang="en-CA" dirty="0" err="1"/>
              <a:t>ürünü</a:t>
            </a:r>
            <a:r>
              <a:rPr lang="en-CA" dirty="0"/>
              <a:t> </a:t>
            </a:r>
            <a:r>
              <a:rPr lang="en-CA" dirty="0" err="1"/>
              <a:t>olarak</a:t>
            </a:r>
            <a:r>
              <a:rPr lang="en-CA" dirty="0"/>
              <a:t> </a:t>
            </a:r>
            <a:r>
              <a:rPr lang="en-CA" dirty="0" err="1"/>
              <a:t>ortaya</a:t>
            </a:r>
            <a:r>
              <a:rPr lang="en-CA" dirty="0"/>
              <a:t> </a:t>
            </a:r>
            <a:r>
              <a:rPr lang="en-CA" dirty="0" err="1"/>
              <a:t>çıkar</a:t>
            </a:r>
            <a:r>
              <a:rPr lang="en-CA" dirty="0" smtClean="0"/>
              <a:t>.</a:t>
            </a:r>
            <a:endParaRPr lang="tr-TR" dirty="0" smtClean="0"/>
          </a:p>
          <a:p>
            <a:pPr lvl="1"/>
            <a:r>
              <a:rPr lang="en-CA" dirty="0" smtClean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hareketin</a:t>
            </a:r>
            <a:r>
              <a:rPr lang="en-CA" dirty="0"/>
              <a:t> </a:t>
            </a:r>
            <a:r>
              <a:rPr lang="en-CA" dirty="0" err="1"/>
              <a:t>cisimleştiği</a:t>
            </a:r>
            <a:r>
              <a:rPr lang="en-CA" dirty="0"/>
              <a:t> moment </a:t>
            </a:r>
            <a:r>
              <a:rPr lang="en-CA" dirty="0" err="1"/>
              <a:t>ya</a:t>
            </a:r>
            <a:r>
              <a:rPr lang="en-CA" dirty="0"/>
              <a:t> da  </a:t>
            </a:r>
            <a:r>
              <a:rPr lang="en-CA" dirty="0" err="1"/>
              <a:t>isyanın</a:t>
            </a:r>
            <a:r>
              <a:rPr lang="en-CA" dirty="0"/>
              <a:t> </a:t>
            </a:r>
            <a:r>
              <a:rPr lang="en-CA" dirty="0" err="1"/>
              <a:t>an’ı</a:t>
            </a:r>
            <a:r>
              <a:rPr lang="en-CA" dirty="0"/>
              <a:t>  hem </a:t>
            </a:r>
            <a:r>
              <a:rPr lang="en-CA" dirty="0" err="1"/>
              <a:t>onu</a:t>
            </a:r>
            <a:r>
              <a:rPr lang="en-CA" dirty="0"/>
              <a:t> </a:t>
            </a:r>
            <a:r>
              <a:rPr lang="en-CA" dirty="0" err="1"/>
              <a:t>çevreleyen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yapının</a:t>
            </a:r>
            <a:r>
              <a:rPr lang="en-CA" dirty="0"/>
              <a:t> </a:t>
            </a:r>
            <a:r>
              <a:rPr lang="en-CA" dirty="0" err="1"/>
              <a:t>yarattığı</a:t>
            </a:r>
            <a:r>
              <a:rPr lang="en-CA" dirty="0"/>
              <a:t> </a:t>
            </a:r>
            <a:r>
              <a:rPr lang="en-CA" dirty="0" err="1"/>
              <a:t>çelişkileri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fırsatları</a:t>
            </a:r>
            <a:r>
              <a:rPr lang="en-CA" dirty="0"/>
              <a:t> hem de </a:t>
            </a:r>
            <a:r>
              <a:rPr lang="en-CA" dirty="0" err="1"/>
              <a:t>ele</a:t>
            </a:r>
            <a:r>
              <a:rPr lang="en-CA" dirty="0"/>
              <a:t> </a:t>
            </a:r>
            <a:r>
              <a:rPr lang="en-CA" dirty="0" err="1"/>
              <a:t>alınan</a:t>
            </a:r>
            <a:r>
              <a:rPr lang="en-CA" dirty="0"/>
              <a:t> </a:t>
            </a:r>
            <a:r>
              <a:rPr lang="en-CA" dirty="0" err="1"/>
              <a:t>toplumdaki</a:t>
            </a:r>
            <a:r>
              <a:rPr lang="en-CA" dirty="0"/>
              <a:t> </a:t>
            </a:r>
            <a:r>
              <a:rPr lang="en-CA" dirty="0" err="1"/>
              <a:t>tarihsel</a:t>
            </a:r>
            <a:r>
              <a:rPr lang="en-CA" dirty="0"/>
              <a:t> </a:t>
            </a:r>
            <a:r>
              <a:rPr lang="en-CA" dirty="0" err="1"/>
              <a:t>mücadele</a:t>
            </a:r>
            <a:r>
              <a:rPr lang="en-CA" dirty="0"/>
              <a:t> </a:t>
            </a:r>
            <a:r>
              <a:rPr lang="en-CA" dirty="0" err="1"/>
              <a:t>birikiminin</a:t>
            </a:r>
            <a:r>
              <a:rPr lang="en-CA" dirty="0"/>
              <a:t> </a:t>
            </a:r>
            <a:r>
              <a:rPr lang="en-CA" dirty="0" err="1"/>
              <a:t>izlerini</a:t>
            </a:r>
            <a:r>
              <a:rPr lang="en-CA" dirty="0"/>
              <a:t> </a:t>
            </a:r>
            <a:r>
              <a:rPr lang="en-CA" dirty="0" err="1"/>
              <a:t>kendi</a:t>
            </a:r>
            <a:r>
              <a:rPr lang="en-CA" dirty="0"/>
              <a:t> </a:t>
            </a:r>
            <a:r>
              <a:rPr lang="en-CA" dirty="0" err="1"/>
              <a:t>içerisinde</a:t>
            </a:r>
            <a:r>
              <a:rPr lang="en-CA" dirty="0"/>
              <a:t> </a:t>
            </a:r>
            <a:r>
              <a:rPr lang="en-CA" dirty="0" err="1" smtClean="0"/>
              <a:t>taşı</a:t>
            </a:r>
            <a:r>
              <a:rPr lang="tr-TR" dirty="0" smtClean="0"/>
              <a:t>r (</a:t>
            </a:r>
            <a:r>
              <a:rPr lang="tr-TR" dirty="0" err="1" smtClean="0"/>
              <a:t>Krinsky</a:t>
            </a:r>
            <a:r>
              <a:rPr lang="tr-TR" dirty="0"/>
              <a:t>, s. </a:t>
            </a:r>
            <a:r>
              <a:rPr lang="tr-TR" dirty="0" smtClean="0"/>
              <a:t>108).</a:t>
            </a:r>
            <a:endParaRPr lang="tr-TR" dirty="0"/>
          </a:p>
          <a:p>
            <a:pPr lvl="1"/>
            <a:endParaRPr lang="tr-TR" dirty="0" smtClean="0"/>
          </a:p>
        </p:txBody>
      </p:sp>
    </p:spTree>
  </p:cSld>
  <p:clrMapOvr>
    <a:masterClrMapping/>
  </p:clrMapOvr>
  <p:transition advTm="39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Marksizm ve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Tx/>
              <a:buChar char="-"/>
            </a:pPr>
            <a:r>
              <a:rPr lang="tr-TR" dirty="0" smtClean="0"/>
              <a:t>Bütünlük ve Toplumsal Hareket</a:t>
            </a:r>
          </a:p>
          <a:p>
            <a:pPr lvl="2">
              <a:buFontTx/>
              <a:buChar char="-"/>
            </a:pPr>
            <a:r>
              <a:rPr lang="en-CA" dirty="0" err="1"/>
              <a:t>Bütünlük</a:t>
            </a:r>
            <a:r>
              <a:rPr lang="en-CA" dirty="0"/>
              <a:t>, </a:t>
            </a:r>
            <a:r>
              <a:rPr lang="en-CA" dirty="0" err="1"/>
              <a:t>ideolojik</a:t>
            </a:r>
            <a:r>
              <a:rPr lang="en-CA" dirty="0"/>
              <a:t>, </a:t>
            </a:r>
            <a:r>
              <a:rPr lang="en-CA" dirty="0" err="1"/>
              <a:t>siyasal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iktisadi</a:t>
            </a:r>
            <a:r>
              <a:rPr lang="en-CA" dirty="0"/>
              <a:t> </a:t>
            </a:r>
            <a:r>
              <a:rPr lang="en-CA" dirty="0" err="1"/>
              <a:t>düzlemlerde</a:t>
            </a:r>
            <a:r>
              <a:rPr lang="en-CA" dirty="0"/>
              <a:t> </a:t>
            </a:r>
            <a:r>
              <a:rPr lang="en-CA" dirty="0" err="1"/>
              <a:t>kendisini</a:t>
            </a:r>
            <a:r>
              <a:rPr lang="en-CA" dirty="0"/>
              <a:t> </a:t>
            </a:r>
            <a:r>
              <a:rPr lang="en-CA" dirty="0" err="1"/>
              <a:t>birbirleriyle</a:t>
            </a:r>
            <a:r>
              <a:rPr lang="en-CA" dirty="0"/>
              <a:t> </a:t>
            </a:r>
            <a:r>
              <a:rPr lang="en-CA" dirty="0" err="1"/>
              <a:t>ilişkili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şekilde</a:t>
            </a:r>
            <a:r>
              <a:rPr lang="en-CA" dirty="0"/>
              <a:t> </a:t>
            </a:r>
            <a:r>
              <a:rPr lang="en-CA" dirty="0" err="1"/>
              <a:t>gösteren</a:t>
            </a:r>
            <a:r>
              <a:rPr lang="en-CA" dirty="0"/>
              <a:t> </a:t>
            </a:r>
            <a:r>
              <a:rPr lang="en-CA" dirty="0" err="1" smtClean="0"/>
              <a:t>çelişkiler</a:t>
            </a:r>
            <a:r>
              <a:rPr lang="tr-TR" dirty="0" smtClean="0"/>
              <a:t>e</a:t>
            </a:r>
            <a:r>
              <a:rPr lang="en-CA" dirty="0" smtClean="0"/>
              <a:t>, </a:t>
            </a:r>
            <a:endParaRPr lang="tr-TR" dirty="0"/>
          </a:p>
          <a:p>
            <a:pPr lvl="2">
              <a:buFontTx/>
              <a:buChar char="-"/>
            </a:pPr>
            <a:r>
              <a:rPr lang="en-CA" i="1" dirty="0" err="1" smtClean="0"/>
              <a:t>bir</a:t>
            </a:r>
            <a:r>
              <a:rPr lang="en-CA" i="1" dirty="0" smtClean="0"/>
              <a:t> </a:t>
            </a:r>
            <a:r>
              <a:rPr lang="en-CA" i="1" dirty="0" err="1"/>
              <a:t>bütün</a:t>
            </a:r>
            <a:r>
              <a:rPr lang="en-CA" i="1" dirty="0"/>
              <a:t> </a:t>
            </a:r>
            <a:r>
              <a:rPr lang="en-CA" i="1" dirty="0" err="1"/>
              <a:t>olarak</a:t>
            </a:r>
            <a:r>
              <a:rPr lang="en-CA" i="1" dirty="0"/>
              <a:t> </a:t>
            </a:r>
            <a:r>
              <a:rPr lang="en-CA" i="1" dirty="0" err="1"/>
              <a:t>toplumsal</a:t>
            </a:r>
            <a:r>
              <a:rPr lang="en-CA" i="1" dirty="0"/>
              <a:t> </a:t>
            </a:r>
            <a:r>
              <a:rPr lang="en-CA" i="1" dirty="0" err="1"/>
              <a:t>formasyonun</a:t>
            </a:r>
            <a:r>
              <a:rPr lang="en-CA" i="1" dirty="0"/>
              <a:t> </a:t>
            </a:r>
            <a:r>
              <a:rPr lang="en-CA" dirty="0" err="1"/>
              <a:t>yapısal</a:t>
            </a:r>
            <a:r>
              <a:rPr lang="en-CA" dirty="0"/>
              <a:t> </a:t>
            </a:r>
            <a:r>
              <a:rPr lang="en-CA" dirty="0" err="1"/>
              <a:t>çelişkilerinin</a:t>
            </a:r>
            <a:r>
              <a:rPr lang="en-CA" dirty="0"/>
              <a:t> </a:t>
            </a:r>
            <a:r>
              <a:rPr lang="en-CA" dirty="0" err="1"/>
              <a:t>tarihsel</a:t>
            </a:r>
            <a:r>
              <a:rPr lang="en-CA" dirty="0"/>
              <a:t> </a:t>
            </a:r>
            <a:r>
              <a:rPr lang="en-CA" dirty="0" err="1"/>
              <a:t>birikimine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güncel</a:t>
            </a:r>
            <a:r>
              <a:rPr lang="en-CA" dirty="0"/>
              <a:t> </a:t>
            </a:r>
            <a:r>
              <a:rPr lang="en-CA" dirty="0" err="1" smtClean="0"/>
              <a:t>durumuna</a:t>
            </a:r>
            <a:endParaRPr lang="tr-TR" dirty="0" smtClean="0"/>
          </a:p>
          <a:p>
            <a:pPr lvl="2">
              <a:buFontTx/>
              <a:buChar char="-"/>
            </a:pPr>
            <a:r>
              <a:rPr lang="en-CA" dirty="0" err="1" smtClean="0"/>
              <a:t>aynı</a:t>
            </a:r>
            <a:r>
              <a:rPr lang="en-CA" dirty="0" smtClean="0"/>
              <a:t> </a:t>
            </a:r>
            <a:r>
              <a:rPr lang="en-CA" dirty="0" err="1"/>
              <a:t>zamanda</a:t>
            </a:r>
            <a:r>
              <a:rPr lang="en-CA" dirty="0"/>
              <a:t> </a:t>
            </a:r>
            <a:r>
              <a:rPr lang="en-CA" dirty="0" err="1"/>
              <a:t>bu</a:t>
            </a:r>
            <a:r>
              <a:rPr lang="en-CA" dirty="0"/>
              <a:t> </a:t>
            </a:r>
            <a:r>
              <a:rPr lang="en-CA" dirty="0" err="1"/>
              <a:t>çelişkilere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tepki</a:t>
            </a:r>
            <a:r>
              <a:rPr lang="en-CA" dirty="0"/>
              <a:t> </a:t>
            </a:r>
            <a:r>
              <a:rPr lang="en-CA" dirty="0" err="1"/>
              <a:t>olarak</a:t>
            </a:r>
            <a:r>
              <a:rPr lang="en-CA" dirty="0"/>
              <a:t> </a:t>
            </a:r>
            <a:r>
              <a:rPr lang="en-CA" dirty="0" err="1"/>
              <a:t>ortaya</a:t>
            </a:r>
            <a:r>
              <a:rPr lang="en-CA" dirty="0"/>
              <a:t> </a:t>
            </a:r>
            <a:r>
              <a:rPr lang="en-CA" dirty="0" err="1"/>
              <a:t>çıkarak</a:t>
            </a:r>
            <a:r>
              <a:rPr lang="en-CA" dirty="0"/>
              <a:t> zaman </a:t>
            </a:r>
            <a:r>
              <a:rPr lang="en-CA" dirty="0" err="1"/>
              <a:t>içinde</a:t>
            </a:r>
            <a:r>
              <a:rPr lang="en-CA" dirty="0"/>
              <a:t> </a:t>
            </a:r>
            <a:r>
              <a:rPr lang="en-CA" dirty="0" err="1"/>
              <a:t>biriken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nihayetinde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harekete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isyana</a:t>
            </a:r>
            <a:r>
              <a:rPr lang="en-CA" dirty="0"/>
              <a:t> </a:t>
            </a:r>
            <a:r>
              <a:rPr lang="en-CA" dirty="0" err="1"/>
              <a:t>dönüşen</a:t>
            </a:r>
            <a:r>
              <a:rPr lang="en-CA" dirty="0"/>
              <a:t> </a:t>
            </a:r>
            <a:r>
              <a:rPr lang="en-CA" dirty="0" err="1"/>
              <a:t>mücadele</a:t>
            </a:r>
            <a:r>
              <a:rPr lang="en-CA" dirty="0"/>
              <a:t> </a:t>
            </a:r>
            <a:r>
              <a:rPr lang="en-CA" dirty="0" err="1"/>
              <a:t>geçmişinin</a:t>
            </a:r>
            <a:r>
              <a:rPr lang="en-CA" dirty="0"/>
              <a:t> </a:t>
            </a:r>
            <a:r>
              <a:rPr lang="en-CA" dirty="0" err="1"/>
              <a:t>bütünlüğüne</a:t>
            </a:r>
            <a:r>
              <a:rPr lang="en-CA" dirty="0"/>
              <a:t> </a:t>
            </a:r>
            <a:r>
              <a:rPr lang="en-CA" dirty="0" err="1"/>
              <a:t>göndermede</a:t>
            </a:r>
            <a:r>
              <a:rPr lang="en-CA" dirty="0"/>
              <a:t> </a:t>
            </a:r>
            <a:r>
              <a:rPr lang="en-CA" dirty="0" err="1"/>
              <a:t>bulunmaktadır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Marksizm ve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 </a:t>
            </a:r>
            <a:r>
              <a:rPr lang="en-CA" dirty="0" err="1"/>
              <a:t>Bütünlüğe</a:t>
            </a:r>
            <a:r>
              <a:rPr lang="en-CA" dirty="0"/>
              <a:t> </a:t>
            </a:r>
            <a:r>
              <a:rPr lang="en-CA" dirty="0" err="1"/>
              <a:t>odaklanmaya</a:t>
            </a:r>
            <a:r>
              <a:rPr lang="en-CA" dirty="0"/>
              <a:t> </a:t>
            </a:r>
            <a:r>
              <a:rPr lang="en-CA" dirty="0" err="1"/>
              <a:t>yönelik</a:t>
            </a:r>
            <a:r>
              <a:rPr lang="en-CA" dirty="0"/>
              <a:t> </a:t>
            </a:r>
            <a:r>
              <a:rPr lang="en-CA" dirty="0" err="1"/>
              <a:t>bu</a:t>
            </a:r>
            <a:r>
              <a:rPr lang="en-CA" dirty="0"/>
              <a:t> </a:t>
            </a:r>
            <a:r>
              <a:rPr lang="en-CA" dirty="0" err="1"/>
              <a:t>hassasiyet</a:t>
            </a:r>
            <a:r>
              <a:rPr lang="en-CA" dirty="0"/>
              <a:t> </a:t>
            </a:r>
            <a:r>
              <a:rPr lang="en-CA" dirty="0" err="1"/>
              <a:t>aynı</a:t>
            </a:r>
            <a:r>
              <a:rPr lang="en-CA" dirty="0"/>
              <a:t> </a:t>
            </a:r>
            <a:r>
              <a:rPr lang="en-CA" dirty="0" err="1"/>
              <a:t>zamanda</a:t>
            </a:r>
            <a:r>
              <a:rPr lang="en-CA" dirty="0"/>
              <a:t> “</a:t>
            </a:r>
            <a:r>
              <a:rPr lang="en-CA" dirty="0" err="1"/>
              <a:t>sınıfı</a:t>
            </a:r>
            <a:r>
              <a:rPr lang="en-CA" dirty="0"/>
              <a:t>” </a:t>
            </a:r>
            <a:r>
              <a:rPr lang="en-CA" dirty="0" err="1"/>
              <a:t>bireyin</a:t>
            </a:r>
            <a:r>
              <a:rPr lang="en-CA" dirty="0"/>
              <a:t> </a:t>
            </a:r>
            <a:r>
              <a:rPr lang="en-CA" dirty="0" err="1"/>
              <a:t>iktisadi</a:t>
            </a:r>
            <a:r>
              <a:rPr lang="en-CA" dirty="0"/>
              <a:t> </a:t>
            </a:r>
            <a:r>
              <a:rPr lang="en-CA" dirty="0" err="1"/>
              <a:t>konumuna</a:t>
            </a:r>
            <a:r>
              <a:rPr lang="en-CA" dirty="0"/>
              <a:t> </a:t>
            </a:r>
            <a:r>
              <a:rPr lang="en-CA" dirty="0" err="1"/>
              <a:t>ya</a:t>
            </a:r>
            <a:r>
              <a:rPr lang="en-CA" dirty="0"/>
              <a:t> da </a:t>
            </a:r>
            <a:r>
              <a:rPr lang="en-CA" dirty="0" err="1"/>
              <a:t>yalnızca</a:t>
            </a:r>
            <a:r>
              <a:rPr lang="en-CA" dirty="0"/>
              <a:t> </a:t>
            </a:r>
            <a:r>
              <a:rPr lang="en-CA" dirty="0" err="1"/>
              <a:t>sınıflar</a:t>
            </a:r>
            <a:r>
              <a:rPr lang="en-CA" dirty="0"/>
              <a:t> </a:t>
            </a:r>
            <a:r>
              <a:rPr lang="en-CA" dirty="0" err="1"/>
              <a:t>arası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ekonomik</a:t>
            </a:r>
            <a:r>
              <a:rPr lang="en-CA" dirty="0"/>
              <a:t> </a:t>
            </a:r>
            <a:r>
              <a:rPr lang="en-CA" dirty="0" err="1"/>
              <a:t>ilişkiye</a:t>
            </a:r>
            <a:r>
              <a:rPr lang="en-CA" dirty="0"/>
              <a:t> </a:t>
            </a:r>
            <a:r>
              <a:rPr lang="en-CA" dirty="0" err="1"/>
              <a:t>indirgeyen</a:t>
            </a:r>
            <a:r>
              <a:rPr lang="en-CA" dirty="0"/>
              <a:t> </a:t>
            </a:r>
            <a:r>
              <a:rPr lang="en-CA" dirty="0" err="1"/>
              <a:t>yaklaşımların</a:t>
            </a:r>
            <a:r>
              <a:rPr lang="en-CA" dirty="0"/>
              <a:t> da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eleştirisini</a:t>
            </a:r>
            <a:r>
              <a:rPr lang="en-CA" dirty="0"/>
              <a:t> </a:t>
            </a:r>
            <a:r>
              <a:rPr lang="en-CA" dirty="0" err="1"/>
              <a:t>kendi</a:t>
            </a:r>
            <a:r>
              <a:rPr lang="en-CA" dirty="0"/>
              <a:t> </a:t>
            </a:r>
            <a:r>
              <a:rPr lang="en-CA" dirty="0" err="1"/>
              <a:t>içinde</a:t>
            </a:r>
            <a:r>
              <a:rPr lang="en-CA" dirty="0"/>
              <a:t> </a:t>
            </a:r>
            <a:r>
              <a:rPr lang="en-CA" dirty="0" err="1"/>
              <a:t>taşır</a:t>
            </a:r>
            <a:r>
              <a:rPr lang="en-CA" dirty="0"/>
              <a:t>. </a:t>
            </a:r>
            <a:endParaRPr lang="tr-TR" dirty="0" smtClean="0"/>
          </a:p>
          <a:p>
            <a:r>
              <a:rPr lang="en-CA" dirty="0" err="1" smtClean="0"/>
              <a:t>Sınıf</a:t>
            </a:r>
            <a:r>
              <a:rPr lang="en-CA" dirty="0" smtClean="0"/>
              <a:t> </a:t>
            </a:r>
            <a:r>
              <a:rPr lang="en-CA" dirty="0" err="1"/>
              <a:t>çelişkisi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sınıf</a:t>
            </a:r>
            <a:r>
              <a:rPr lang="en-CA" dirty="0"/>
              <a:t> </a:t>
            </a:r>
            <a:r>
              <a:rPr lang="en-CA" dirty="0" err="1"/>
              <a:t>mücadeleleri</a:t>
            </a:r>
            <a:r>
              <a:rPr lang="en-CA" dirty="0"/>
              <a:t> </a:t>
            </a:r>
            <a:r>
              <a:rPr lang="en-CA" dirty="0" err="1"/>
              <a:t>belirli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somut</a:t>
            </a:r>
            <a:r>
              <a:rPr lang="en-CA" dirty="0"/>
              <a:t> </a:t>
            </a:r>
            <a:r>
              <a:rPr lang="en-CA" dirty="0" err="1"/>
              <a:t>kapitalist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formasyonda</a:t>
            </a:r>
            <a:r>
              <a:rPr lang="en-CA" dirty="0"/>
              <a:t> </a:t>
            </a:r>
            <a:r>
              <a:rPr lang="en-CA" dirty="0" err="1"/>
              <a:t>kendisini</a:t>
            </a:r>
            <a:r>
              <a:rPr lang="en-CA" dirty="0"/>
              <a:t> </a:t>
            </a:r>
            <a:r>
              <a:rPr lang="en-CA" dirty="0" err="1"/>
              <a:t>sadece</a:t>
            </a:r>
            <a:r>
              <a:rPr lang="en-CA" dirty="0"/>
              <a:t> </a:t>
            </a:r>
            <a:r>
              <a:rPr lang="en-CA" dirty="0" err="1"/>
              <a:t>ücret</a:t>
            </a:r>
            <a:r>
              <a:rPr lang="en-CA" dirty="0"/>
              <a:t> </a:t>
            </a:r>
            <a:r>
              <a:rPr lang="en-CA" dirty="0" err="1"/>
              <a:t>ilişkisinin</a:t>
            </a:r>
            <a:r>
              <a:rPr lang="en-CA" dirty="0"/>
              <a:t> </a:t>
            </a:r>
            <a:r>
              <a:rPr lang="en-CA" dirty="0" err="1"/>
              <a:t>merkezde</a:t>
            </a:r>
            <a:r>
              <a:rPr lang="en-CA" dirty="0"/>
              <a:t> </a:t>
            </a:r>
            <a:r>
              <a:rPr lang="en-CA" dirty="0" err="1"/>
              <a:t>olduğu</a:t>
            </a:r>
            <a:r>
              <a:rPr lang="en-CA" dirty="0"/>
              <a:t> </a:t>
            </a:r>
            <a:r>
              <a:rPr lang="en-CA" dirty="0" err="1"/>
              <a:t>iktisadi</a:t>
            </a:r>
            <a:r>
              <a:rPr lang="en-CA" dirty="0"/>
              <a:t> </a:t>
            </a:r>
            <a:r>
              <a:rPr lang="en-CA" dirty="0" err="1"/>
              <a:t>düzeyde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görünümlerde</a:t>
            </a:r>
            <a:r>
              <a:rPr lang="en-CA" dirty="0"/>
              <a:t> </a:t>
            </a:r>
            <a:r>
              <a:rPr lang="en-CA" dirty="0" err="1"/>
              <a:t>değil</a:t>
            </a:r>
            <a:r>
              <a:rPr lang="en-CA" dirty="0"/>
              <a:t> </a:t>
            </a:r>
            <a:r>
              <a:rPr lang="en-CA" dirty="0" err="1"/>
              <a:t>siyasal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ideolojik</a:t>
            </a:r>
            <a:r>
              <a:rPr lang="en-CA" dirty="0"/>
              <a:t> </a:t>
            </a:r>
            <a:r>
              <a:rPr lang="en-CA" dirty="0" err="1"/>
              <a:t>düzeylerde</a:t>
            </a:r>
            <a:r>
              <a:rPr lang="en-CA" dirty="0"/>
              <a:t>, </a:t>
            </a:r>
            <a:r>
              <a:rPr lang="en-CA" dirty="0" err="1"/>
              <a:t>yani</a:t>
            </a:r>
            <a:r>
              <a:rPr lang="en-CA" dirty="0"/>
              <a:t> </a:t>
            </a:r>
            <a:r>
              <a:rPr lang="en-CA" dirty="0" err="1"/>
              <a:t>döneme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bağlama</a:t>
            </a:r>
            <a:r>
              <a:rPr lang="en-CA" dirty="0"/>
              <a:t> </a:t>
            </a:r>
            <a:r>
              <a:rPr lang="en-CA" dirty="0" err="1"/>
              <a:t>özgü</a:t>
            </a:r>
            <a:r>
              <a:rPr lang="en-CA" dirty="0"/>
              <a:t> </a:t>
            </a:r>
            <a:r>
              <a:rPr lang="en-CA" dirty="0" err="1"/>
              <a:t>kimi</a:t>
            </a:r>
            <a:r>
              <a:rPr lang="en-CA" dirty="0"/>
              <a:t> </a:t>
            </a:r>
            <a:r>
              <a:rPr lang="en-CA" dirty="0" err="1"/>
              <a:t>siyasal</a:t>
            </a:r>
            <a:r>
              <a:rPr lang="en-CA" dirty="0"/>
              <a:t> </a:t>
            </a:r>
            <a:r>
              <a:rPr lang="en-CA" dirty="0" err="1"/>
              <a:t>gündemler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ideolojik</a:t>
            </a:r>
            <a:r>
              <a:rPr lang="en-CA" dirty="0"/>
              <a:t> </a:t>
            </a:r>
            <a:r>
              <a:rPr lang="en-CA" dirty="0" err="1"/>
              <a:t>temalar</a:t>
            </a:r>
            <a:r>
              <a:rPr lang="en-CA" dirty="0"/>
              <a:t> </a:t>
            </a:r>
            <a:r>
              <a:rPr lang="en-CA" dirty="0" err="1"/>
              <a:t>etrafında</a:t>
            </a:r>
            <a:r>
              <a:rPr lang="en-CA" dirty="0"/>
              <a:t> </a:t>
            </a:r>
            <a:r>
              <a:rPr lang="en-CA" dirty="0" err="1"/>
              <a:t>gösterebilir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Marksizm ve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hareket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isyanın</a:t>
            </a:r>
            <a:r>
              <a:rPr lang="en-CA" dirty="0"/>
              <a:t> </a:t>
            </a:r>
            <a:r>
              <a:rPr lang="en-CA" dirty="0" err="1"/>
              <a:t>öznesi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gündemi</a:t>
            </a:r>
            <a:r>
              <a:rPr lang="en-CA" dirty="0"/>
              <a:t> </a:t>
            </a:r>
            <a:r>
              <a:rPr lang="en-CA" dirty="0" err="1"/>
              <a:t>bu</a:t>
            </a:r>
            <a:r>
              <a:rPr lang="en-CA" dirty="0"/>
              <a:t> </a:t>
            </a:r>
            <a:r>
              <a:rPr lang="en-CA" dirty="0" err="1"/>
              <a:t>bütünlük</a:t>
            </a:r>
            <a:r>
              <a:rPr lang="en-CA" dirty="0"/>
              <a:t> </a:t>
            </a:r>
            <a:r>
              <a:rPr lang="en-CA" dirty="0" err="1"/>
              <a:t>içerisinde</a:t>
            </a:r>
            <a:r>
              <a:rPr lang="en-CA" dirty="0"/>
              <a:t> </a:t>
            </a:r>
            <a:r>
              <a:rPr lang="en-CA" dirty="0" err="1"/>
              <a:t>şekillendiğinden</a:t>
            </a:r>
            <a:r>
              <a:rPr lang="en-CA" dirty="0"/>
              <a:t> </a:t>
            </a:r>
            <a:r>
              <a:rPr lang="en-CA" dirty="0" err="1"/>
              <a:t>onun</a:t>
            </a:r>
            <a:r>
              <a:rPr lang="en-CA" dirty="0"/>
              <a:t> </a:t>
            </a:r>
            <a:r>
              <a:rPr lang="en-CA" dirty="0" err="1"/>
              <a:t>niteliğine</a:t>
            </a:r>
            <a:r>
              <a:rPr lang="en-CA" dirty="0"/>
              <a:t> </a:t>
            </a:r>
            <a:r>
              <a:rPr lang="en-CA" dirty="0" err="1"/>
              <a:t>dair</a:t>
            </a:r>
            <a:r>
              <a:rPr lang="en-CA" dirty="0"/>
              <a:t> </a:t>
            </a:r>
            <a:r>
              <a:rPr lang="en-CA" dirty="0" err="1"/>
              <a:t>değerlendirmeler</a:t>
            </a:r>
            <a:r>
              <a:rPr lang="en-CA" dirty="0"/>
              <a:t> </a:t>
            </a:r>
            <a:r>
              <a:rPr lang="en-CA" dirty="0" err="1"/>
              <a:t>ancak</a:t>
            </a:r>
            <a:r>
              <a:rPr lang="en-CA" dirty="0"/>
              <a:t> </a:t>
            </a:r>
            <a:r>
              <a:rPr lang="en-CA" dirty="0" err="1"/>
              <a:t>bu</a:t>
            </a:r>
            <a:r>
              <a:rPr lang="en-CA" dirty="0"/>
              <a:t> </a:t>
            </a:r>
            <a:r>
              <a:rPr lang="en-CA" dirty="0" err="1"/>
              <a:t>bütünlük</a:t>
            </a:r>
            <a:r>
              <a:rPr lang="en-CA" dirty="0"/>
              <a:t> </a:t>
            </a:r>
            <a:r>
              <a:rPr lang="en-CA" dirty="0" err="1"/>
              <a:t>içerisinde</a:t>
            </a:r>
            <a:r>
              <a:rPr lang="en-CA" dirty="0"/>
              <a:t> </a:t>
            </a:r>
            <a:r>
              <a:rPr lang="en-CA" dirty="0" err="1"/>
              <a:t>konumlandırılarak</a:t>
            </a:r>
            <a:r>
              <a:rPr lang="en-CA" dirty="0"/>
              <a:t> </a:t>
            </a:r>
            <a:r>
              <a:rPr lang="en-CA" dirty="0" err="1"/>
              <a:t>yapılabilir</a:t>
            </a:r>
            <a:r>
              <a:rPr lang="en-CA" dirty="0"/>
              <a:t>. </a:t>
            </a:r>
            <a:endParaRPr lang="tr-TR" dirty="0" smtClean="0"/>
          </a:p>
          <a:p>
            <a:r>
              <a:rPr lang="en-CA" dirty="0" err="1" smtClean="0"/>
              <a:t>Bütünlük</a:t>
            </a:r>
            <a:r>
              <a:rPr lang="en-CA" dirty="0"/>
              <a:t>, </a:t>
            </a:r>
            <a:r>
              <a:rPr lang="en-CA" dirty="0" err="1"/>
              <a:t>birisi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formasyonun</a:t>
            </a:r>
            <a:r>
              <a:rPr lang="en-CA" dirty="0"/>
              <a:t> </a:t>
            </a:r>
            <a:r>
              <a:rPr lang="en-CA" dirty="0" err="1"/>
              <a:t>çelişkilerinin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buna</a:t>
            </a:r>
            <a:r>
              <a:rPr lang="en-CA" dirty="0"/>
              <a:t> </a:t>
            </a:r>
            <a:r>
              <a:rPr lang="en-CA" dirty="0" err="1"/>
              <a:t>tepki</a:t>
            </a:r>
            <a:r>
              <a:rPr lang="en-CA" dirty="0"/>
              <a:t> </a:t>
            </a:r>
            <a:r>
              <a:rPr lang="en-CA" dirty="0" err="1"/>
              <a:t>olarak</a:t>
            </a:r>
            <a:r>
              <a:rPr lang="en-CA" dirty="0"/>
              <a:t> </a:t>
            </a:r>
            <a:r>
              <a:rPr lang="en-CA" dirty="0" err="1"/>
              <a:t>ortaya</a:t>
            </a:r>
            <a:r>
              <a:rPr lang="en-CA" dirty="0"/>
              <a:t> </a:t>
            </a:r>
            <a:r>
              <a:rPr lang="en-CA" dirty="0" err="1"/>
              <a:t>çıkan</a:t>
            </a:r>
            <a:r>
              <a:rPr lang="en-CA" dirty="0"/>
              <a:t> </a:t>
            </a:r>
            <a:r>
              <a:rPr lang="en-CA" dirty="0" err="1"/>
              <a:t>mücadelelerin</a:t>
            </a:r>
            <a:r>
              <a:rPr lang="en-CA" dirty="0"/>
              <a:t> </a:t>
            </a:r>
            <a:r>
              <a:rPr lang="en-CA" dirty="0" err="1"/>
              <a:t>tarihsel</a:t>
            </a:r>
            <a:r>
              <a:rPr lang="en-CA" dirty="0"/>
              <a:t> </a:t>
            </a:r>
            <a:r>
              <a:rPr lang="en-CA" dirty="0" err="1"/>
              <a:t>birikimi</a:t>
            </a:r>
            <a:r>
              <a:rPr lang="en-CA" dirty="0"/>
              <a:t> </a:t>
            </a:r>
            <a:r>
              <a:rPr lang="en-CA" dirty="0" smtClean="0"/>
              <a:t>(</a:t>
            </a:r>
            <a:r>
              <a:rPr lang="tr-TR" dirty="0" smtClean="0"/>
              <a:t>diyakronik</a:t>
            </a:r>
            <a:r>
              <a:rPr lang="en-CA" dirty="0" smtClean="0"/>
              <a:t> </a:t>
            </a:r>
            <a:r>
              <a:rPr lang="en-CA" dirty="0" err="1"/>
              <a:t>bütünlük</a:t>
            </a:r>
            <a:r>
              <a:rPr lang="en-CA" dirty="0"/>
              <a:t>), </a:t>
            </a:r>
            <a:endParaRPr lang="tr-TR" dirty="0" smtClean="0"/>
          </a:p>
          <a:p>
            <a:r>
              <a:rPr lang="tr-TR" dirty="0"/>
              <a:t>D</a:t>
            </a:r>
            <a:r>
              <a:rPr lang="en-CA" dirty="0" err="1" smtClean="0"/>
              <a:t>iğeri</a:t>
            </a:r>
            <a:r>
              <a:rPr lang="en-CA" dirty="0" smtClean="0"/>
              <a:t> </a:t>
            </a:r>
            <a:r>
              <a:rPr lang="en-CA" dirty="0" err="1"/>
              <a:t>ise</a:t>
            </a:r>
            <a:r>
              <a:rPr lang="en-CA" dirty="0"/>
              <a:t> </a:t>
            </a:r>
            <a:r>
              <a:rPr lang="en-CA" dirty="0" err="1"/>
              <a:t>bu</a:t>
            </a:r>
            <a:r>
              <a:rPr lang="en-CA" dirty="0"/>
              <a:t> </a:t>
            </a:r>
            <a:r>
              <a:rPr lang="en-CA" dirty="0" err="1"/>
              <a:t>çelişkilerin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aynı</a:t>
            </a:r>
            <a:r>
              <a:rPr lang="en-CA" dirty="0"/>
              <a:t> </a:t>
            </a:r>
            <a:r>
              <a:rPr lang="en-CA" dirty="0" err="1"/>
              <a:t>zamanda</a:t>
            </a:r>
            <a:r>
              <a:rPr lang="en-CA" dirty="0"/>
              <a:t> </a:t>
            </a:r>
            <a:r>
              <a:rPr lang="en-CA" dirty="0" err="1"/>
              <a:t>bunun</a:t>
            </a:r>
            <a:r>
              <a:rPr lang="en-CA" dirty="0"/>
              <a:t> </a:t>
            </a:r>
            <a:r>
              <a:rPr lang="en-CA" dirty="0" err="1"/>
              <a:t>yarattığı</a:t>
            </a:r>
            <a:r>
              <a:rPr lang="en-CA" dirty="0"/>
              <a:t> </a:t>
            </a:r>
            <a:r>
              <a:rPr lang="en-CA" dirty="0" err="1"/>
              <a:t>saflaşmanın</a:t>
            </a:r>
            <a:r>
              <a:rPr lang="en-CA" dirty="0"/>
              <a:t>, </a:t>
            </a:r>
            <a:r>
              <a:rPr lang="en-CA" dirty="0" err="1"/>
              <a:t>güçler</a:t>
            </a:r>
            <a:r>
              <a:rPr lang="en-CA" dirty="0"/>
              <a:t> </a:t>
            </a:r>
            <a:r>
              <a:rPr lang="en-CA" dirty="0" err="1"/>
              <a:t>dengesinin</a:t>
            </a:r>
            <a:r>
              <a:rPr lang="en-CA" dirty="0"/>
              <a:t> </a:t>
            </a:r>
            <a:r>
              <a:rPr lang="en-CA" dirty="0" err="1"/>
              <a:t>güncel</a:t>
            </a:r>
            <a:r>
              <a:rPr lang="en-CA" dirty="0"/>
              <a:t> </a:t>
            </a:r>
            <a:r>
              <a:rPr lang="en-CA" dirty="0" err="1"/>
              <a:t>durumu</a:t>
            </a:r>
            <a:r>
              <a:rPr lang="en-CA" dirty="0"/>
              <a:t> (</a:t>
            </a:r>
            <a:r>
              <a:rPr lang="en-CA" dirty="0" err="1"/>
              <a:t>senkronik</a:t>
            </a:r>
            <a:r>
              <a:rPr lang="en-CA" dirty="0"/>
              <a:t> </a:t>
            </a:r>
            <a:r>
              <a:rPr lang="en-CA" dirty="0" err="1"/>
              <a:t>bütünlük</a:t>
            </a:r>
            <a:r>
              <a:rPr lang="en-CA" dirty="0"/>
              <a:t>) </a:t>
            </a:r>
            <a:r>
              <a:rPr lang="en-CA" dirty="0" err="1"/>
              <a:t>olmak</a:t>
            </a:r>
            <a:r>
              <a:rPr lang="en-CA" dirty="0"/>
              <a:t> </a:t>
            </a:r>
            <a:r>
              <a:rPr lang="en-CA" dirty="0" err="1"/>
              <a:t>üzere</a:t>
            </a:r>
            <a:r>
              <a:rPr lang="en-CA" dirty="0"/>
              <a:t> </a:t>
            </a:r>
            <a:r>
              <a:rPr lang="en-CA" dirty="0" err="1"/>
              <a:t>iki</a:t>
            </a:r>
            <a:r>
              <a:rPr lang="en-CA" dirty="0"/>
              <a:t> </a:t>
            </a:r>
            <a:r>
              <a:rPr lang="en-CA" dirty="0" err="1"/>
              <a:t>yönlü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şekilde</a:t>
            </a:r>
            <a:r>
              <a:rPr lang="en-CA" dirty="0"/>
              <a:t> </a:t>
            </a:r>
            <a:r>
              <a:rPr lang="en-CA" dirty="0" err="1"/>
              <a:t>ortaya</a:t>
            </a:r>
            <a:r>
              <a:rPr lang="en-CA" dirty="0"/>
              <a:t> </a:t>
            </a:r>
            <a:r>
              <a:rPr lang="en-CA" dirty="0" err="1"/>
              <a:t>serilebilir</a:t>
            </a:r>
            <a:r>
              <a:rPr lang="en-CA" dirty="0"/>
              <a:t>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Marksizm ve Toplumsal Hareketler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 err="1"/>
              <a:t>Kapitalist</a:t>
            </a:r>
            <a:r>
              <a:rPr lang="en-CA" dirty="0"/>
              <a:t> </a:t>
            </a:r>
            <a:r>
              <a:rPr lang="en-CA" dirty="0" err="1"/>
              <a:t>üretim</a:t>
            </a:r>
            <a:r>
              <a:rPr lang="en-CA" dirty="0"/>
              <a:t> </a:t>
            </a:r>
            <a:r>
              <a:rPr lang="en-CA" dirty="0" err="1"/>
              <a:t>tarzının</a:t>
            </a:r>
            <a:r>
              <a:rPr lang="en-CA" dirty="0"/>
              <a:t> hakim </a:t>
            </a:r>
            <a:r>
              <a:rPr lang="en-CA" dirty="0" err="1"/>
              <a:t>olduğu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dünyada</a:t>
            </a:r>
            <a:r>
              <a:rPr lang="en-CA" dirty="0"/>
              <a:t> </a:t>
            </a:r>
            <a:r>
              <a:rPr lang="en-CA" dirty="0" err="1"/>
              <a:t>yaşandığına</a:t>
            </a:r>
            <a:r>
              <a:rPr lang="en-CA" dirty="0"/>
              <a:t> </a:t>
            </a:r>
            <a:r>
              <a:rPr lang="en-CA" dirty="0" err="1"/>
              <a:t>göre</a:t>
            </a:r>
            <a:r>
              <a:rPr lang="en-CA" dirty="0"/>
              <a:t> </a:t>
            </a:r>
            <a:r>
              <a:rPr lang="en-CA" i="1" dirty="0" err="1"/>
              <a:t>bütünlüğe</a:t>
            </a:r>
            <a:r>
              <a:rPr lang="en-CA" i="1" dirty="0"/>
              <a:t> </a:t>
            </a:r>
            <a:r>
              <a:rPr lang="en-CA" i="1" dirty="0" err="1"/>
              <a:t>yaklaşmak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hareketi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isyanı</a:t>
            </a:r>
            <a:r>
              <a:rPr lang="en-CA" dirty="0"/>
              <a:t> </a:t>
            </a:r>
            <a:r>
              <a:rPr lang="en-CA" dirty="0" err="1"/>
              <a:t>incelerken</a:t>
            </a:r>
            <a:r>
              <a:rPr lang="en-CA" dirty="0"/>
              <a:t> </a:t>
            </a:r>
            <a:r>
              <a:rPr lang="en-CA" dirty="0" err="1"/>
              <a:t>şu</a:t>
            </a:r>
            <a:r>
              <a:rPr lang="en-CA" dirty="0"/>
              <a:t> </a:t>
            </a:r>
            <a:r>
              <a:rPr lang="en-CA" dirty="0" err="1"/>
              <a:t>başlangıç</a:t>
            </a:r>
            <a:r>
              <a:rPr lang="en-CA" dirty="0"/>
              <a:t> </a:t>
            </a:r>
            <a:r>
              <a:rPr lang="en-CA" dirty="0" err="1"/>
              <a:t>sorularının</a:t>
            </a:r>
            <a:r>
              <a:rPr lang="en-CA" dirty="0"/>
              <a:t> </a:t>
            </a:r>
            <a:r>
              <a:rPr lang="en-CA" dirty="0" err="1"/>
              <a:t>yanıtlarının</a:t>
            </a:r>
            <a:r>
              <a:rPr lang="en-CA" dirty="0"/>
              <a:t> </a:t>
            </a:r>
            <a:r>
              <a:rPr lang="en-CA" dirty="0" err="1"/>
              <a:t>takip</a:t>
            </a:r>
            <a:r>
              <a:rPr lang="en-CA" dirty="0"/>
              <a:t> </a:t>
            </a:r>
            <a:r>
              <a:rPr lang="en-CA" dirty="0" err="1"/>
              <a:t>edilmesini</a:t>
            </a:r>
            <a:r>
              <a:rPr lang="en-CA" dirty="0"/>
              <a:t> </a:t>
            </a:r>
            <a:r>
              <a:rPr lang="en-CA" dirty="0" err="1"/>
              <a:t>gerektirir</a:t>
            </a:r>
            <a:r>
              <a:rPr lang="en-CA" dirty="0" smtClean="0"/>
              <a:t>:</a:t>
            </a:r>
            <a:endParaRPr lang="tr-TR" dirty="0" smtClean="0"/>
          </a:p>
          <a:p>
            <a:pPr lvl="1"/>
            <a:r>
              <a:rPr lang="en-CA" dirty="0" smtClean="0"/>
              <a:t> </a:t>
            </a:r>
            <a:r>
              <a:rPr lang="en-CA" dirty="0" err="1"/>
              <a:t>İnceleme</a:t>
            </a:r>
            <a:r>
              <a:rPr lang="en-CA" dirty="0"/>
              <a:t> </a:t>
            </a:r>
            <a:r>
              <a:rPr lang="en-CA" dirty="0" err="1"/>
              <a:t>altındaki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hareketin</a:t>
            </a:r>
            <a:r>
              <a:rPr lang="en-CA" dirty="0"/>
              <a:t> </a:t>
            </a:r>
            <a:r>
              <a:rPr lang="en-CA" dirty="0" err="1"/>
              <a:t>ortaya</a:t>
            </a:r>
            <a:r>
              <a:rPr lang="en-CA" dirty="0"/>
              <a:t> </a:t>
            </a:r>
            <a:r>
              <a:rPr lang="en-CA" dirty="0" err="1"/>
              <a:t>çıktığı</a:t>
            </a:r>
            <a:r>
              <a:rPr lang="en-CA" dirty="0"/>
              <a:t> </a:t>
            </a:r>
            <a:r>
              <a:rPr lang="en-CA" dirty="0" err="1"/>
              <a:t>ülkede</a:t>
            </a:r>
            <a:r>
              <a:rPr lang="en-CA" dirty="0"/>
              <a:t> </a:t>
            </a:r>
            <a:r>
              <a:rPr lang="en-CA" dirty="0" err="1"/>
              <a:t>ya</a:t>
            </a:r>
            <a:r>
              <a:rPr lang="en-CA" dirty="0"/>
              <a:t> da </a:t>
            </a:r>
            <a:r>
              <a:rPr lang="en-CA" dirty="0" err="1"/>
              <a:t>ulusal</a:t>
            </a:r>
            <a:r>
              <a:rPr lang="en-CA" dirty="0"/>
              <a:t> </a:t>
            </a:r>
            <a:r>
              <a:rPr lang="en-CA" dirty="0" err="1"/>
              <a:t>ölçekte</a:t>
            </a:r>
            <a:r>
              <a:rPr lang="en-CA" dirty="0"/>
              <a:t> </a:t>
            </a:r>
            <a:r>
              <a:rPr lang="en-CA" dirty="0" err="1"/>
              <a:t>kapitalist</a:t>
            </a:r>
            <a:r>
              <a:rPr lang="en-CA" dirty="0"/>
              <a:t> </a:t>
            </a:r>
            <a:r>
              <a:rPr lang="en-CA" dirty="0" err="1"/>
              <a:t>üretim</a:t>
            </a:r>
            <a:r>
              <a:rPr lang="en-CA" dirty="0"/>
              <a:t> </a:t>
            </a:r>
            <a:r>
              <a:rPr lang="en-CA" dirty="0" err="1"/>
              <a:t>tarzı</a:t>
            </a:r>
            <a:r>
              <a:rPr lang="en-CA" dirty="0"/>
              <a:t> </a:t>
            </a:r>
            <a:r>
              <a:rPr lang="en-CA" dirty="0" err="1"/>
              <a:t>nasıl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formasyon</a:t>
            </a:r>
            <a:r>
              <a:rPr lang="en-CA" dirty="0"/>
              <a:t> </a:t>
            </a:r>
            <a:r>
              <a:rPr lang="en-CA" dirty="0" err="1"/>
              <a:t>içerisinde</a:t>
            </a:r>
            <a:r>
              <a:rPr lang="en-CA" dirty="0"/>
              <a:t> (</a:t>
            </a:r>
            <a:r>
              <a:rPr lang="en-CA" dirty="0" err="1"/>
              <a:t>siyasal</a:t>
            </a:r>
            <a:r>
              <a:rPr lang="en-CA" dirty="0"/>
              <a:t>, </a:t>
            </a:r>
            <a:r>
              <a:rPr lang="en-CA" dirty="0" err="1"/>
              <a:t>ideolojik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iktisadi</a:t>
            </a:r>
            <a:r>
              <a:rPr lang="en-CA" dirty="0"/>
              <a:t> </a:t>
            </a:r>
            <a:r>
              <a:rPr lang="en-CA" dirty="0" err="1"/>
              <a:t>düzeyler</a:t>
            </a:r>
            <a:r>
              <a:rPr lang="en-CA" dirty="0"/>
              <a:t> </a:t>
            </a:r>
            <a:r>
              <a:rPr lang="en-CA" dirty="0" err="1"/>
              <a:t>bütünlüğü</a:t>
            </a:r>
            <a:r>
              <a:rPr lang="en-CA" dirty="0"/>
              <a:t> </a:t>
            </a:r>
            <a:r>
              <a:rPr lang="en-CA" dirty="0" err="1"/>
              <a:t>içerisinde</a:t>
            </a:r>
            <a:r>
              <a:rPr lang="en-CA" dirty="0"/>
              <a:t>) </a:t>
            </a:r>
            <a:r>
              <a:rPr lang="en-CA" dirty="0" err="1"/>
              <a:t>kendisini</a:t>
            </a:r>
            <a:r>
              <a:rPr lang="en-CA" dirty="0"/>
              <a:t> </a:t>
            </a:r>
            <a:r>
              <a:rPr lang="en-CA" dirty="0" err="1"/>
              <a:t>tarihsel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güncel</a:t>
            </a:r>
            <a:r>
              <a:rPr lang="en-CA" dirty="0"/>
              <a:t> </a:t>
            </a:r>
            <a:r>
              <a:rPr lang="en-CA" dirty="0" err="1"/>
              <a:t>olarak</a:t>
            </a:r>
            <a:r>
              <a:rPr lang="en-CA" dirty="0"/>
              <a:t> </a:t>
            </a:r>
            <a:r>
              <a:rPr lang="en-CA" dirty="0" err="1"/>
              <a:t>örgütlemiştir</a:t>
            </a:r>
            <a:r>
              <a:rPr lang="en-CA" dirty="0"/>
              <a:t>? </a:t>
            </a:r>
            <a:endParaRPr lang="tr-TR" dirty="0" smtClean="0"/>
          </a:p>
          <a:p>
            <a:pPr lvl="1"/>
            <a:r>
              <a:rPr lang="en-CA" dirty="0" err="1" smtClean="0"/>
              <a:t>Yani</a:t>
            </a:r>
            <a:r>
              <a:rPr lang="en-CA" dirty="0" smtClean="0"/>
              <a:t> </a:t>
            </a:r>
            <a:r>
              <a:rPr lang="en-CA" dirty="0" err="1"/>
              <a:t>mercek</a:t>
            </a:r>
            <a:r>
              <a:rPr lang="en-CA" dirty="0"/>
              <a:t> </a:t>
            </a:r>
            <a:r>
              <a:rPr lang="en-CA" dirty="0" err="1"/>
              <a:t>altına</a:t>
            </a:r>
            <a:r>
              <a:rPr lang="en-CA" dirty="0"/>
              <a:t> </a:t>
            </a:r>
            <a:r>
              <a:rPr lang="en-CA" dirty="0" err="1"/>
              <a:t>alınan</a:t>
            </a:r>
            <a:r>
              <a:rPr lang="en-CA" dirty="0"/>
              <a:t> </a:t>
            </a:r>
            <a:r>
              <a:rPr lang="en-CA" dirty="0" err="1"/>
              <a:t>ülkedeki</a:t>
            </a:r>
            <a:r>
              <a:rPr lang="en-CA" dirty="0"/>
              <a:t> </a:t>
            </a:r>
            <a:r>
              <a:rPr lang="en-CA" dirty="0" err="1"/>
              <a:t>temel</a:t>
            </a:r>
            <a:r>
              <a:rPr lang="en-CA" dirty="0"/>
              <a:t> </a:t>
            </a:r>
            <a:r>
              <a:rPr lang="en-CA" dirty="0" err="1"/>
              <a:t>sınıf</a:t>
            </a:r>
            <a:r>
              <a:rPr lang="en-CA" dirty="0"/>
              <a:t> </a:t>
            </a:r>
            <a:r>
              <a:rPr lang="en-CA" dirty="0" err="1"/>
              <a:t>çelişkisi</a:t>
            </a:r>
            <a:r>
              <a:rPr lang="en-CA" dirty="0"/>
              <a:t> (</a:t>
            </a:r>
            <a:r>
              <a:rPr lang="en-CA" dirty="0" err="1"/>
              <a:t>emek-sermaye</a:t>
            </a:r>
            <a:r>
              <a:rPr lang="en-CA" dirty="0"/>
              <a:t> </a:t>
            </a:r>
            <a:r>
              <a:rPr lang="en-CA" dirty="0" err="1"/>
              <a:t>çelişkisi</a:t>
            </a:r>
            <a:r>
              <a:rPr lang="en-CA" dirty="0"/>
              <a:t>) </a:t>
            </a:r>
            <a:r>
              <a:rPr lang="en-CA" dirty="0" err="1"/>
              <a:t>kendisini</a:t>
            </a:r>
            <a:r>
              <a:rPr lang="en-CA" dirty="0"/>
              <a:t> </a:t>
            </a:r>
            <a:r>
              <a:rPr lang="en-CA" dirty="0" err="1"/>
              <a:t>siyasal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ideolojik</a:t>
            </a:r>
            <a:r>
              <a:rPr lang="en-CA" dirty="0"/>
              <a:t> </a:t>
            </a:r>
            <a:r>
              <a:rPr lang="en-CA" dirty="0" err="1"/>
              <a:t>düzeylerde</a:t>
            </a:r>
            <a:r>
              <a:rPr lang="en-CA" dirty="0"/>
              <a:t> </a:t>
            </a:r>
            <a:r>
              <a:rPr lang="en-CA" dirty="0" err="1"/>
              <a:t>nasıl</a:t>
            </a:r>
            <a:r>
              <a:rPr lang="en-CA" dirty="0"/>
              <a:t> </a:t>
            </a:r>
            <a:r>
              <a:rPr lang="en-CA" dirty="0" err="1"/>
              <a:t>özgül</a:t>
            </a:r>
            <a:r>
              <a:rPr lang="en-CA" dirty="0"/>
              <a:t> </a:t>
            </a:r>
            <a:r>
              <a:rPr lang="en-CA" dirty="0" err="1"/>
              <a:t>biçimlerde</a:t>
            </a:r>
            <a:r>
              <a:rPr lang="en-CA" dirty="0"/>
              <a:t> </a:t>
            </a:r>
            <a:r>
              <a:rPr lang="en-CA" dirty="0" err="1"/>
              <a:t>göstermektedir</a:t>
            </a:r>
            <a:r>
              <a:rPr lang="en-CA" dirty="0"/>
              <a:t>?  </a:t>
            </a:r>
            <a:endParaRPr lang="tr-TR" dirty="0" smtClean="0"/>
          </a:p>
          <a:p>
            <a:pPr lvl="1"/>
            <a:r>
              <a:rPr lang="en-CA" dirty="0" smtClean="0"/>
              <a:t>Bu </a:t>
            </a:r>
            <a:r>
              <a:rPr lang="en-CA" dirty="0" err="1"/>
              <a:t>özgül</a:t>
            </a:r>
            <a:r>
              <a:rPr lang="en-CA" dirty="0"/>
              <a:t> </a:t>
            </a:r>
            <a:r>
              <a:rPr lang="en-CA" dirty="0" err="1"/>
              <a:t>örgütlenme</a:t>
            </a:r>
            <a:r>
              <a:rPr lang="en-CA" dirty="0"/>
              <a:t> </a:t>
            </a:r>
            <a:r>
              <a:rPr lang="en-CA" dirty="0" err="1"/>
              <a:t>biçiminin</a:t>
            </a:r>
            <a:r>
              <a:rPr lang="en-CA" dirty="0"/>
              <a:t> </a:t>
            </a:r>
            <a:r>
              <a:rPr lang="en-CA" dirty="0" err="1"/>
              <a:t>ortaya</a:t>
            </a:r>
            <a:r>
              <a:rPr lang="en-CA" dirty="0"/>
              <a:t> </a:t>
            </a:r>
            <a:r>
              <a:rPr lang="en-CA" dirty="0" err="1"/>
              <a:t>çıkardığı</a:t>
            </a:r>
            <a:r>
              <a:rPr lang="en-CA" dirty="0"/>
              <a:t> </a:t>
            </a:r>
            <a:r>
              <a:rPr lang="en-CA" dirty="0" err="1"/>
              <a:t>tarihsel</a:t>
            </a:r>
            <a:r>
              <a:rPr lang="en-CA" dirty="0"/>
              <a:t> </a:t>
            </a:r>
            <a:r>
              <a:rPr lang="en-CA" dirty="0" err="1"/>
              <a:t>çelişkiler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gerilim</a:t>
            </a:r>
            <a:r>
              <a:rPr lang="en-CA" dirty="0"/>
              <a:t> </a:t>
            </a:r>
            <a:r>
              <a:rPr lang="en-CA" dirty="0" err="1"/>
              <a:t>alanları</a:t>
            </a:r>
            <a:r>
              <a:rPr lang="en-CA" dirty="0"/>
              <a:t> </a:t>
            </a:r>
            <a:r>
              <a:rPr lang="en-CA" dirty="0" err="1"/>
              <a:t>nasıl</a:t>
            </a:r>
            <a:r>
              <a:rPr lang="en-CA" dirty="0"/>
              <a:t> </a:t>
            </a:r>
            <a:r>
              <a:rPr lang="en-CA" dirty="0" err="1"/>
              <a:t>tarif</a:t>
            </a:r>
            <a:r>
              <a:rPr lang="en-CA" dirty="0"/>
              <a:t> </a:t>
            </a:r>
            <a:r>
              <a:rPr lang="en-CA" dirty="0" err="1"/>
              <a:t>edilebilir</a:t>
            </a:r>
            <a:r>
              <a:rPr lang="en-CA" dirty="0"/>
              <a:t>? </a:t>
            </a:r>
            <a:endParaRPr lang="tr-TR" dirty="0" smtClean="0"/>
          </a:p>
          <a:p>
            <a:pPr lvl="1"/>
            <a:r>
              <a:rPr lang="en-CA" dirty="0" err="1" smtClean="0"/>
              <a:t>İncelenmekte</a:t>
            </a:r>
            <a:r>
              <a:rPr lang="en-CA" dirty="0" smtClean="0"/>
              <a:t> </a:t>
            </a:r>
            <a:r>
              <a:rPr lang="en-CA" dirty="0" err="1"/>
              <a:t>olan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hareket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isyan</a:t>
            </a:r>
            <a:r>
              <a:rPr lang="en-CA" dirty="0"/>
              <a:t> </a:t>
            </a:r>
            <a:r>
              <a:rPr lang="en-CA" dirty="0" err="1"/>
              <a:t>bu</a:t>
            </a:r>
            <a:r>
              <a:rPr lang="en-CA" dirty="0"/>
              <a:t> </a:t>
            </a:r>
            <a:r>
              <a:rPr lang="en-CA" dirty="0" err="1"/>
              <a:t>çelişkiler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gerilimlerle</a:t>
            </a:r>
            <a:r>
              <a:rPr lang="en-CA" dirty="0"/>
              <a:t> ne </a:t>
            </a:r>
            <a:r>
              <a:rPr lang="en-CA" dirty="0" err="1"/>
              <a:t>derece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nasıl</a:t>
            </a:r>
            <a:r>
              <a:rPr lang="en-CA" dirty="0"/>
              <a:t> </a:t>
            </a:r>
            <a:r>
              <a:rPr lang="en-CA" dirty="0" err="1"/>
              <a:t>ilişkilidir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o </a:t>
            </a:r>
            <a:r>
              <a:rPr lang="en-CA" dirty="0" err="1"/>
              <a:t>toplumdaki</a:t>
            </a:r>
            <a:r>
              <a:rPr lang="en-CA" dirty="0"/>
              <a:t> </a:t>
            </a:r>
            <a:r>
              <a:rPr lang="en-CA" dirty="0" err="1"/>
              <a:t>mücadele</a:t>
            </a:r>
            <a:r>
              <a:rPr lang="en-CA" dirty="0"/>
              <a:t> </a:t>
            </a:r>
            <a:r>
              <a:rPr lang="en-CA" dirty="0" err="1"/>
              <a:t>tarihinin</a:t>
            </a:r>
            <a:r>
              <a:rPr lang="en-CA" dirty="0"/>
              <a:t> </a:t>
            </a:r>
            <a:r>
              <a:rPr lang="en-CA" dirty="0" err="1"/>
              <a:t>birikimi</a:t>
            </a:r>
            <a:r>
              <a:rPr lang="en-CA" dirty="0"/>
              <a:t> </a:t>
            </a:r>
            <a:r>
              <a:rPr lang="en-CA" dirty="0" err="1"/>
              <a:t>içerisinde</a:t>
            </a:r>
            <a:r>
              <a:rPr lang="en-CA" dirty="0"/>
              <a:t> </a:t>
            </a:r>
            <a:r>
              <a:rPr lang="en-CA" dirty="0" err="1"/>
              <a:t>nereye</a:t>
            </a:r>
            <a:r>
              <a:rPr lang="en-CA" dirty="0"/>
              <a:t> </a:t>
            </a:r>
            <a:r>
              <a:rPr lang="en-CA" dirty="0" err="1"/>
              <a:t>oturmakta</a:t>
            </a:r>
            <a:r>
              <a:rPr lang="en-CA" dirty="0"/>
              <a:t> </a:t>
            </a:r>
            <a:r>
              <a:rPr lang="en-CA" dirty="0" err="1"/>
              <a:t>neyi</a:t>
            </a:r>
            <a:r>
              <a:rPr lang="en-CA" dirty="0"/>
              <a:t> </a:t>
            </a:r>
            <a:r>
              <a:rPr lang="en-CA" dirty="0" err="1"/>
              <a:t>temsil</a:t>
            </a:r>
            <a:r>
              <a:rPr lang="en-CA" dirty="0"/>
              <a:t> </a:t>
            </a:r>
            <a:r>
              <a:rPr lang="en-CA" dirty="0" err="1"/>
              <a:t>etmektedir</a:t>
            </a:r>
            <a:r>
              <a:rPr lang="en-CA" dirty="0"/>
              <a:t>?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2332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Metinleri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/>
              <a:t>Hussain, </a:t>
            </a:r>
            <a:r>
              <a:rPr lang="en-CA" dirty="0" err="1"/>
              <a:t>Muzammil</a:t>
            </a:r>
            <a:r>
              <a:rPr lang="en-CA" dirty="0"/>
              <a:t> M., and Philip N. Howard. "What best explains successful protest cascades? ICTs and the fuzzy causes of the Arab Spring." </a:t>
            </a:r>
            <a:r>
              <a:rPr lang="en-CA" i="1" dirty="0"/>
              <a:t>International Studies Review</a:t>
            </a:r>
            <a:r>
              <a:rPr lang="en-CA" dirty="0"/>
              <a:t> 15.1 (2013): 48-66.</a:t>
            </a:r>
            <a:endParaRPr lang="tr-TR" dirty="0"/>
          </a:p>
          <a:p>
            <a:r>
              <a:rPr lang="tr-TR" dirty="0"/>
              <a:t>Çetinkaya, Doğan, "Tarih ve Kuram Arasında Toplumsal Hareketler", Toplumsal Hareketler: Tarih, Teori ve Deneyim içinde der. Y. Doğan Çetinkaya, (İstanbul: İletişim, 2008) s. </a:t>
            </a:r>
            <a:r>
              <a:rPr lang="tr-TR" dirty="0" smtClean="0"/>
              <a:t>15-65</a:t>
            </a:r>
          </a:p>
          <a:p>
            <a:r>
              <a:rPr lang="tr-TR" dirty="0"/>
              <a:t>John </a:t>
            </a:r>
            <a:r>
              <a:rPr lang="tr-TR" dirty="0" err="1"/>
              <a:t>Krinsky</a:t>
            </a:r>
            <a:r>
              <a:rPr lang="tr-TR" dirty="0"/>
              <a:t>, “</a:t>
            </a:r>
            <a:r>
              <a:rPr lang="tr-TR" dirty="0" err="1"/>
              <a:t>Marxism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Politics</a:t>
            </a:r>
            <a:r>
              <a:rPr lang="tr-TR" dirty="0"/>
              <a:t> of </a:t>
            </a:r>
            <a:r>
              <a:rPr lang="tr-TR" dirty="0" err="1"/>
              <a:t>Possibility</a:t>
            </a:r>
            <a:r>
              <a:rPr lang="tr-TR" dirty="0"/>
              <a:t>: Beyond </a:t>
            </a:r>
            <a:r>
              <a:rPr lang="tr-TR" dirty="0" err="1"/>
              <a:t>Academic</a:t>
            </a:r>
            <a:r>
              <a:rPr lang="tr-TR" dirty="0"/>
              <a:t> </a:t>
            </a:r>
            <a:r>
              <a:rPr lang="tr-TR" dirty="0" err="1"/>
              <a:t>Boundaries</a:t>
            </a:r>
            <a:r>
              <a:rPr lang="tr-TR" dirty="0"/>
              <a:t>”, </a:t>
            </a:r>
            <a:r>
              <a:rPr lang="tr-TR" i="1" dirty="0" err="1"/>
              <a:t>Marxism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Social</a:t>
            </a:r>
            <a:r>
              <a:rPr lang="tr-TR" i="1" dirty="0"/>
              <a:t> </a:t>
            </a:r>
            <a:r>
              <a:rPr lang="tr-TR" i="1" dirty="0" err="1"/>
              <a:t>Movements</a:t>
            </a:r>
            <a:r>
              <a:rPr lang="tr-TR" i="1" dirty="0"/>
              <a:t> </a:t>
            </a:r>
            <a:r>
              <a:rPr lang="tr-TR" dirty="0"/>
              <a:t>içinde, der. </a:t>
            </a:r>
            <a:r>
              <a:rPr lang="tr-TR" dirty="0" err="1"/>
              <a:t>Colin</a:t>
            </a:r>
            <a:r>
              <a:rPr lang="tr-TR" dirty="0"/>
              <a:t> </a:t>
            </a:r>
            <a:r>
              <a:rPr lang="tr-TR" dirty="0" err="1"/>
              <a:t>Barker</a:t>
            </a:r>
            <a:r>
              <a:rPr lang="tr-TR" dirty="0"/>
              <a:t> vd. (</a:t>
            </a:r>
            <a:r>
              <a:rPr lang="tr-TR" dirty="0" err="1"/>
              <a:t>Brill</a:t>
            </a:r>
            <a:r>
              <a:rPr lang="tr-TR" dirty="0"/>
              <a:t>, </a:t>
            </a:r>
            <a:r>
              <a:rPr lang="tr-TR" dirty="0" err="1"/>
              <a:t>Leiden</a:t>
            </a:r>
            <a:r>
              <a:rPr lang="tr-TR" dirty="0"/>
              <a:t>, 2013</a:t>
            </a:r>
            <a:r>
              <a:rPr lang="tr-TR" dirty="0" smtClean="0"/>
              <a:t>),</a:t>
            </a:r>
          </a:p>
          <a:p>
            <a:r>
              <a:rPr lang="en-CA" dirty="0"/>
              <a:t>Zemni, Sami, Brecht De </a:t>
            </a:r>
            <a:r>
              <a:rPr lang="en-CA" dirty="0" err="1"/>
              <a:t>Smet</a:t>
            </a:r>
            <a:r>
              <a:rPr lang="en-CA" dirty="0"/>
              <a:t>, and </a:t>
            </a:r>
            <a:r>
              <a:rPr lang="en-CA" dirty="0" err="1"/>
              <a:t>Koenraad</a:t>
            </a:r>
            <a:r>
              <a:rPr lang="en-CA" dirty="0"/>
              <a:t> </a:t>
            </a:r>
            <a:r>
              <a:rPr lang="en-CA" dirty="0" err="1"/>
              <a:t>Bogaert</a:t>
            </a:r>
            <a:r>
              <a:rPr lang="en-CA" dirty="0"/>
              <a:t>. "Luxemburg on </a:t>
            </a:r>
            <a:r>
              <a:rPr lang="en-CA" dirty="0" err="1"/>
              <a:t>Tahrir</a:t>
            </a:r>
            <a:r>
              <a:rPr lang="en-CA" dirty="0"/>
              <a:t> Square: reading the Arab Revolutions with Rosa Luxemburg's the mass </a:t>
            </a:r>
            <a:r>
              <a:rPr lang="en-CA" dirty="0" err="1"/>
              <a:t>strike."</a:t>
            </a:r>
            <a:r>
              <a:rPr lang="en-CA" i="1" dirty="0" err="1"/>
              <a:t>Antipode</a:t>
            </a:r>
            <a:r>
              <a:rPr lang="en-CA" dirty="0"/>
              <a:t> 45.4 (2013</a:t>
            </a:r>
            <a:r>
              <a:rPr lang="en-CA" dirty="0" smtClean="0"/>
              <a:t>)</a:t>
            </a:r>
            <a:endParaRPr lang="tr-TR" dirty="0" smtClean="0"/>
          </a:p>
          <a:p>
            <a:r>
              <a:rPr lang="tr-TR" dirty="0" err="1"/>
              <a:t>Colin</a:t>
            </a:r>
            <a:r>
              <a:rPr lang="tr-TR" dirty="0"/>
              <a:t> </a:t>
            </a:r>
            <a:r>
              <a:rPr lang="tr-TR" dirty="0" err="1"/>
              <a:t>Barker</a:t>
            </a:r>
            <a:r>
              <a:rPr lang="tr-TR" dirty="0"/>
              <a:t>, "Class </a:t>
            </a:r>
            <a:r>
              <a:rPr lang="tr-TR" dirty="0" err="1"/>
              <a:t>Struggle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Movements</a:t>
            </a:r>
            <a:r>
              <a:rPr lang="tr-TR" dirty="0"/>
              <a:t>", ”, </a:t>
            </a:r>
            <a:r>
              <a:rPr lang="tr-TR" i="1" dirty="0" err="1"/>
              <a:t>Marxism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Social</a:t>
            </a:r>
            <a:r>
              <a:rPr lang="tr-TR" i="1" dirty="0"/>
              <a:t> </a:t>
            </a:r>
            <a:r>
              <a:rPr lang="tr-TR" i="1" dirty="0" err="1"/>
              <a:t>Movements</a:t>
            </a:r>
            <a:r>
              <a:rPr lang="tr-TR" i="1" dirty="0"/>
              <a:t> </a:t>
            </a:r>
            <a:r>
              <a:rPr lang="tr-TR" dirty="0"/>
              <a:t>içinde, der. </a:t>
            </a:r>
            <a:r>
              <a:rPr lang="tr-TR" dirty="0" err="1"/>
              <a:t>Colin</a:t>
            </a:r>
            <a:r>
              <a:rPr lang="tr-TR" dirty="0"/>
              <a:t> </a:t>
            </a:r>
            <a:r>
              <a:rPr lang="tr-TR" dirty="0" err="1"/>
              <a:t>Barker</a:t>
            </a:r>
            <a:r>
              <a:rPr lang="tr-TR" dirty="0"/>
              <a:t> vd. (</a:t>
            </a:r>
            <a:r>
              <a:rPr lang="tr-TR" dirty="0" err="1"/>
              <a:t>Brill</a:t>
            </a:r>
            <a:r>
              <a:rPr lang="tr-TR" dirty="0"/>
              <a:t>, </a:t>
            </a:r>
            <a:r>
              <a:rPr lang="tr-TR" dirty="0" err="1"/>
              <a:t>Leiden</a:t>
            </a:r>
            <a:r>
              <a:rPr lang="tr-TR" dirty="0"/>
              <a:t>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458784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1618</TotalTime>
  <Words>503</Words>
  <Application>Microsoft Office PowerPoint</Application>
  <PresentationFormat>Ekran Gösterisi (4:3)</PresentationFormat>
  <Paragraphs>36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TOPLUMSAL HAREKET TEORİLERİ</vt:lpstr>
      <vt:lpstr>Marksizm ve Toplumsal Hareketler</vt:lpstr>
      <vt:lpstr>Marksizm ve Toplumsal Hareketler</vt:lpstr>
      <vt:lpstr>Marksizm ve Toplumsal Hareketler</vt:lpstr>
      <vt:lpstr>Marksizm ve Toplumsal Hareketler</vt:lpstr>
      <vt:lpstr>Marksizm ve Toplumsal Hareketler</vt:lpstr>
      <vt:lpstr>Marksizm ve Toplumsal Hareketler</vt:lpstr>
      <vt:lpstr>Tartışma Metinleri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ULUSLARI İLİŞKİLER TEORİLERİ VE ÖRGÜTLER</dc:title>
  <dc:creator>Cenk</dc:creator>
  <cp:lastModifiedBy>CENK</cp:lastModifiedBy>
  <cp:revision>42</cp:revision>
  <dcterms:created xsi:type="dcterms:W3CDTF">2014-02-18T21:50:20Z</dcterms:created>
  <dcterms:modified xsi:type="dcterms:W3CDTF">2019-11-18T09:04:24Z</dcterms:modified>
</cp:coreProperties>
</file>