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30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412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57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15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58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12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764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82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12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129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84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CD45A-0EE8-4033-859A-D2F31A66447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05124-87CB-4B68-889E-89715DD03E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89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bg2">
                    <a:lumMod val="50000"/>
                  </a:schemeClr>
                </a:solidFill>
              </a:rPr>
              <a:t>Yeraltı suyu örneklemesinde prosedürler ve sorunlar</a:t>
            </a:r>
            <a:endParaRPr lang="tr-TR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46960" y="1845734"/>
            <a:ext cx="8069521" cy="4319570"/>
          </a:xfrm>
        </p:spPr>
        <p:txBody>
          <a:bodyPr>
            <a:noAutofit/>
          </a:bodyPr>
          <a:lstStyle/>
          <a:p>
            <a:r>
              <a:rPr lang="tr-TR" sz="2200" b="1" dirty="0"/>
              <a:t>1</a:t>
            </a:r>
            <a:r>
              <a:rPr lang="tr-TR" sz="2200" dirty="0"/>
              <a:t>. Kuyudan belirli hacimde su çekiminden sonra örnekleme yapılması</a:t>
            </a:r>
          </a:p>
          <a:p>
            <a:r>
              <a:rPr lang="tr-TR" sz="2200" dirty="0"/>
              <a:t>(Şekil 1.9); EC, </a:t>
            </a:r>
            <a:r>
              <a:rPr lang="tr-TR" sz="2200" dirty="0" err="1"/>
              <a:t>pH</a:t>
            </a:r>
            <a:r>
              <a:rPr lang="tr-TR" sz="2200" dirty="0"/>
              <a:t>, T ve </a:t>
            </a:r>
            <a:r>
              <a:rPr lang="tr-TR" sz="2200" dirty="0" err="1"/>
              <a:t>Eh’ın</a:t>
            </a:r>
            <a:r>
              <a:rPr lang="tr-TR" sz="2200" dirty="0"/>
              <a:t> sabitlenmesi,</a:t>
            </a:r>
          </a:p>
          <a:p>
            <a:r>
              <a:rPr lang="tr-TR" sz="2200" b="1" dirty="0"/>
              <a:t>2</a:t>
            </a:r>
            <a:r>
              <a:rPr lang="tr-TR" sz="2200" dirty="0"/>
              <a:t>. Filtrenin uzun olması ile basıncı farklı olan iki farklı seviyeden su karışımı olabilir (şekil 1.10A),</a:t>
            </a:r>
          </a:p>
          <a:p>
            <a:r>
              <a:rPr lang="tr-TR" sz="2200" b="1" dirty="0"/>
              <a:t>3</a:t>
            </a:r>
            <a:r>
              <a:rPr lang="tr-TR" sz="2200" dirty="0"/>
              <a:t>. Kille tecrit edilen </a:t>
            </a:r>
            <a:r>
              <a:rPr lang="tr-TR" sz="2200" dirty="0" err="1"/>
              <a:t>zonlardan</a:t>
            </a:r>
            <a:r>
              <a:rPr lang="tr-TR" sz="2200" dirty="0"/>
              <a:t> aşağıya-örnekleme kuşağına su sızması (Şekil 1.10B),</a:t>
            </a:r>
          </a:p>
          <a:p>
            <a:r>
              <a:rPr lang="tr-TR" sz="2200" b="1" dirty="0"/>
              <a:t>4</a:t>
            </a:r>
            <a:r>
              <a:rPr lang="tr-TR" sz="2200" dirty="0"/>
              <a:t>. Kuyunun </a:t>
            </a:r>
            <a:r>
              <a:rPr lang="tr-TR" sz="2200" dirty="0" err="1"/>
              <a:t>anülüs</a:t>
            </a:r>
            <a:r>
              <a:rPr lang="tr-TR" sz="2200" dirty="0"/>
              <a:t> kısmından yüzeydeki kirletici kimyasallar </a:t>
            </a:r>
            <a:r>
              <a:rPr lang="tr-TR" sz="2200" dirty="0" err="1"/>
              <a:t>akifer</a:t>
            </a:r>
            <a:r>
              <a:rPr lang="tr-TR" sz="2200" dirty="0"/>
              <a:t> sisteme süzülebilir ve kirletebilir (Şekil 1.10C),</a:t>
            </a:r>
          </a:p>
          <a:p>
            <a:r>
              <a:rPr lang="tr-TR" sz="2200" b="1" dirty="0"/>
              <a:t>5</a:t>
            </a:r>
            <a:r>
              <a:rPr lang="tr-TR" sz="2200" dirty="0"/>
              <a:t>. Sondaj borusundaki hasarlar sonucunda borudaki yırtılma ve delinmeler sonucu kuyuya su gelişleri ve su gidişleri olabilir (Şekil 1.10D).</a:t>
            </a:r>
            <a:endParaRPr lang="tr-TR" sz="22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7680176" y="598063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751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576" y="1583044"/>
            <a:ext cx="7613630" cy="4222220"/>
          </a:xfrm>
          <a:prstGeom prst="rect">
            <a:avLst/>
          </a:prstGeom>
        </p:spPr>
      </p:pic>
      <p:sp>
        <p:nvSpPr>
          <p:cNvPr id="2" name="Metin kutusu 1"/>
          <p:cNvSpPr txBox="1"/>
          <p:nvPr/>
        </p:nvSpPr>
        <p:spPr>
          <a:xfrm>
            <a:off x="2558277" y="1124744"/>
            <a:ext cx="72927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Örnekleme öncesinde kuyulardan dışarı atılması öngörülen su hacmi</a:t>
            </a:r>
            <a:endParaRPr lang="tr-TR" sz="2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7392144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135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93" y="2060849"/>
            <a:ext cx="7503815" cy="2372473"/>
          </a:xfrm>
        </p:spPr>
      </p:pic>
      <p:sp>
        <p:nvSpPr>
          <p:cNvPr id="2" name="Metin kutusu 1"/>
          <p:cNvSpPr txBox="1"/>
          <p:nvPr/>
        </p:nvSpPr>
        <p:spPr>
          <a:xfrm>
            <a:off x="3143672" y="1052736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 Örneklemesinde Sondaja Bağlı Hatalar</a:t>
            </a:r>
            <a:endParaRPr lang="tr-TR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7392144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578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2346960" y="836712"/>
            <a:ext cx="7421448" cy="659579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Hidrolik ilişkiler-Su seviye </a:t>
            </a:r>
            <a:r>
              <a:rPr lang="tr-TR" sz="320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gradyanı</a:t>
            </a:r>
            <a:endParaRPr lang="tr-TR" sz="32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C:\Users\Mehmet CELİK\Desktop\Hidrojeokimya\IMG2_0010_NEW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3552" y="1790770"/>
            <a:ext cx="3816424" cy="2063830"/>
          </a:xfrm>
          <a:prstGeom prst="rect">
            <a:avLst/>
          </a:prstGeom>
          <a:noFill/>
        </p:spPr>
      </p:pic>
      <p:pic>
        <p:nvPicPr>
          <p:cNvPr id="6" name="Picture 3" descr="C:\Users\Mehmet CELİK\Desktop\Hidrojeokimya\IMG2_0011_N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1984" y="1938700"/>
            <a:ext cx="4399974" cy="2066364"/>
          </a:xfrm>
          <a:prstGeom prst="rect">
            <a:avLst/>
          </a:prstGeom>
          <a:noFill/>
        </p:spPr>
      </p:pic>
      <p:pic>
        <p:nvPicPr>
          <p:cNvPr id="7" name="Picture 4" descr="C:\Users\Mehmet CELİK\Desktop\Hidrojeokimya\IMG2_0011_NEW_00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76871" y="4005065"/>
            <a:ext cx="3975100" cy="2185987"/>
          </a:xfrm>
          <a:prstGeom prst="rect">
            <a:avLst/>
          </a:prstGeom>
          <a:noFill/>
        </p:spPr>
      </p:pic>
      <p:sp>
        <p:nvSpPr>
          <p:cNvPr id="2" name="Metin kutusu 1"/>
          <p:cNvSpPr txBox="1"/>
          <p:nvPr/>
        </p:nvSpPr>
        <p:spPr>
          <a:xfrm>
            <a:off x="8616280" y="587727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Mazor</a:t>
            </a:r>
            <a:r>
              <a:rPr lang="tr-TR" dirty="0"/>
              <a:t> (2004)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6593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Geniş ekran</PresentationFormat>
  <Paragraphs>14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Yeraltı suyu örneklemesinde prosedürler ve sorunlar</vt:lpstr>
      <vt:lpstr>PowerPoint Sunusu</vt:lpstr>
      <vt:lpstr>PowerPoint Sunusu</vt:lpstr>
      <vt:lpstr>Hidrolik ilişkiler-Su seviye gradyanı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Yeraltı suyu örneklemesinde prosedürler ve sorunlar</dc:title>
  <dc:creator>mehmet</dc:creator>
  <cp:lastModifiedBy>mehmet</cp:lastModifiedBy>
  <cp:revision>1</cp:revision>
  <dcterms:created xsi:type="dcterms:W3CDTF">2019-02-18T08:25:54Z</dcterms:created>
  <dcterms:modified xsi:type="dcterms:W3CDTF">2019-02-18T08:26:19Z</dcterms:modified>
</cp:coreProperties>
</file>