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58" r:id="rId5"/>
    <p:sldId id="278" r:id="rId6"/>
    <p:sldId id="279" r:id="rId7"/>
    <p:sldId id="280" r:id="rId8"/>
    <p:sldId id="28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169470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10502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574083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2737534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806704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D1C8E20-DFB8-4BC7-87F1-7255B54FF811}"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42720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D1C8E20-DFB8-4BC7-87F1-7255B54FF811}" type="datetimeFigureOut">
              <a:rPr lang="tr-TR" smtClean="0"/>
              <a:t>19.2.2019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5216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D1C8E20-DFB8-4BC7-87F1-7255B54FF811}" type="datetimeFigureOut">
              <a:rPr lang="tr-TR" smtClean="0"/>
              <a:t>19.2.2019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2866748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C8E20-DFB8-4BC7-87F1-7255B54FF811}" type="datetimeFigureOut">
              <a:rPr lang="tr-TR" smtClean="0"/>
              <a:t>19.2.2019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288584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C8E20-DFB8-4BC7-87F1-7255B54FF811}"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398645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C8E20-DFB8-4BC7-87F1-7255B54FF811}"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797844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C8E20-DFB8-4BC7-87F1-7255B54FF811}" type="datetimeFigureOut">
              <a:rPr lang="tr-TR" smtClean="0"/>
              <a:t>19.2.2019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0B54AE-E314-4F3D-B5F0-7E15CC2C6E96}" type="slidenum">
              <a:rPr lang="tr-TR" smtClean="0"/>
              <a:t>‹#›</a:t>
            </a:fld>
            <a:endParaRPr lang="tr-TR"/>
          </a:p>
        </p:txBody>
      </p:sp>
    </p:spTree>
    <p:extLst>
      <p:ext uri="{BB962C8B-B14F-4D97-AF65-F5344CB8AC3E}">
        <p14:creationId xmlns:p14="http://schemas.microsoft.com/office/powerpoint/2010/main" val="2084593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Ion" TargetMode="External"/><Relationship Id="rId2" Type="http://schemas.openxmlformats.org/officeDocument/2006/relationships/hyperlink" Target="https://en.wikipedia.org/wiki/Chemical_species" TargetMode="External"/><Relationship Id="rId1" Type="http://schemas.openxmlformats.org/officeDocument/2006/relationships/slideLayout" Target="../slideLayouts/slideLayout7.xml"/><Relationship Id="rId5" Type="http://schemas.openxmlformats.org/officeDocument/2006/relationships/hyperlink" Target="https://en.wikipedia.org/wiki/Mass_spectrum" TargetMode="External"/><Relationship Id="rId4" Type="http://schemas.openxmlformats.org/officeDocument/2006/relationships/hyperlink" Target="https://en.wikipedia.org/wiki/Mass-to-charge_ratio"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Molecule" TargetMode="External"/><Relationship Id="rId2" Type="http://schemas.openxmlformats.org/officeDocument/2006/relationships/hyperlink" Target="https://en.wikipedia.org/wiki/Isotopic_signature" TargetMode="External"/><Relationship Id="rId1" Type="http://schemas.openxmlformats.org/officeDocument/2006/relationships/slideLayout" Target="../slideLayouts/slideLayout7.xml"/><Relationship Id="rId5" Type="http://schemas.openxmlformats.org/officeDocument/2006/relationships/hyperlink" Target="https://en.wikipedia.org/wiki/Chemical_compound" TargetMode="External"/><Relationship Id="rId4" Type="http://schemas.openxmlformats.org/officeDocument/2006/relationships/hyperlink" Target="https://en.wikipedia.org/wiki/Molecules"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en.wikipedia.org/wiki/Mass_spectrometry#cite_note-isbn0-9660813-2-3-1"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MASS SPECTROMETRY</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511690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3064" y="855667"/>
            <a:ext cx="9694718" cy="1200329"/>
          </a:xfrm>
          <a:prstGeom prst="rect">
            <a:avLst/>
          </a:prstGeom>
        </p:spPr>
        <p:txBody>
          <a:bodyPr wrap="square">
            <a:spAutoFit/>
          </a:bodyPr>
          <a:lstStyle/>
          <a:p>
            <a:r>
              <a:rPr lang="en-US" b="1" dirty="0">
                <a:solidFill>
                  <a:srgbClr val="222222"/>
                </a:solidFill>
                <a:latin typeface="Arial" panose="020B0604020202020204" pitchFamily="34" charset="0"/>
              </a:rPr>
              <a:t>Mass spectrometry</a:t>
            </a:r>
            <a:r>
              <a:rPr lang="en-US" dirty="0">
                <a:solidFill>
                  <a:srgbClr val="222222"/>
                </a:solidFill>
                <a:latin typeface="Arial" panose="020B0604020202020204" pitchFamily="34" charset="0"/>
              </a:rPr>
              <a:t> (</a:t>
            </a:r>
            <a:r>
              <a:rPr lang="en-US" b="1" dirty="0">
                <a:solidFill>
                  <a:srgbClr val="222222"/>
                </a:solidFill>
                <a:latin typeface="Arial" panose="020B0604020202020204" pitchFamily="34" charset="0"/>
              </a:rPr>
              <a:t>MS</a:t>
            </a:r>
            <a:r>
              <a:rPr lang="en-US" dirty="0">
                <a:solidFill>
                  <a:srgbClr val="222222"/>
                </a:solidFill>
                <a:latin typeface="Arial" panose="020B0604020202020204" pitchFamily="34" charset="0"/>
              </a:rPr>
              <a:t>) is an analytical technique that ionizes </a:t>
            </a:r>
            <a:r>
              <a:rPr lang="en-US" dirty="0">
                <a:solidFill>
                  <a:srgbClr val="0B0080"/>
                </a:solidFill>
                <a:latin typeface="Arial" panose="020B0604020202020204" pitchFamily="34" charset="0"/>
                <a:hlinkClick r:id="rId2" tooltip="Chemical species"/>
              </a:rPr>
              <a:t>chemical species</a:t>
            </a:r>
            <a:r>
              <a:rPr lang="en-US" dirty="0">
                <a:solidFill>
                  <a:srgbClr val="222222"/>
                </a:solidFill>
                <a:latin typeface="Arial" panose="020B0604020202020204" pitchFamily="34" charset="0"/>
              </a:rPr>
              <a:t> and sorts the </a:t>
            </a:r>
            <a:r>
              <a:rPr lang="en-US" dirty="0">
                <a:solidFill>
                  <a:srgbClr val="0B0080"/>
                </a:solidFill>
                <a:latin typeface="Arial" panose="020B0604020202020204" pitchFamily="34" charset="0"/>
                <a:hlinkClick r:id="rId3" tooltip="Ion"/>
              </a:rPr>
              <a:t>ions</a:t>
            </a:r>
            <a:r>
              <a:rPr lang="en-US" dirty="0">
                <a:solidFill>
                  <a:srgbClr val="222222"/>
                </a:solidFill>
                <a:latin typeface="Arial" panose="020B0604020202020204" pitchFamily="34" charset="0"/>
              </a:rPr>
              <a:t> based on their </a:t>
            </a:r>
            <a:r>
              <a:rPr lang="en-US" dirty="0">
                <a:solidFill>
                  <a:srgbClr val="0B0080"/>
                </a:solidFill>
                <a:latin typeface="Arial" panose="020B0604020202020204" pitchFamily="34" charset="0"/>
                <a:hlinkClick r:id="rId4" tooltip="Mass-to-charge ratio"/>
              </a:rPr>
              <a:t>mass-to-charge ratio</a:t>
            </a:r>
            <a:r>
              <a:rPr lang="en-US" dirty="0">
                <a:solidFill>
                  <a:srgbClr val="222222"/>
                </a:solidFill>
                <a:latin typeface="Arial" panose="020B0604020202020204" pitchFamily="34" charset="0"/>
              </a:rPr>
              <a:t>. In simpler terms, a </a:t>
            </a:r>
            <a:r>
              <a:rPr lang="en-US" dirty="0">
                <a:solidFill>
                  <a:srgbClr val="0B0080"/>
                </a:solidFill>
                <a:latin typeface="Arial" panose="020B0604020202020204" pitchFamily="34" charset="0"/>
                <a:hlinkClick r:id="rId5" tooltip="Mass spectrum"/>
              </a:rPr>
              <a:t>mass </a:t>
            </a:r>
            <a:r>
              <a:rPr lang="en-US" dirty="0" err="1">
                <a:solidFill>
                  <a:srgbClr val="0B0080"/>
                </a:solidFill>
                <a:latin typeface="Arial" panose="020B0604020202020204" pitchFamily="34" charset="0"/>
                <a:hlinkClick r:id="rId5" tooltip="Mass spectrum"/>
              </a:rPr>
              <a:t>spectrum</a:t>
            </a:r>
            <a:r>
              <a:rPr lang="en-US" dirty="0" err="1">
                <a:solidFill>
                  <a:srgbClr val="222222"/>
                </a:solidFill>
                <a:latin typeface="Arial" panose="020B0604020202020204" pitchFamily="34" charset="0"/>
              </a:rPr>
              <a:t>measures</a:t>
            </a:r>
            <a:r>
              <a:rPr lang="en-US" dirty="0">
                <a:solidFill>
                  <a:srgbClr val="222222"/>
                </a:solidFill>
                <a:latin typeface="Arial" panose="020B0604020202020204" pitchFamily="34" charset="0"/>
              </a:rPr>
              <a:t> the masses within a sample. Mass spectrometry is used in many different fields and is applied to pure samples as well as complex mixtures</a:t>
            </a:r>
            <a:r>
              <a:rPr lang="en-US" dirty="0" smtClean="0">
                <a:solidFill>
                  <a:srgbClr val="222222"/>
                </a:solidFill>
                <a:latin typeface="Arial" panose="020B0604020202020204" pitchFamily="34" charset="0"/>
              </a:rPr>
              <a:t>.</a:t>
            </a:r>
            <a:endParaRPr lang="en-US" dirty="0">
              <a:solidFill>
                <a:srgbClr val="222222"/>
              </a:solidFill>
              <a:latin typeface="Arial" panose="020B0604020202020204" pitchFamily="34" charset="0"/>
            </a:endParaRPr>
          </a:p>
        </p:txBody>
      </p:sp>
    </p:spTree>
    <p:extLst>
      <p:ext uri="{BB962C8B-B14F-4D97-AF65-F5344CB8AC3E}">
        <p14:creationId xmlns:p14="http://schemas.microsoft.com/office/powerpoint/2010/main" val="2597043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89314" y="2534760"/>
            <a:ext cx="7609114" cy="1477328"/>
          </a:xfrm>
          <a:prstGeom prst="rect">
            <a:avLst/>
          </a:prstGeom>
        </p:spPr>
        <p:txBody>
          <a:bodyPr wrap="square">
            <a:spAutoFit/>
          </a:bodyPr>
          <a:lstStyle/>
          <a:p>
            <a:r>
              <a:rPr lang="en-US" dirty="0">
                <a:solidFill>
                  <a:srgbClr val="222222"/>
                </a:solidFill>
                <a:latin typeface="Arial" panose="020B0604020202020204" pitchFamily="34" charset="0"/>
              </a:rPr>
              <a:t>A mass spectrum is a plot of the ion signal as a function of the mass-to-charge ratio. These spectra are used to determine the elemental or </a:t>
            </a:r>
            <a:r>
              <a:rPr lang="en-US" dirty="0">
                <a:solidFill>
                  <a:srgbClr val="0B0080"/>
                </a:solidFill>
                <a:latin typeface="Arial" panose="020B0604020202020204" pitchFamily="34" charset="0"/>
                <a:hlinkClick r:id="rId2" tooltip="Isotopic signature"/>
              </a:rPr>
              <a:t>isotopic signature</a:t>
            </a:r>
            <a:r>
              <a:rPr lang="en-US" dirty="0">
                <a:solidFill>
                  <a:srgbClr val="222222"/>
                </a:solidFill>
                <a:latin typeface="Arial" panose="020B0604020202020204" pitchFamily="34" charset="0"/>
              </a:rPr>
              <a:t> of a sample, the masses of particles and of </a:t>
            </a:r>
            <a:r>
              <a:rPr lang="en-US" dirty="0">
                <a:solidFill>
                  <a:srgbClr val="0B0080"/>
                </a:solidFill>
                <a:latin typeface="Arial" panose="020B0604020202020204" pitchFamily="34" charset="0"/>
                <a:hlinkClick r:id="rId3" tooltip="Molecule"/>
              </a:rPr>
              <a:t>molecules</a:t>
            </a:r>
            <a:r>
              <a:rPr lang="en-US" dirty="0">
                <a:solidFill>
                  <a:srgbClr val="222222"/>
                </a:solidFill>
                <a:latin typeface="Arial" panose="020B0604020202020204" pitchFamily="34" charset="0"/>
              </a:rPr>
              <a:t>, and to elucidate the chemical structures of </a:t>
            </a:r>
            <a:r>
              <a:rPr lang="en-US" dirty="0">
                <a:solidFill>
                  <a:srgbClr val="0B0080"/>
                </a:solidFill>
                <a:latin typeface="Arial" panose="020B0604020202020204" pitchFamily="34" charset="0"/>
                <a:hlinkClick r:id="rId4" tooltip="Molecules"/>
              </a:rPr>
              <a:t>molecules</a:t>
            </a:r>
            <a:r>
              <a:rPr lang="en-US" dirty="0">
                <a:solidFill>
                  <a:srgbClr val="222222"/>
                </a:solidFill>
                <a:latin typeface="Arial" panose="020B0604020202020204" pitchFamily="34" charset="0"/>
              </a:rPr>
              <a:t> and other </a:t>
            </a:r>
            <a:r>
              <a:rPr lang="en-US" dirty="0">
                <a:solidFill>
                  <a:srgbClr val="0B0080"/>
                </a:solidFill>
                <a:latin typeface="Arial" panose="020B0604020202020204" pitchFamily="34" charset="0"/>
                <a:hlinkClick r:id="rId5" tooltip="Chemical compound"/>
              </a:rPr>
              <a:t>chemical compounds</a:t>
            </a:r>
            <a:r>
              <a:rPr lang="en-US" dirty="0" smtClean="0">
                <a:solidFill>
                  <a:srgbClr val="222222"/>
                </a:solidFill>
                <a:latin typeface="Arial" panose="020B0604020202020204" pitchFamily="34" charset="0"/>
              </a:rPr>
              <a:t>.</a:t>
            </a:r>
            <a:endParaRPr lang="en-US" dirty="0">
              <a:solidFill>
                <a:srgbClr val="222222"/>
              </a:solidFill>
              <a:latin typeface="Arial" panose="020B0604020202020204" pitchFamily="34" charset="0"/>
            </a:endParaRPr>
          </a:p>
        </p:txBody>
      </p:sp>
    </p:spTree>
    <p:extLst>
      <p:ext uri="{BB962C8B-B14F-4D97-AF65-F5344CB8AC3E}">
        <p14:creationId xmlns:p14="http://schemas.microsoft.com/office/powerpoint/2010/main" val="3371515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1166843"/>
            <a:ext cx="6096000" cy="2308324"/>
          </a:xfrm>
          <a:prstGeom prst="rect">
            <a:avLst/>
          </a:prstGeom>
        </p:spPr>
        <p:txBody>
          <a:bodyPr>
            <a:spAutoFit/>
          </a:bodyPr>
          <a:lstStyle/>
          <a:p>
            <a:r>
              <a:rPr lang="en-US" dirty="0">
                <a:solidFill>
                  <a:srgbClr val="222222"/>
                </a:solidFill>
                <a:latin typeface="Arial" panose="020B0604020202020204" pitchFamily="34" charset="0"/>
              </a:rPr>
              <a:t>In a typical MS procedure, a sample, which may be solid, liquid, or gas, is ionized, for example by bombarding it with electrons. This may cause some of the sample's molecules to break into charged fragments. These ions are then separated according to their mass-to-charge ratio, typically by accelerating them and subjecting them to an electric or magnetic field: ions of the same mass-to-charge ratio will undergo the same amount of deflection.</a:t>
            </a:r>
            <a:r>
              <a:rPr lang="en-US" baseline="30000" dirty="0">
                <a:solidFill>
                  <a:srgbClr val="0B0080"/>
                </a:solidFill>
                <a:latin typeface="Arial" panose="020B0604020202020204" pitchFamily="34" charset="0"/>
                <a:hlinkClick r:id="rId2"/>
              </a:rPr>
              <a:t>[1]</a:t>
            </a:r>
            <a:r>
              <a:rPr lang="en-US" dirty="0">
                <a:solidFill>
                  <a:srgbClr val="222222"/>
                </a:solidFill>
                <a:latin typeface="Arial" panose="020B0604020202020204" pitchFamily="34" charset="0"/>
              </a:rPr>
              <a:t> </a:t>
            </a:r>
            <a:endParaRPr lang="en-US" dirty="0">
              <a:solidFill>
                <a:srgbClr val="222222"/>
              </a:solidFill>
              <a:latin typeface="Arial" panose="020B0604020202020204" pitchFamily="34" charset="0"/>
            </a:endParaRPr>
          </a:p>
        </p:txBody>
      </p:sp>
    </p:spTree>
    <p:extLst>
      <p:ext uri="{BB962C8B-B14F-4D97-AF65-F5344CB8AC3E}">
        <p14:creationId xmlns:p14="http://schemas.microsoft.com/office/powerpoint/2010/main" val="2692507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274838"/>
            <a:ext cx="6096000" cy="2308324"/>
          </a:xfrm>
          <a:prstGeom prst="rect">
            <a:avLst/>
          </a:prstGeom>
        </p:spPr>
        <p:txBody>
          <a:bodyPr>
            <a:spAutoFit/>
          </a:bodyPr>
          <a:lstStyle/>
          <a:p>
            <a:pPr lvl="0" eaLnBrk="0" fontAlgn="base" hangingPunct="0">
              <a:spcBef>
                <a:spcPct val="0"/>
              </a:spcBef>
              <a:spcAft>
                <a:spcPct val="0"/>
              </a:spcAft>
            </a:pPr>
            <a:r>
              <a:rPr lang="tr-TR" b="1" dirty="0">
                <a:solidFill>
                  <a:srgbClr val="000000"/>
                </a:solidFill>
                <a:latin typeface=" Arial"/>
              </a:rPr>
              <a:t>The basic principle</a:t>
            </a:r>
            <a:endParaRPr lang="tr-TR" dirty="0">
              <a:solidFill>
                <a:srgbClr val="000000"/>
              </a:solidFill>
              <a:latin typeface=" Arial"/>
            </a:endParaRPr>
          </a:p>
          <a:p>
            <a:pPr lvl="0" eaLnBrk="0" fontAlgn="base" hangingPunct="0">
              <a:spcBef>
                <a:spcPct val="0"/>
              </a:spcBef>
              <a:spcAft>
                <a:spcPct val="0"/>
              </a:spcAft>
            </a:pPr>
            <a:r>
              <a:rPr lang="tr-TR" dirty="0">
                <a:solidFill>
                  <a:srgbClr val="000000"/>
                </a:solidFill>
                <a:latin typeface=" Arial"/>
              </a:rPr>
              <a:t>If something is moving and you subject it to a sideways force, instead of moving in a straight line, it will move in a curve - deflected out of its original path by the sideways force.</a:t>
            </a:r>
          </a:p>
          <a:p>
            <a:pPr lvl="0" eaLnBrk="0" fontAlgn="base" hangingPunct="0">
              <a:spcBef>
                <a:spcPct val="0"/>
              </a:spcBef>
              <a:spcAft>
                <a:spcPct val="0"/>
              </a:spcAft>
            </a:pPr>
            <a:r>
              <a:rPr lang="tr-TR" dirty="0">
                <a:solidFill>
                  <a:srgbClr val="000000"/>
                </a:solidFill>
                <a:latin typeface=" Arial"/>
              </a:rPr>
              <a:t>Suppose you had a cannonball travelling past you and you wanted to deflect it as it went by you. All you've got is a jet of water from a hose-pipe that you can squirt at it.</a:t>
            </a:r>
            <a:endParaRPr lang="tr-TR" dirty="0"/>
          </a:p>
        </p:txBody>
      </p:sp>
    </p:spTree>
    <p:extLst>
      <p:ext uri="{BB962C8B-B14F-4D97-AF65-F5344CB8AC3E}">
        <p14:creationId xmlns:p14="http://schemas.microsoft.com/office/powerpoint/2010/main" val="27857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828836"/>
            <a:ext cx="6096000" cy="1200329"/>
          </a:xfrm>
          <a:prstGeom prst="rect">
            <a:avLst/>
          </a:prstGeom>
        </p:spPr>
        <p:txBody>
          <a:bodyPr>
            <a:spAutoFit/>
          </a:bodyPr>
          <a:lstStyle/>
          <a:p>
            <a:r>
              <a:rPr lang="en-US" dirty="0">
                <a:solidFill>
                  <a:srgbClr val="000000"/>
                </a:solidFill>
                <a:latin typeface="Helvetica" panose="020B0604020202020204" pitchFamily="34" charset="0"/>
              </a:rPr>
              <a:t>But suppose instead, you tried to deflect a table tennis ball travelling at the same speed as the cannonball using the same jet of water. Because this ball is so light, you will get a huge deflection.</a:t>
            </a:r>
          </a:p>
        </p:txBody>
      </p:sp>
    </p:spTree>
    <p:extLst>
      <p:ext uri="{BB962C8B-B14F-4D97-AF65-F5344CB8AC3E}">
        <p14:creationId xmlns:p14="http://schemas.microsoft.com/office/powerpoint/2010/main" val="2499062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1477328"/>
          </a:xfrm>
          <a:prstGeom prst="rect">
            <a:avLst/>
          </a:prstGeom>
        </p:spPr>
        <p:txBody>
          <a:bodyPr>
            <a:spAutoFit/>
          </a:bodyPr>
          <a:lstStyle/>
          <a:p>
            <a:r>
              <a:rPr lang="en-US" dirty="0">
                <a:solidFill>
                  <a:srgbClr val="000000"/>
                </a:solidFill>
                <a:latin typeface="Helvetica" panose="020B0604020202020204" pitchFamily="34" charset="0"/>
              </a:rPr>
              <a:t>The amount of deflection you will get for a given sideways force depends on the mass of the ball. If you knew the speed of the ball and the size of the force, you could calculate the mass of the ball if you knew what sort of curved path it was deflected through. </a:t>
            </a:r>
            <a:endParaRPr lang="tr-TR" dirty="0"/>
          </a:p>
        </p:txBody>
      </p:sp>
    </p:spTree>
    <p:extLst>
      <p:ext uri="{BB962C8B-B14F-4D97-AF65-F5344CB8AC3E}">
        <p14:creationId xmlns:p14="http://schemas.microsoft.com/office/powerpoint/2010/main" val="2410809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2062103"/>
          </a:xfrm>
          <a:prstGeom prst="rect">
            <a:avLst/>
          </a:prstGeom>
        </p:spPr>
        <p:txBody>
          <a:bodyPr>
            <a:spAutoFit/>
          </a:bodyPr>
          <a:lstStyle/>
          <a:p>
            <a:r>
              <a:rPr lang="en-US" sz="3200" dirty="0">
                <a:solidFill>
                  <a:srgbClr val="000000"/>
                </a:solidFill>
                <a:latin typeface="Helvetica" panose="020B0604020202020204" pitchFamily="34" charset="0"/>
              </a:rPr>
              <a:t>The less the deflection, the heavier the ball.</a:t>
            </a:r>
            <a:endParaRPr lang="tr-TR" sz="3200" dirty="0">
              <a:solidFill>
                <a:srgbClr val="000000"/>
              </a:solidFill>
              <a:latin typeface="Helvetica" panose="020B0604020202020204" pitchFamily="34" charset="0"/>
            </a:endParaRPr>
          </a:p>
          <a:p>
            <a:r>
              <a:rPr lang="en-US" sz="3200" dirty="0"/>
              <a:t>You can apply exactly the same principle to atomic sized particles.</a:t>
            </a:r>
            <a:endParaRPr lang="en-US" sz="3200" dirty="0">
              <a:solidFill>
                <a:srgbClr val="000000"/>
              </a:solidFill>
              <a:latin typeface="Helvetica" panose="020B0604020202020204" pitchFamily="34" charset="0"/>
            </a:endParaRPr>
          </a:p>
        </p:txBody>
      </p:sp>
    </p:spTree>
    <p:extLst>
      <p:ext uri="{BB962C8B-B14F-4D97-AF65-F5344CB8AC3E}">
        <p14:creationId xmlns:p14="http://schemas.microsoft.com/office/powerpoint/2010/main" val="3861320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315</Words>
  <Application>Microsoft Office PowerPoint</Application>
  <PresentationFormat>Widescreen</PresentationFormat>
  <Paragraphs>11</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 Arial</vt:lpstr>
      <vt:lpstr>Arial</vt:lpstr>
      <vt:lpstr>Calibri</vt:lpstr>
      <vt:lpstr>Calibri Light</vt:lpstr>
      <vt:lpstr>Helvetica</vt:lpstr>
      <vt:lpstr>Office Theme</vt:lpstr>
      <vt:lpstr>MASS SPECTROMETRY</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 SPECTROMETRY</dc:title>
  <dc:creator>kullanicii</dc:creator>
  <cp:lastModifiedBy>kullanicii</cp:lastModifiedBy>
  <cp:revision>5</cp:revision>
  <dcterms:created xsi:type="dcterms:W3CDTF">2018-10-26T06:20:38Z</dcterms:created>
  <dcterms:modified xsi:type="dcterms:W3CDTF">2019-02-19T12:14:00Z</dcterms:modified>
</cp:coreProperties>
</file>