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160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1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48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8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786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6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34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19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F61D593-CDA2-41CB-8914-20EA4A510280}" type="datetimeFigureOut">
              <a:rPr lang="tr-TR" smtClean="0"/>
              <a:t>22.08.2022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BF95-DAA2-44F3-927A-8A00A118B167}" type="slidenum">
              <a:rPr lang="tr-TR" smtClean="0"/>
              <a:t>‹#›</a:t>
            </a:fld>
            <a:endParaRPr lang="tr-T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266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xhere.com/tr/photo/1603746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uththeory.com/2017/10/14/belgiums-new-food-pyramid-groups-bacon-cookies-cake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tr/photo/1617862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tr-tr/video/sanat-bina-duvar-yazmak-749269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10E7E7-FF3E-4816-A3D9-E2819953F7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SHB 125 Sosyal Antropoloji</a:t>
            </a:r>
            <a:br>
              <a:rPr lang="tr-TR" dirty="0"/>
            </a:br>
            <a:r>
              <a:rPr lang="tr-TR"/>
              <a:t>Konu 3: </a:t>
            </a:r>
            <a:r>
              <a:rPr lang="tr-TR" dirty="0"/>
              <a:t>Kültür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8A4684-9714-4143-AC5F-408F1B69B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Dr. Ezgi ARSLAN ÖZDEMİR</a:t>
            </a:r>
          </a:p>
        </p:txBody>
      </p:sp>
    </p:spTree>
    <p:extLst>
      <p:ext uri="{BB962C8B-B14F-4D97-AF65-F5344CB8AC3E}">
        <p14:creationId xmlns:p14="http://schemas.microsoft.com/office/powerpoint/2010/main" val="317781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A9E4B8D-B0A2-4A64-BD6B-C82C0AFF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tr-TR"/>
              <a:t>Kültür araçsal, uyumlu ve uyumsuzdur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4166CB-F1AE-4D78-9F81-1500D673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500"/>
              <a:t>Kültür insanın uyumu ve başarısının başlıca sebebidir. Hayvanlarda sadece biyolojik uyum vardır. Ama insanlar sosyal ve araçsal uyuma da sahiptir. </a:t>
            </a:r>
          </a:p>
          <a:p>
            <a:pPr>
              <a:lnSpc>
                <a:spcPct val="110000"/>
              </a:lnSpc>
            </a:pPr>
            <a:r>
              <a:rPr lang="tr-TR" sz="1500"/>
              <a:t>Kışın üşüdüğümüzde insanlar olarak hayvanların kürklerinin ne işe yaradığını anlayıp buna benzer giyecekler ürettik. </a:t>
            </a:r>
          </a:p>
          <a:p>
            <a:pPr>
              <a:lnSpc>
                <a:spcPct val="110000"/>
              </a:lnSpc>
            </a:pPr>
            <a:r>
              <a:rPr lang="tr-TR" sz="1500"/>
              <a:t>İnsanın ürettiği giyecek, teknoloji, yiyecek gibi kültürel öğeler araçsaldır.</a:t>
            </a:r>
          </a:p>
          <a:p>
            <a:pPr>
              <a:lnSpc>
                <a:spcPct val="110000"/>
              </a:lnSpc>
            </a:pPr>
            <a:r>
              <a:rPr lang="tr-TR" sz="1500"/>
              <a:t>İnsan kültürü uyumsuzluk da gösterebilir. Çevreye zarar verdiği halde katı atık yakmak buna örnektir.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renkli içeren bir resim&#10;&#10;Açıklama otomatik olarak oluşturuldu">
            <a:extLst>
              <a:ext uri="{FF2B5EF4-FFF2-40B4-BE49-F238E27FC236}">
                <a16:creationId xmlns:a16="http://schemas.microsoft.com/office/drawing/2014/main" id="{D0A3AFA4-F8A4-4441-9A9A-41139028D4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984" r="21688" b="-2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0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0384228-F1C8-4BA9-A577-9EBD9F0D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Evrensellik, Genellik ve </a:t>
            </a:r>
            <a:r>
              <a:rPr lang="tr-TR" dirty="0" err="1"/>
              <a:t>Tikellik</a:t>
            </a: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5ECBD5-19A7-4BED-AD8A-4EFA13175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r>
              <a:rPr lang="tr-TR" sz="1800"/>
              <a:t>Evrensel; tüm kültürlerde olan bir şey</a:t>
            </a:r>
          </a:p>
          <a:p>
            <a:r>
              <a:rPr lang="tr-TR" sz="1800"/>
              <a:t>Genellik; kültürlerin tamamında olmamakla birlikte bazı toplumlarda var olan kültür kalıpları veya özellikleri</a:t>
            </a:r>
          </a:p>
          <a:p>
            <a:r>
              <a:rPr lang="tr-TR" sz="1800"/>
              <a:t>Tikellik; kültürün belirgin veya benzersiz özelliği, örüntüsü veya entegrasyonu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ck in açılı görünümü">
            <a:extLst>
              <a:ext uri="{FF2B5EF4-FFF2-40B4-BE49-F238E27FC236}">
                <a16:creationId xmlns:a16="http://schemas.microsoft.com/office/drawing/2014/main" id="{5E5EA70B-3830-6A60-D21E-78B365FCA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6" r="21917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4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 descr="yiyecek, kızartma, yemek, kapat içeren bir resim&#10;&#10;Açıklama otomatik olarak oluşturuldu">
            <a:extLst>
              <a:ext uri="{FF2B5EF4-FFF2-40B4-BE49-F238E27FC236}">
                <a16:creationId xmlns:a16="http://schemas.microsoft.com/office/drawing/2014/main" id="{E6A04B32-C6E7-4A2A-84C8-719D1ABC68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348" r="-1" b="6422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4A95C6C-B4AF-4EF0-A9DF-1CC9F8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Kültürün Düzeyleri</a:t>
            </a:r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6D4D84-0FF5-40FE-97EA-C3717198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/>
              <a:t>Ulusal kültür; aynı ulusun vatandaşları tarafından paylaşılan kültürel özellikler</a:t>
            </a:r>
          </a:p>
          <a:p>
            <a:r>
              <a:rPr lang="tr-TR" dirty="0"/>
              <a:t>Uluslararası kültür; ulusal sınırların ötesine uzanan kültürel gelenekler</a:t>
            </a:r>
          </a:p>
          <a:p>
            <a:r>
              <a:rPr lang="tr-TR" dirty="0"/>
              <a:t>Alt kültür; aynı karmaşık toplum içinde var olan alt gruplarla bağlantılı olan farklı kültürel gelenekler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D3C6CE5-E47E-40A2-8BB9-98718F28B660}"/>
              </a:ext>
            </a:extLst>
          </p:cNvPr>
          <p:cNvSpPr txBox="1"/>
          <p:nvPr/>
        </p:nvSpPr>
        <p:spPr>
          <a:xfrm>
            <a:off x="9413523" y="6657945"/>
            <a:ext cx="27783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tr-TR" sz="700">
                <a:solidFill>
                  <a:srgbClr val="FFFFFF"/>
                </a:solidFill>
                <a:hlinkClick r:id="rId3" tooltip="https://truththeory.com/2017/10/14/belgiums-new-food-pyramid-groups-bacon-cookies-cak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 Fotoğraf</a:t>
            </a:r>
            <a:r>
              <a:rPr lang="tr-TR" sz="700">
                <a:solidFill>
                  <a:srgbClr val="FFFFFF"/>
                </a:solidFill>
              </a:rPr>
              <a:t>, Bilinmeyen Yazar, </a:t>
            </a:r>
            <a:r>
              <a:rPr lang="tr-TR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tr-TR" sz="700">
                <a:solidFill>
                  <a:srgbClr val="FFFFFF"/>
                </a:solidFill>
              </a:rPr>
              <a:t> altında lisanslanmıştır</a:t>
            </a:r>
          </a:p>
        </p:txBody>
      </p:sp>
    </p:spTree>
    <p:extLst>
      <p:ext uri="{BB962C8B-B14F-4D97-AF65-F5344CB8AC3E}">
        <p14:creationId xmlns:p14="http://schemas.microsoft.com/office/powerpoint/2010/main" val="267201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54961F17-D0E4-4576-8697-C062B28F3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02DF1AEC-0327-4A10-AED3-E227ACAEB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C839742D-6F41-4E7D-9C32-1D9825B40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5F3ADA23-8B3C-4029-923E-81303CBEA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7">
            <a:extLst>
              <a:ext uri="{FF2B5EF4-FFF2-40B4-BE49-F238E27FC236}">
                <a16:creationId xmlns:a16="http://schemas.microsoft.com/office/drawing/2014/main" id="{39EAE543-FFF6-43C7-AD71-A9856C6E7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6E4E99-BF97-4719-9942-80EE5605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808056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tr-TR" sz="2800"/>
              <a:t>Kültürel Değişim ve Küreselleşme</a:t>
            </a:r>
          </a:p>
        </p:txBody>
      </p:sp>
      <p:pic>
        <p:nvPicPr>
          <p:cNvPr id="5" name="Resim 4" descr="harita içeren bir resim&#10;&#10;Açıklama otomatik olarak oluşturuldu">
            <a:extLst>
              <a:ext uri="{FF2B5EF4-FFF2-40B4-BE49-F238E27FC236}">
                <a16:creationId xmlns:a16="http://schemas.microsoft.com/office/drawing/2014/main" id="{FE9482F2-B759-4136-B52B-C2AAAC1840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4562" r="4526"/>
          <a:stretch/>
        </p:blipFill>
        <p:spPr>
          <a:xfrm>
            <a:off x="1005401" y="227"/>
            <a:ext cx="5569814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D7E355E-8304-4C50-B384-7DAC68D87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BB4971-F359-4414-A8EA-EE821805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104" y="2200275"/>
            <a:ext cx="3012735" cy="38496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tr-TR" sz="1400"/>
              <a:t>Etnikmerkezcilik (etnosentirizm): kendi kültürel ölçütlerini kullanarak başka kültürleri yargılamak; kendi kültürel özelliklerinin üstün olduğuna inanmak</a:t>
            </a:r>
          </a:p>
          <a:p>
            <a:pPr>
              <a:lnSpc>
                <a:spcPct val="110000"/>
              </a:lnSpc>
            </a:pPr>
            <a:r>
              <a:rPr lang="tr-TR" sz="1400"/>
              <a:t>Kültürel görecelik: davranışın, dış standartlar tarafından değil içinde bulunduğu kültür bağlamında değerlendirilmesi fikri</a:t>
            </a:r>
          </a:p>
          <a:p>
            <a:pPr>
              <a:lnSpc>
                <a:spcPct val="110000"/>
              </a:lnSpc>
            </a:pPr>
            <a:r>
              <a:rPr lang="tr-TR" sz="1400"/>
              <a:t>Kültürel haklar: dini ve etnik azınlıklar ile yerli toplumlara ait haklar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78E784-3C81-4963-ACD9-58EF41CE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1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76AB65-121C-4170-9FA5-9673403D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Kültürel Değişim ve Küreselleşme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950CA31-C66A-47CD-89F4-0B7FA19A8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Küreselleşme; ulusların bugünkü dünya sisteminde artan bir şekilde birbirine bağımlılığı. Üretim, iletişim ve teknolojinin bağlılığı ve yayılması</a:t>
            </a:r>
          </a:p>
          <a:p>
            <a:r>
              <a:rPr lang="tr-TR" dirty="0"/>
              <a:t>Yayılma: kültürel özelliklerin toplumlar arasında ödünç alınıp verilmesi</a:t>
            </a:r>
          </a:p>
          <a:p>
            <a:r>
              <a:rPr lang="tr-TR" dirty="0"/>
              <a:t>Kültürleşme: kültürel özelliklerin toplumların birebir teması sonucu değişimi</a:t>
            </a:r>
          </a:p>
        </p:txBody>
      </p:sp>
    </p:spTree>
    <p:extLst>
      <p:ext uri="{BB962C8B-B14F-4D97-AF65-F5344CB8AC3E}">
        <p14:creationId xmlns:p14="http://schemas.microsoft.com/office/powerpoint/2010/main" val="2206931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B92650-3D77-4A0D-A323-94FB7AE5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96C4CF-3A27-4D5B-AE93-A0A4F12BB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Gezon</a:t>
            </a:r>
            <a:r>
              <a:rPr lang="tr-TR" dirty="0"/>
              <a:t> L., </a:t>
            </a:r>
            <a:r>
              <a:rPr lang="tr-TR" dirty="0" err="1"/>
              <a:t>Kottak</a:t>
            </a:r>
            <a:r>
              <a:rPr lang="tr-TR" dirty="0"/>
              <a:t>, P. C. (2016). Kültür. Ankara: Nobel Yayınları.</a:t>
            </a:r>
          </a:p>
          <a:p>
            <a:r>
              <a:rPr lang="tr-TR" dirty="0" err="1"/>
              <a:t>Lavenda</a:t>
            </a:r>
            <a:r>
              <a:rPr lang="tr-TR" dirty="0"/>
              <a:t>, H. R., </a:t>
            </a:r>
            <a:r>
              <a:rPr lang="tr-TR" dirty="0" err="1"/>
              <a:t>Schultz</a:t>
            </a:r>
            <a:r>
              <a:rPr lang="tr-TR" dirty="0"/>
              <a:t>, E. A. (b.t.). Kültürel Antropoloji. Ankara: Doğu Batı Yayınları</a:t>
            </a:r>
          </a:p>
          <a:p>
            <a:r>
              <a:rPr lang="tr-TR" dirty="0"/>
              <a:t>• Bozkurt, G. (2020). İnsan ve Kültür. Boyut Yayınevi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337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83EABEF-DD3E-4884-8CEB-C34855BC6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r>
              <a:rPr lang="tr-TR" sz="1800"/>
              <a:t>Kültür nedir?</a:t>
            </a:r>
          </a:p>
          <a:p>
            <a:r>
              <a:rPr lang="tr-TR" sz="1800"/>
              <a:t>Neden kültürü anlamaya çalışıyoruz?</a:t>
            </a:r>
          </a:p>
          <a:p>
            <a:r>
              <a:rPr lang="tr-TR" sz="1800"/>
              <a:t>Kültür ile birey arasındaki ilişki nedir?</a:t>
            </a:r>
          </a:p>
          <a:p>
            <a:r>
              <a:rPr lang="tr-TR" sz="1800"/>
              <a:t>Kültür nasıl değişir?</a:t>
            </a:r>
          </a:p>
        </p:txBody>
      </p:sp>
    </p:spTree>
    <p:extLst>
      <p:ext uri="{BB962C8B-B14F-4D97-AF65-F5344CB8AC3E}">
        <p14:creationId xmlns:p14="http://schemas.microsoft.com/office/powerpoint/2010/main" val="408123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 ile tutma topu">
            <a:extLst>
              <a:ext uri="{FF2B5EF4-FFF2-40B4-BE49-F238E27FC236}">
                <a16:creationId xmlns:a16="http://schemas.microsoft.com/office/drawing/2014/main" id="{60B9E160-9108-49B0-5401-04666F13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r="-1" b="1541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43C44C37-FDAF-4008-ADBA-B224C585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</a:t>
            </a:r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782BF8-0064-48D3-8BAF-2E35984E7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/>
              <a:t>Kültür kavramı antropolojinin temelini oluşturur.</a:t>
            </a:r>
          </a:p>
          <a:p>
            <a:r>
              <a:rPr lang="tr-TR" dirty="0"/>
              <a:t>«Kültür; insanın toplumun bir üyesi olarak edindiği inanç, sanat, ahlak, hukuk, gelenek ve diğer yetene ve alışkanlıkları içine alan karmaşık bir bütündür» </a:t>
            </a:r>
            <a:r>
              <a:rPr lang="tr-TR" dirty="0" err="1"/>
              <a:t>Sir</a:t>
            </a:r>
            <a:r>
              <a:rPr lang="tr-TR" dirty="0"/>
              <a:t> Edward </a:t>
            </a:r>
            <a:r>
              <a:rPr lang="tr-TR" dirty="0" err="1"/>
              <a:t>Tylor</a:t>
            </a:r>
            <a:r>
              <a:rPr lang="tr-T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01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Çok renkli hava geçirmez sepetleri yığını">
            <a:extLst>
              <a:ext uri="{FF2B5EF4-FFF2-40B4-BE49-F238E27FC236}">
                <a16:creationId xmlns:a16="http://schemas.microsoft.com/office/drawing/2014/main" id="{9F26B024-CEE5-795F-6755-06456A335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6488" r="-1" b="8510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7035878-94A1-4865-9B4D-EAA4A4FB7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Kültürün Özellikleri</a:t>
            </a:r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4FDFB-0CF7-4BCB-ACFC-D0D742AD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 dirty="0"/>
              <a:t>Kültür öğrenilir</a:t>
            </a:r>
          </a:p>
          <a:p>
            <a:r>
              <a:rPr lang="tr-TR" dirty="0"/>
              <a:t>Kültür semboliktir</a:t>
            </a:r>
          </a:p>
          <a:p>
            <a:r>
              <a:rPr lang="tr-TR" dirty="0"/>
              <a:t>Kültür paylaşılır</a:t>
            </a:r>
          </a:p>
          <a:p>
            <a:r>
              <a:rPr lang="tr-TR" dirty="0"/>
              <a:t>Kültür bütünü kapsar</a:t>
            </a:r>
          </a:p>
          <a:p>
            <a:r>
              <a:rPr lang="tr-TR" dirty="0"/>
              <a:t>Kültür bütünleşiktir</a:t>
            </a:r>
          </a:p>
          <a:p>
            <a:r>
              <a:rPr lang="tr-TR" dirty="0"/>
              <a:t>Kültür </a:t>
            </a:r>
            <a:r>
              <a:rPr lang="tr-TR" dirty="0" err="1"/>
              <a:t>araçsal</a:t>
            </a:r>
            <a:r>
              <a:rPr lang="tr-TR" dirty="0"/>
              <a:t>, uyumlu ve uyumsuzdur</a:t>
            </a:r>
          </a:p>
        </p:txBody>
      </p:sp>
    </p:spTree>
    <p:extLst>
      <p:ext uri="{BB962C8B-B14F-4D97-AF65-F5344CB8AC3E}">
        <p14:creationId xmlns:p14="http://schemas.microsoft.com/office/powerpoint/2010/main" val="259871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AADFB1-A9D8-4319-BAC8-6B3FD36BF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7C5FC5-1BC6-470E-A163-7EE80D227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316889-BCD7-49B5-89BD-4FC1D29FE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E12F873-5B9B-482F-9FB3-6355C4F3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245259-4364-4D53-AC48-3E893885A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9B71877-F10C-4D73-9A1D-E92F213E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475" y="808056"/>
            <a:ext cx="4203364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 Öğrenilir</a:t>
            </a:r>
            <a:endParaRPr lang="tr-TR"/>
          </a:p>
        </p:txBody>
      </p:sp>
      <p:pic>
        <p:nvPicPr>
          <p:cNvPr id="5" name="Picture 4" descr="el ile tutma topu">
            <a:extLst>
              <a:ext uri="{FF2B5EF4-FFF2-40B4-BE49-F238E27FC236}">
                <a16:creationId xmlns:a16="http://schemas.microsoft.com/office/drawing/2014/main" id="{92672543-674A-E4BA-60DE-5E2672FD8F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427" r="26674"/>
          <a:stretch/>
        </p:blipFill>
        <p:spPr>
          <a:xfrm>
            <a:off x="1005401" y="227"/>
            <a:ext cx="4424045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9C7619-9AF0-4D6F-B2E3-21032A5C3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48A5CB-B2DA-4505-A960-691E3ED0B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474" y="2052116"/>
            <a:ext cx="4203365" cy="3997828"/>
          </a:xfrm>
        </p:spPr>
        <p:txBody>
          <a:bodyPr>
            <a:normAutofit/>
          </a:bodyPr>
          <a:lstStyle/>
          <a:p>
            <a:r>
              <a:rPr lang="tr-TR" sz="1800"/>
              <a:t>Bir çocuğun kendi kültürünü öğrenmesini sağlayan süreç kültürlenmedir</a:t>
            </a:r>
          </a:p>
          <a:p>
            <a:r>
              <a:rPr lang="tr-TR" sz="1800"/>
              <a:t>İnsanlar, hayvanlardan farklı olarak kültürü semboller ve gözlem yoluyla öğrenirler</a:t>
            </a:r>
          </a:p>
          <a:p>
            <a:r>
              <a:rPr lang="tr-TR" sz="1800"/>
              <a:t>Çocuklar etrafında olan olayların belirli kurallara göre işlediğini algılar. Hangi davranışların kabul edilip edilmediğini gözlemlerler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BE0AC-23B1-4352-95D2-C71EB6D15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5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1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7577CA0-82E8-4D56-B4E7-5B33DD7A5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13" r="-1" b="-1"/>
          <a:stretch/>
        </p:blipFill>
        <p:spPr>
          <a:xfrm>
            <a:off x="153" y="10"/>
            <a:ext cx="12191695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8F19DE9-C2C4-4935-AE8B-6710A54E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tr-TR"/>
              <a:t>Kültür Semboliktir</a:t>
            </a: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E4E40-10AA-46DB-8609-3C100AF88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r>
              <a:rPr lang="tr-TR"/>
              <a:t>Sembol; bir başka şeyi temsil etmek üzere duran sözlü ve sözlü olmayan şey</a:t>
            </a:r>
          </a:p>
          <a:p>
            <a:r>
              <a:rPr lang="tr-TR"/>
              <a:t>İnsanların sembolik düşünme becerisi vardır. </a:t>
            </a:r>
          </a:p>
          <a:p>
            <a:r>
              <a:rPr lang="tr-TR"/>
              <a:t>İnsanlar, bir şeyi veya olayla ilgili anlam üretme veya bunlara anlam verme ve buna benzer anlamları kavramak için sembolleri kullanır.</a:t>
            </a:r>
          </a:p>
          <a:p>
            <a:r>
              <a:rPr lang="tr-TR"/>
              <a:t>Dil de bir semboller bütünüdür. Fakat bir ülke bayrağı gibi sözel olmayan semboller de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003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C3E8109-EDF5-4176-9766-2859D738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 Paylaşılır</a:t>
            </a:r>
            <a:endParaRPr lang="tr-TR"/>
          </a:p>
        </p:txBody>
      </p:sp>
      <p:pic>
        <p:nvPicPr>
          <p:cNvPr id="5" name="Picture 4" descr="İnsanlar alanında oturmuş ve güneşden keyif alan kişiler">
            <a:extLst>
              <a:ext uri="{FF2B5EF4-FFF2-40B4-BE49-F238E27FC236}">
                <a16:creationId xmlns:a16="http://schemas.microsoft.com/office/drawing/2014/main" id="{BDD13A67-DA16-C0A4-3127-B238999483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170" r="25129" b="-2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82A473-B515-4F42-A932-5CCC358C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r>
              <a:rPr lang="tr-TR" dirty="0"/>
              <a:t>Kültür, bireyleri tek başına değil bir grubun üyesi olarak dikkate almaktadır. </a:t>
            </a:r>
          </a:p>
          <a:p>
            <a:r>
              <a:rPr lang="tr-TR" dirty="0"/>
              <a:t>Kültür toplum içinde yayılır.</a:t>
            </a:r>
          </a:p>
          <a:p>
            <a:r>
              <a:rPr lang="tr-TR" dirty="0"/>
              <a:t>Kültürümüzü; gözlemleyerek, dinleyerek, konuşarak ve diğer insanlarla etkileşim kurarak öğreniriz. Paylaşılan inançlar, değerler, anılar ve beklentiler aynı kültürde büyüyen insanları birbirine bağlar. </a:t>
            </a:r>
          </a:p>
          <a:p>
            <a:r>
              <a:rPr lang="tr-TR" dirty="0"/>
              <a:t>Kültür, insanları birleştirir.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5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38C329-05C1-44E0-942C-D7A60A7F2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0E99DB-69B1-42D9-9A2E-A196302E0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98F3A3-687B-4002-93F2-58E8590DC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1367E-049C-45E5-9C32-CC32DCEAE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174" y="0"/>
            <a:ext cx="9590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BF62AE3-0A69-4D10-AE81-A5F130084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09" y="326017"/>
            <a:ext cx="7710140" cy="1077229"/>
          </a:xfrm>
        </p:spPr>
        <p:txBody>
          <a:bodyPr anchor="b">
            <a:normAutofit/>
          </a:bodyPr>
          <a:lstStyle/>
          <a:p>
            <a:r>
              <a:rPr lang="tr-TR" sz="4000"/>
              <a:t>Kültür bütünü kapsar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16E2DAB7-48CB-400E-9ED2-FB1762BE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589439" y="326017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4BF6B-C8F3-4803-B3D8-AF0AE116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9308" y="1591733"/>
            <a:ext cx="7710141" cy="4684887"/>
          </a:xfrm>
        </p:spPr>
        <p:txBody>
          <a:bodyPr anchor="ctr">
            <a:normAutofit/>
          </a:bodyPr>
          <a:lstStyle/>
          <a:p>
            <a:r>
              <a:rPr lang="tr-TR" dirty="0"/>
              <a:t>Kültür; sanat, eğitim, müzik </a:t>
            </a:r>
            <a:r>
              <a:rPr lang="tr-TR" dirty="0" err="1"/>
              <a:t>vb</a:t>
            </a:r>
            <a:r>
              <a:rPr lang="tr-TR" dirty="0"/>
              <a:t> gibi kavramlardan daha büyüktür. Tüm insan deneyimini kapsar. </a:t>
            </a:r>
          </a:p>
          <a:p>
            <a:r>
              <a:rPr lang="tr-TR" dirty="0"/>
              <a:t>Kültüre sahip olmak için eğitim almak gerekmez, her insan içinde yaşadığı toplumun kültürünün bir parçasıdır.</a:t>
            </a:r>
          </a:p>
        </p:txBody>
      </p:sp>
    </p:spTree>
    <p:extLst>
      <p:ext uri="{BB962C8B-B14F-4D97-AF65-F5344CB8AC3E}">
        <p14:creationId xmlns:p14="http://schemas.microsoft.com/office/powerpoint/2010/main" val="87083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0748FE5-971C-4D3D-9E82-844F9896D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0ED-82FA-4DB9-977A-EF01472A5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70DC71-8434-464C-A23E-E7BC9BC89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57561C8-C082-42A2-8092-4FB6D770A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C43BFC-462D-410C-B3EE-F37EF751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972672E-8227-4E2F-92BD-1E23CE38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525" y="808056"/>
            <a:ext cx="5338372" cy="1077229"/>
          </a:xfrm>
        </p:spPr>
        <p:txBody>
          <a:bodyPr>
            <a:normAutofit/>
          </a:bodyPr>
          <a:lstStyle/>
          <a:p>
            <a:pPr algn="l"/>
            <a:r>
              <a:rPr lang="tr-TR" dirty="0"/>
              <a:t>Kültür Bütünleşiktir</a:t>
            </a:r>
            <a:endParaRPr lang="tr-TR"/>
          </a:p>
        </p:txBody>
      </p:sp>
      <p:pic>
        <p:nvPicPr>
          <p:cNvPr id="5" name="Picture 4" descr="Çok renkli hava geçirmez sepetleri yığını">
            <a:extLst>
              <a:ext uri="{FF2B5EF4-FFF2-40B4-BE49-F238E27FC236}">
                <a16:creationId xmlns:a16="http://schemas.microsoft.com/office/drawing/2014/main" id="{69564084-0EFB-EF55-C2D6-23B74D4365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16" r="27913"/>
          <a:stretch/>
        </p:blipFill>
        <p:spPr>
          <a:xfrm>
            <a:off x="1011880" y="227"/>
            <a:ext cx="3051461" cy="685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9C59E-E311-421C-83D7-D60C5EBE7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E62DD3-64E2-4D4E-A85B-B66221EBC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071" y="2052116"/>
            <a:ext cx="5343826" cy="3997828"/>
          </a:xfrm>
        </p:spPr>
        <p:txBody>
          <a:bodyPr>
            <a:normAutofit/>
          </a:bodyPr>
          <a:lstStyle/>
          <a:p>
            <a:r>
              <a:rPr lang="tr-TR" dirty="0"/>
              <a:t>Kültürler gelişigüzel bir gelenek ve inanç koleksiyonu değildir. Birçok sistemden oluşan bütünleşik bir yapıdadır.</a:t>
            </a:r>
          </a:p>
          <a:p>
            <a:r>
              <a:rPr lang="tr-TR" dirty="0"/>
              <a:t>Sistemdeki bir öğe değişirse tüm kültür değişir. </a:t>
            </a:r>
          </a:p>
          <a:p>
            <a:r>
              <a:rPr lang="tr-TR" dirty="0"/>
              <a:t>Ekonomik sistem değişirse o kültürün yapısı da değişir.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CCB84-4641-45C1-9C0C-D35DEB9B2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141</TotalTime>
  <Words>626</Words>
  <Application>Microsoft Office PowerPoint</Application>
  <PresentationFormat>Geniş ekran</PresentationFormat>
  <Paragraphs>63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MS Shell Dlg 2</vt:lpstr>
      <vt:lpstr>Wingdings</vt:lpstr>
      <vt:lpstr>Wingdings 3</vt:lpstr>
      <vt:lpstr>Madison</vt:lpstr>
      <vt:lpstr>SHB 125 Sosyal Antropoloji Konu 3: Kültür</vt:lpstr>
      <vt:lpstr>PowerPoint Sunusu</vt:lpstr>
      <vt:lpstr>Kültür</vt:lpstr>
      <vt:lpstr>Kültürün Özellikleri</vt:lpstr>
      <vt:lpstr>Kültür Öğrenilir</vt:lpstr>
      <vt:lpstr>Kültür Semboliktir</vt:lpstr>
      <vt:lpstr>Kültür Paylaşılır</vt:lpstr>
      <vt:lpstr>Kültür bütünü kapsar</vt:lpstr>
      <vt:lpstr>Kültür Bütünleşiktir</vt:lpstr>
      <vt:lpstr>Kültür araçsal, uyumlu ve uyumsuzdur</vt:lpstr>
      <vt:lpstr>Evrensellik, Genellik ve Tikellik</vt:lpstr>
      <vt:lpstr>Kültürün Düzeyleri</vt:lpstr>
      <vt:lpstr>Kültürel Değişim ve Küreselleşme</vt:lpstr>
      <vt:lpstr>Kültürel Değişim ve Küreselleşme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SHB 125 Sosyal Antropoloji Konu 2: Kültür</dc:title>
  <dc:creator>Ezgi Arslan</dc:creator>
  <cp:lastModifiedBy>Ezgi Arslan</cp:lastModifiedBy>
  <cp:revision>7</cp:revision>
  <dcterms:created xsi:type="dcterms:W3CDTF">2022-07-28T08:05:00Z</dcterms:created>
  <dcterms:modified xsi:type="dcterms:W3CDTF">2022-08-22T11:54:39Z</dcterms:modified>
</cp:coreProperties>
</file>