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15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87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648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4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352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1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163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89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4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05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1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671BB-B8C5-4B8E-AE08-49CAEC6EE5D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67520-0320-4050-B1C1-EFB623BFC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62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inceton.edu/~achaney/tmve/wiki100k/docs/Evolutionary_linguistics.html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922"/>
            <a:ext cx="9144000" cy="2463041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Evrim</a:t>
            </a:r>
            <a:r>
              <a:rPr lang="en-GB" dirty="0" smtClean="0"/>
              <a:t>, </a:t>
            </a:r>
            <a:r>
              <a:rPr lang="en-GB" dirty="0" err="1" smtClean="0"/>
              <a:t>Kurumlar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İktisat</a:t>
            </a:r>
            <a:r>
              <a:rPr lang="en-GB" dirty="0" smtClean="0"/>
              <a:t> </a:t>
            </a:r>
            <a:r>
              <a:rPr lang="en-GB" dirty="0" err="1" smtClean="0"/>
              <a:t>Kuramı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Kavramsal</a:t>
            </a:r>
            <a:r>
              <a:rPr lang="en-GB" dirty="0" smtClean="0"/>
              <a:t> </a:t>
            </a:r>
            <a:r>
              <a:rPr lang="en-GB" dirty="0" err="1" smtClean="0"/>
              <a:t>Çerçeve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81927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University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0199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r>
              <a:rPr lang="tr-TR" sz="3200" dirty="0" err="1"/>
              <a:t>What</a:t>
            </a:r>
            <a:r>
              <a:rPr lang="tr-TR" sz="3200" dirty="0"/>
              <a:t> </a:t>
            </a:r>
            <a:r>
              <a:rPr lang="tr-TR" sz="3200" dirty="0" err="1"/>
              <a:t>does</a:t>
            </a:r>
            <a:r>
              <a:rPr lang="tr-TR" sz="3200" dirty="0"/>
              <a:t> </a:t>
            </a:r>
            <a:r>
              <a:rPr lang="tr-TR" sz="3200" b="1" u="sng" dirty="0" err="1"/>
              <a:t>evolution</a:t>
            </a:r>
            <a:r>
              <a:rPr lang="tr-TR" sz="3200" dirty="0"/>
              <a:t> </a:t>
            </a:r>
            <a:r>
              <a:rPr lang="tr-TR" sz="3200" dirty="0" err="1"/>
              <a:t>mean</a:t>
            </a:r>
            <a:r>
              <a:rPr lang="tr-TR" sz="3200" dirty="0"/>
              <a:t> </a:t>
            </a:r>
            <a:r>
              <a:rPr lang="tr-TR" sz="3200" dirty="0" err="1"/>
              <a:t>from</a:t>
            </a:r>
            <a:r>
              <a:rPr lang="tr-TR" sz="3200" dirty="0"/>
              <a:t> </a:t>
            </a:r>
            <a:r>
              <a:rPr lang="tr-TR" sz="3200" dirty="0" smtClean="0"/>
              <a:t>a </a:t>
            </a:r>
            <a:r>
              <a:rPr lang="en-GB" sz="3200" b="1" u="sng" dirty="0" smtClean="0"/>
              <a:t>social scientist</a:t>
            </a:r>
            <a:r>
              <a:rPr lang="tr-TR" sz="3200" b="1" u="sng" dirty="0" smtClean="0"/>
              <a:t>’s </a:t>
            </a:r>
            <a:r>
              <a:rPr lang="tr-TR" sz="3200" b="1" u="sng" dirty="0" err="1"/>
              <a:t>point</a:t>
            </a:r>
            <a:r>
              <a:rPr lang="tr-TR" sz="3200" b="1" u="sng" dirty="0"/>
              <a:t> of </a:t>
            </a:r>
            <a:r>
              <a:rPr lang="tr-TR" sz="3200" b="1" u="sng" dirty="0" err="1"/>
              <a:t>view</a:t>
            </a:r>
            <a:r>
              <a:rPr lang="tr-TR" sz="3200" dirty="0"/>
              <a:t>?</a:t>
            </a:r>
          </a:p>
          <a:p>
            <a:pPr algn="l"/>
            <a:endParaRPr lang="tr-T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10566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r>
              <a:rPr lang="tr-TR" sz="3200" dirty="0" err="1" smtClean="0"/>
              <a:t>What</a:t>
            </a:r>
            <a:r>
              <a:rPr lang="tr-TR" sz="3200" dirty="0" smtClean="0"/>
              <a:t> </a:t>
            </a:r>
            <a:r>
              <a:rPr lang="tr-TR" sz="3200" dirty="0" err="1"/>
              <a:t>does</a:t>
            </a:r>
            <a:r>
              <a:rPr lang="tr-TR" sz="3200" dirty="0"/>
              <a:t> </a:t>
            </a:r>
            <a:r>
              <a:rPr lang="tr-TR" sz="3200" b="1" u="sng" dirty="0" err="1"/>
              <a:t>evolution</a:t>
            </a:r>
            <a:r>
              <a:rPr lang="tr-TR" sz="3200" dirty="0"/>
              <a:t> </a:t>
            </a:r>
            <a:r>
              <a:rPr lang="tr-TR" sz="3200" dirty="0" err="1"/>
              <a:t>mean</a:t>
            </a:r>
            <a:r>
              <a:rPr lang="tr-TR" sz="3200" dirty="0"/>
              <a:t> </a:t>
            </a:r>
            <a:r>
              <a:rPr lang="tr-TR" sz="3200" dirty="0" err="1"/>
              <a:t>from</a:t>
            </a:r>
            <a:r>
              <a:rPr lang="tr-TR" sz="3200" dirty="0"/>
              <a:t> a </a:t>
            </a:r>
            <a:r>
              <a:rPr lang="en-GB" sz="3200" b="1" u="sng" dirty="0"/>
              <a:t>social scientist</a:t>
            </a:r>
            <a:r>
              <a:rPr lang="tr-TR" sz="3200" b="1" u="sng" dirty="0"/>
              <a:t>’s </a:t>
            </a:r>
            <a:r>
              <a:rPr lang="tr-TR" sz="3200" b="1" u="sng" dirty="0" err="1"/>
              <a:t>point</a:t>
            </a:r>
            <a:r>
              <a:rPr lang="tr-TR" sz="3200" b="1" u="sng" dirty="0"/>
              <a:t> of </a:t>
            </a:r>
            <a:r>
              <a:rPr lang="tr-TR" sz="3200" b="1" u="sng" dirty="0" err="1"/>
              <a:t>view</a:t>
            </a:r>
            <a:r>
              <a:rPr lang="tr-TR" sz="3200" dirty="0" smtClean="0"/>
              <a:t>?</a:t>
            </a:r>
            <a:endParaRPr lang="en-GB" sz="3200" dirty="0" smtClean="0"/>
          </a:p>
          <a:p>
            <a:pPr algn="l"/>
            <a:endParaRPr lang="tr-TR" sz="3200" b="1" u="sng" dirty="0">
              <a:sym typeface="Wingdings" panose="05000000000000000000" pitchFamily="2" charset="2"/>
            </a:endParaRPr>
          </a:p>
          <a:p>
            <a:pPr algn="l"/>
            <a:r>
              <a:rPr lang="tr-TR" sz="3200" dirty="0" err="1">
                <a:sym typeface="Wingdings" panose="05000000000000000000" pitchFamily="2" charset="2"/>
              </a:rPr>
              <a:t>Evolution</a:t>
            </a:r>
            <a:r>
              <a:rPr lang="tr-TR" sz="3200" dirty="0">
                <a:sym typeface="Wingdings" panose="05000000000000000000" pitchFamily="2" charset="2"/>
              </a:rPr>
              <a:t> is a </a:t>
            </a:r>
            <a:r>
              <a:rPr lang="tr-TR" sz="3200" b="1" u="sng" dirty="0" err="1">
                <a:sym typeface="Wingdings" panose="05000000000000000000" pitchFamily="2" charset="2"/>
              </a:rPr>
              <a:t>process</a:t>
            </a:r>
            <a:r>
              <a:rPr lang="tr-TR" sz="3200" dirty="0">
                <a:sym typeface="Wingdings" panose="05000000000000000000" pitchFamily="2" charset="2"/>
              </a:rPr>
              <a:t> in </a:t>
            </a:r>
            <a:r>
              <a:rPr lang="tr-TR" sz="3200" dirty="0" err="1">
                <a:sym typeface="Wingdings" panose="05000000000000000000" pitchFamily="2" charset="2"/>
              </a:rPr>
              <a:t>which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several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mechanisms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are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spontaneously</a:t>
            </a:r>
            <a:r>
              <a:rPr lang="tr-TR" sz="3200" dirty="0">
                <a:sym typeface="Wingdings" panose="05000000000000000000" pitchFamily="2" charset="2"/>
              </a:rPr>
              <a:t> at </a:t>
            </a:r>
            <a:r>
              <a:rPr lang="tr-TR" sz="3200" dirty="0" err="1">
                <a:sym typeface="Wingdings" panose="05000000000000000000" pitchFamily="2" charset="2"/>
              </a:rPr>
              <a:t>play</a:t>
            </a:r>
            <a:r>
              <a:rPr lang="tr-TR" sz="3200" dirty="0">
                <a:sym typeface="Wingdings" panose="05000000000000000000" pitchFamily="2" charset="2"/>
              </a:rPr>
              <a:t>, </a:t>
            </a:r>
            <a:r>
              <a:rPr lang="tr-TR" sz="3200" dirty="0" err="1">
                <a:sym typeface="Wingdings" panose="05000000000000000000" pitchFamily="2" charset="2"/>
              </a:rPr>
              <a:t>causing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institutions</a:t>
            </a:r>
            <a:r>
              <a:rPr lang="tr-TR" sz="3200" b="1" u="sng" dirty="0">
                <a:sym typeface="Wingdings" panose="05000000000000000000" pitchFamily="2" charset="2"/>
              </a:rPr>
              <a:t>, </a:t>
            </a:r>
            <a:r>
              <a:rPr lang="tr-TR" sz="3200" b="1" u="sng" dirty="0" err="1">
                <a:sym typeface="Wingdings" panose="05000000000000000000" pitchFamily="2" charset="2"/>
              </a:rPr>
              <a:t>instincts</a:t>
            </a:r>
            <a:r>
              <a:rPr lang="tr-TR" sz="3200" b="1" u="sng" dirty="0">
                <a:sym typeface="Wingdings" panose="05000000000000000000" pitchFamily="2" charset="2"/>
              </a:rPr>
              <a:t>, </a:t>
            </a:r>
            <a:r>
              <a:rPr lang="tr-TR" sz="3200" b="1" u="sng" dirty="0" err="1">
                <a:sym typeface="Wingdings" panose="05000000000000000000" pitchFamily="2" charset="2"/>
              </a:rPr>
              <a:t>and</a:t>
            </a:r>
            <a:r>
              <a:rPr lang="tr-TR" sz="3200" b="1" u="sng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habits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to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change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or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resist</a:t>
            </a:r>
            <a:r>
              <a:rPr lang="tr-TR" sz="3200" b="1" u="sng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to</a:t>
            </a:r>
            <a:r>
              <a:rPr lang="tr-TR" sz="3200" b="1" u="sng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change</a:t>
            </a:r>
            <a:r>
              <a:rPr lang="tr-TR" sz="3200" dirty="0">
                <a:sym typeface="Wingdings" panose="05000000000000000000" pitchFamily="2" charset="2"/>
              </a:rPr>
              <a:t>.</a:t>
            </a:r>
          </a:p>
          <a:p>
            <a:pPr algn="l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47936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r>
              <a:rPr lang="tr-TR" sz="3200" dirty="0" err="1" smtClean="0"/>
              <a:t>What</a:t>
            </a:r>
            <a:r>
              <a:rPr lang="tr-TR" sz="3200" dirty="0" smtClean="0"/>
              <a:t> </a:t>
            </a:r>
            <a:r>
              <a:rPr lang="tr-TR" sz="3200" dirty="0" err="1"/>
              <a:t>does</a:t>
            </a:r>
            <a:r>
              <a:rPr lang="tr-TR" sz="3200" dirty="0"/>
              <a:t> </a:t>
            </a:r>
            <a:r>
              <a:rPr lang="tr-TR" sz="3200" b="1" u="sng" dirty="0" err="1"/>
              <a:t>evolution</a:t>
            </a:r>
            <a:r>
              <a:rPr lang="tr-TR" sz="3200" dirty="0"/>
              <a:t> </a:t>
            </a:r>
            <a:r>
              <a:rPr lang="tr-TR" sz="3200" dirty="0" err="1"/>
              <a:t>mean</a:t>
            </a:r>
            <a:r>
              <a:rPr lang="tr-TR" sz="3200" dirty="0"/>
              <a:t> </a:t>
            </a:r>
            <a:r>
              <a:rPr lang="tr-TR" sz="3200" dirty="0" err="1"/>
              <a:t>from</a:t>
            </a:r>
            <a:r>
              <a:rPr lang="tr-TR" sz="3200" dirty="0"/>
              <a:t> a </a:t>
            </a:r>
            <a:r>
              <a:rPr lang="en-GB" sz="3200" b="1" u="sng" dirty="0"/>
              <a:t>social scientist</a:t>
            </a:r>
            <a:r>
              <a:rPr lang="tr-TR" sz="3200" b="1" u="sng" dirty="0"/>
              <a:t>’s </a:t>
            </a:r>
            <a:r>
              <a:rPr lang="tr-TR" sz="3200" b="1" u="sng" dirty="0" err="1"/>
              <a:t>point</a:t>
            </a:r>
            <a:r>
              <a:rPr lang="tr-TR" sz="3200" b="1" u="sng" dirty="0"/>
              <a:t> of </a:t>
            </a:r>
            <a:r>
              <a:rPr lang="tr-TR" sz="3200" b="1" u="sng" dirty="0" err="1"/>
              <a:t>view</a:t>
            </a:r>
            <a:r>
              <a:rPr lang="tr-TR" sz="3200" dirty="0" smtClean="0"/>
              <a:t>?</a:t>
            </a:r>
            <a:endParaRPr lang="en-GB" sz="3200" dirty="0" smtClean="0"/>
          </a:p>
          <a:p>
            <a:pPr algn="l"/>
            <a:endParaRPr lang="tr-TR" sz="3200" b="1" u="sng" dirty="0">
              <a:sym typeface="Wingdings" panose="05000000000000000000" pitchFamily="2" charset="2"/>
            </a:endParaRPr>
          </a:p>
          <a:p>
            <a:pPr algn="l"/>
            <a:r>
              <a:rPr lang="tr-TR" sz="3200" dirty="0" err="1">
                <a:sym typeface="Wingdings" panose="05000000000000000000" pitchFamily="2" charset="2"/>
              </a:rPr>
              <a:t>Evolution</a:t>
            </a:r>
            <a:r>
              <a:rPr lang="tr-TR" sz="3200" dirty="0">
                <a:sym typeface="Wingdings" panose="05000000000000000000" pitchFamily="2" charset="2"/>
              </a:rPr>
              <a:t> is a </a:t>
            </a:r>
            <a:r>
              <a:rPr lang="tr-TR" sz="3200" b="1" u="sng" dirty="0" err="1">
                <a:sym typeface="Wingdings" panose="05000000000000000000" pitchFamily="2" charset="2"/>
              </a:rPr>
              <a:t>process</a:t>
            </a:r>
            <a:r>
              <a:rPr lang="tr-TR" sz="3200" dirty="0">
                <a:sym typeface="Wingdings" panose="05000000000000000000" pitchFamily="2" charset="2"/>
              </a:rPr>
              <a:t> in </a:t>
            </a:r>
            <a:r>
              <a:rPr lang="tr-TR" sz="3200" dirty="0" err="1">
                <a:sym typeface="Wingdings" panose="05000000000000000000" pitchFamily="2" charset="2"/>
              </a:rPr>
              <a:t>which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several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en-GB" sz="3200" b="1" u="sng" dirty="0" smtClean="0">
                <a:sym typeface="Wingdings" panose="05000000000000000000" pitchFamily="2" charset="2"/>
              </a:rPr>
              <a:t>m</a:t>
            </a:r>
            <a:r>
              <a:rPr lang="tr-TR" sz="3200" b="1" u="sng" dirty="0" err="1" smtClean="0">
                <a:sym typeface="Wingdings" panose="05000000000000000000" pitchFamily="2" charset="2"/>
              </a:rPr>
              <a:t>echanism</a:t>
            </a:r>
            <a:r>
              <a:rPr lang="en-GB" sz="3200" b="1" u="sng" dirty="0" smtClean="0">
                <a:sym typeface="Wingdings" panose="05000000000000000000" pitchFamily="2" charset="2"/>
              </a:rPr>
              <a:t>s of selection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are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spontaneously</a:t>
            </a:r>
            <a:r>
              <a:rPr lang="tr-TR" sz="3200" dirty="0">
                <a:sym typeface="Wingdings" panose="05000000000000000000" pitchFamily="2" charset="2"/>
              </a:rPr>
              <a:t> at </a:t>
            </a:r>
            <a:r>
              <a:rPr lang="tr-TR" sz="3200" dirty="0" err="1">
                <a:sym typeface="Wingdings" panose="05000000000000000000" pitchFamily="2" charset="2"/>
              </a:rPr>
              <a:t>play</a:t>
            </a:r>
            <a:r>
              <a:rPr lang="tr-TR" sz="3200" dirty="0">
                <a:sym typeface="Wingdings" panose="05000000000000000000" pitchFamily="2" charset="2"/>
              </a:rPr>
              <a:t>, </a:t>
            </a:r>
            <a:r>
              <a:rPr lang="tr-TR" sz="3200" dirty="0" err="1">
                <a:sym typeface="Wingdings" panose="05000000000000000000" pitchFamily="2" charset="2"/>
              </a:rPr>
              <a:t>causing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institutions</a:t>
            </a:r>
            <a:r>
              <a:rPr lang="tr-TR" sz="3200" b="1" u="sng" dirty="0">
                <a:sym typeface="Wingdings" panose="05000000000000000000" pitchFamily="2" charset="2"/>
              </a:rPr>
              <a:t>, </a:t>
            </a:r>
            <a:r>
              <a:rPr lang="tr-TR" sz="3200" b="1" u="sng" dirty="0" err="1">
                <a:sym typeface="Wingdings" panose="05000000000000000000" pitchFamily="2" charset="2"/>
              </a:rPr>
              <a:t>instincts</a:t>
            </a:r>
            <a:r>
              <a:rPr lang="tr-TR" sz="3200" b="1" u="sng" dirty="0">
                <a:sym typeface="Wingdings" panose="05000000000000000000" pitchFamily="2" charset="2"/>
              </a:rPr>
              <a:t>, </a:t>
            </a:r>
            <a:r>
              <a:rPr lang="tr-TR" sz="3200" b="1" u="sng" dirty="0" err="1">
                <a:sym typeface="Wingdings" panose="05000000000000000000" pitchFamily="2" charset="2"/>
              </a:rPr>
              <a:t>and</a:t>
            </a:r>
            <a:r>
              <a:rPr lang="tr-TR" sz="3200" b="1" u="sng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habits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to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change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or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resist</a:t>
            </a:r>
            <a:r>
              <a:rPr lang="tr-TR" sz="3200" b="1" u="sng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to</a:t>
            </a:r>
            <a:r>
              <a:rPr lang="tr-TR" sz="3200" b="1" u="sng" dirty="0">
                <a:sym typeface="Wingdings" panose="05000000000000000000" pitchFamily="2" charset="2"/>
              </a:rPr>
              <a:t> </a:t>
            </a:r>
            <a:r>
              <a:rPr lang="tr-TR" sz="3200" b="1" u="sng" dirty="0" err="1">
                <a:sym typeface="Wingdings" panose="05000000000000000000" pitchFamily="2" charset="2"/>
              </a:rPr>
              <a:t>change</a:t>
            </a:r>
            <a:r>
              <a:rPr lang="tr-TR" sz="3200" dirty="0">
                <a:sym typeface="Wingdings" panose="05000000000000000000" pitchFamily="2" charset="2"/>
              </a:rPr>
              <a:t>.</a:t>
            </a:r>
          </a:p>
          <a:p>
            <a:pPr algn="l"/>
            <a:endParaRPr lang="tr-TR" sz="3200" dirty="0" smtClean="0"/>
          </a:p>
        </p:txBody>
      </p:sp>
      <p:sp>
        <p:nvSpPr>
          <p:cNvPr id="2" name="Aşağı Ok 1"/>
          <p:cNvSpPr/>
          <p:nvPr/>
        </p:nvSpPr>
        <p:spPr>
          <a:xfrm rot="9028812">
            <a:off x="4574586" y="4096704"/>
            <a:ext cx="927100" cy="15412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Aşağı Ok 3"/>
          <p:cNvSpPr/>
          <p:nvPr/>
        </p:nvSpPr>
        <p:spPr>
          <a:xfrm rot="9028812">
            <a:off x="1103146" y="4096703"/>
            <a:ext cx="927100" cy="154125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28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4064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/>
              <a:t>What is evolution?</a:t>
            </a:r>
            <a:endParaRPr lang="tr-TR" sz="5400" b="1" dirty="0" smtClean="0"/>
          </a:p>
          <a:p>
            <a:pPr algn="l"/>
            <a:endParaRPr lang="tr-TR" sz="2800" dirty="0" smtClean="0"/>
          </a:p>
          <a:p>
            <a:pPr algn="l"/>
            <a:r>
              <a:rPr lang="en-US" sz="2800" b="1" dirty="0" smtClean="0"/>
              <a:t>Merriam and Webster</a:t>
            </a:r>
            <a:endParaRPr lang="en-GB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to </a:t>
            </a:r>
            <a:r>
              <a:rPr lang="en-US" sz="2800" b="1" u="sng" dirty="0"/>
              <a:t>change or develop slowly </a:t>
            </a:r>
            <a:r>
              <a:rPr lang="en-US" sz="2800" dirty="0"/>
              <a:t>often into a </a:t>
            </a:r>
            <a:r>
              <a:rPr lang="en-US" sz="2800" b="1" u="sng" dirty="0"/>
              <a:t>better, more complex, or more advanced </a:t>
            </a:r>
            <a:r>
              <a:rPr lang="en-US" sz="2800" dirty="0"/>
              <a:t>state</a:t>
            </a:r>
            <a:endParaRPr lang="tr-TR" sz="2800" dirty="0" smtClean="0"/>
          </a:p>
          <a:p>
            <a:pPr algn="l"/>
            <a:endParaRPr lang="en-GB" sz="1000" b="1" dirty="0" smtClean="0"/>
          </a:p>
          <a:p>
            <a:pPr algn="l"/>
            <a:r>
              <a:rPr lang="tr-TR" sz="2800" b="1" dirty="0" smtClean="0"/>
              <a:t>Oxford Online Dictionary</a:t>
            </a:r>
            <a:endParaRPr lang="en-GB" sz="2800" b="1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tr-TR" sz="2800" b="1" u="sng" dirty="0" err="1" smtClean="0"/>
              <a:t>Develop</a:t>
            </a:r>
            <a:r>
              <a:rPr lang="tr-TR" sz="2800" b="1" u="sng" dirty="0" smtClean="0"/>
              <a:t> </a:t>
            </a:r>
            <a:r>
              <a:rPr lang="tr-TR" sz="2800" b="1" u="sng" dirty="0" err="1" smtClean="0"/>
              <a:t>gradually</a:t>
            </a:r>
            <a:endParaRPr lang="tr-TR" sz="2800" b="1" u="sng" dirty="0" smtClean="0"/>
          </a:p>
          <a:p>
            <a:pPr algn="l"/>
            <a:endParaRPr lang="en-GB" sz="1000" b="1" dirty="0" smtClean="0"/>
          </a:p>
          <a:p>
            <a:pPr algn="l"/>
            <a:r>
              <a:rPr lang="tr-TR" sz="2800" b="1" dirty="0" err="1" smtClean="0"/>
              <a:t>Wikipedia</a:t>
            </a:r>
            <a:endParaRPr lang="en-GB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tr-TR" sz="2800" b="1" dirty="0" err="1" smtClean="0"/>
              <a:t>change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b="1" u="sng" dirty="0" err="1" smtClean="0"/>
              <a:t>inherited</a:t>
            </a:r>
            <a:r>
              <a:rPr lang="tr-TR" sz="2800" b="1" u="sng" dirty="0" smtClean="0"/>
              <a:t> </a:t>
            </a:r>
            <a:r>
              <a:rPr lang="tr-TR" sz="2800" b="1" u="sng" dirty="0" err="1" smtClean="0"/>
              <a:t>characteristics</a:t>
            </a:r>
            <a:r>
              <a:rPr lang="tr-TR" sz="2800" b="1" u="sng" dirty="0" smtClean="0"/>
              <a:t> </a:t>
            </a:r>
            <a:r>
              <a:rPr lang="tr-TR" sz="2800" dirty="0" smtClean="0"/>
              <a:t>of </a:t>
            </a:r>
            <a:r>
              <a:rPr lang="tr-TR" sz="2800" dirty="0" err="1" smtClean="0"/>
              <a:t>biological</a:t>
            </a:r>
            <a:r>
              <a:rPr lang="tr-TR" sz="2800" dirty="0" smtClean="0"/>
              <a:t> </a:t>
            </a:r>
            <a:r>
              <a:rPr lang="tr-TR" sz="2800" b="1" u="sng" dirty="0" err="1" smtClean="0"/>
              <a:t>populations</a:t>
            </a:r>
            <a:r>
              <a:rPr lang="tr-TR" sz="2800" dirty="0" smtClean="0"/>
              <a:t> </a:t>
            </a:r>
            <a:r>
              <a:rPr lang="tr-TR" sz="2800" dirty="0" err="1" smtClean="0"/>
              <a:t>over</a:t>
            </a:r>
            <a:r>
              <a:rPr lang="tr-TR" sz="2800" dirty="0" smtClean="0"/>
              <a:t> </a:t>
            </a:r>
            <a:r>
              <a:rPr lang="tr-TR" sz="2800" b="1" u="sng" dirty="0" err="1" smtClean="0"/>
              <a:t>successive</a:t>
            </a:r>
            <a:r>
              <a:rPr lang="tr-TR" sz="2800" dirty="0" smtClean="0"/>
              <a:t> </a:t>
            </a:r>
            <a:r>
              <a:rPr lang="tr-TR" sz="2800" dirty="0" err="1" smtClean="0"/>
              <a:t>generations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263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4064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/>
              <a:t>What is evolution?</a:t>
            </a:r>
            <a:endParaRPr lang="tr-TR" sz="5400" b="1" dirty="0" smtClean="0"/>
          </a:p>
          <a:p>
            <a:pPr algn="l"/>
            <a:endParaRPr lang="en-US" sz="2800" dirty="0" smtClean="0"/>
          </a:p>
          <a:p>
            <a:pPr algn="l"/>
            <a:r>
              <a:rPr lang="tr-TR" sz="2800" b="1" dirty="0" smtClean="0"/>
              <a:t>Türk Dil Kurumu Sözlüğü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b="1" dirty="0" smtClean="0"/>
              <a:t>EVRİM: </a:t>
            </a:r>
            <a:r>
              <a:rPr lang="tr-TR" sz="2800" b="1" u="sng" dirty="0" smtClean="0"/>
              <a:t>Zaman</a:t>
            </a:r>
            <a:r>
              <a:rPr lang="tr-TR" sz="2800" dirty="0" smtClean="0"/>
              <a:t> içinde </a:t>
            </a:r>
            <a:r>
              <a:rPr lang="tr-TR" sz="2800" b="1" u="sng" dirty="0" smtClean="0"/>
              <a:t>birdenbire olmayan</a:t>
            </a:r>
            <a:r>
              <a:rPr lang="tr-TR" sz="2800" dirty="0" smtClean="0"/>
              <a:t>, </a:t>
            </a:r>
            <a:r>
              <a:rPr lang="tr-TR" sz="2800" b="1" u="sng" dirty="0" smtClean="0"/>
              <a:t>kesintisiz</a:t>
            </a:r>
            <a:r>
              <a:rPr lang="tr-TR" sz="2800" dirty="0" smtClean="0"/>
              <a:t>, </a:t>
            </a:r>
            <a:r>
              <a:rPr lang="tr-TR" sz="2800" b="1" u="sng" dirty="0" smtClean="0"/>
              <a:t>niteliksel</a:t>
            </a:r>
            <a:r>
              <a:rPr lang="tr-TR" sz="2800" dirty="0" smtClean="0"/>
              <a:t> ve </a:t>
            </a:r>
            <a:r>
              <a:rPr lang="tr-TR" sz="2800" b="1" u="sng" dirty="0" smtClean="0"/>
              <a:t>niceliksel</a:t>
            </a:r>
            <a:r>
              <a:rPr lang="tr-TR" sz="2800" dirty="0" smtClean="0"/>
              <a:t> gelişim süreci</a:t>
            </a:r>
          </a:p>
        </p:txBody>
      </p:sp>
    </p:spTree>
    <p:extLst>
      <p:ext uri="{BB962C8B-B14F-4D97-AF65-F5344CB8AC3E}">
        <p14:creationId xmlns:p14="http://schemas.microsoft.com/office/powerpoint/2010/main" val="88803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endParaRPr lang="en-US" sz="4600" b="1" dirty="0" smtClean="0"/>
          </a:p>
          <a:p>
            <a:r>
              <a:rPr lang="en-US" sz="4600" b="1" dirty="0" smtClean="0"/>
              <a:t>Warning!</a:t>
            </a:r>
          </a:p>
          <a:p>
            <a:r>
              <a:rPr lang="en-US" sz="4600" b="1" dirty="0" smtClean="0"/>
              <a:t>(1)</a:t>
            </a:r>
          </a:p>
          <a:p>
            <a:r>
              <a:rPr lang="en-US" sz="4600" b="1" dirty="0" smtClean="0"/>
              <a:t>Dictionary definitions are useful </a:t>
            </a:r>
            <a:r>
              <a:rPr lang="tr-TR" sz="4600" b="1" u="sng" dirty="0" err="1" smtClean="0"/>
              <a:t>only</a:t>
            </a:r>
            <a:r>
              <a:rPr lang="tr-TR" sz="4600" b="1" u="sng" dirty="0" smtClean="0"/>
              <a:t> </a:t>
            </a:r>
            <a:r>
              <a:rPr lang="en-US" sz="4600" b="1" u="sng" dirty="0" smtClean="0"/>
              <a:t>if</a:t>
            </a:r>
            <a:r>
              <a:rPr lang="en-US" sz="4600" b="1" dirty="0" smtClean="0"/>
              <a:t> you want to learn more about the meaning of a term</a:t>
            </a:r>
            <a:r>
              <a:rPr lang="tr-TR" sz="4600" b="1" dirty="0" smtClean="0"/>
              <a:t> as </a:t>
            </a:r>
            <a:r>
              <a:rPr lang="tr-TR" sz="4600" b="1" dirty="0" err="1" smtClean="0"/>
              <a:t>the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term</a:t>
            </a:r>
            <a:r>
              <a:rPr lang="tr-TR" sz="4600" b="1" dirty="0" smtClean="0"/>
              <a:t> is </a:t>
            </a:r>
            <a:r>
              <a:rPr lang="tr-TR" sz="4600" b="1" dirty="0" err="1" smtClean="0"/>
              <a:t>used</a:t>
            </a:r>
            <a:r>
              <a:rPr lang="en-US" sz="4600" b="1" dirty="0" smtClean="0"/>
              <a:t> in daily language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204397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endParaRPr lang="tr-TR" sz="4600" b="1" dirty="0" smtClean="0"/>
          </a:p>
          <a:p>
            <a:r>
              <a:rPr lang="tr-TR" sz="4600" b="1" dirty="0" err="1" smtClean="0"/>
              <a:t>Warning</a:t>
            </a:r>
            <a:r>
              <a:rPr lang="tr-TR" sz="4600" b="1" dirty="0" smtClean="0"/>
              <a:t>!</a:t>
            </a:r>
          </a:p>
          <a:p>
            <a:r>
              <a:rPr lang="en-GB" sz="4600" b="1" dirty="0" smtClean="0"/>
              <a:t>(2)</a:t>
            </a:r>
            <a:endParaRPr lang="tr-TR" sz="4600" b="1" dirty="0" smtClean="0"/>
          </a:p>
          <a:p>
            <a:r>
              <a:rPr lang="tr-TR" sz="4600" b="1" dirty="0" smtClean="0"/>
              <a:t>Dictionary </a:t>
            </a:r>
            <a:r>
              <a:rPr lang="tr-TR" sz="4600" b="1" dirty="0" err="1" smtClean="0"/>
              <a:t>definitions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are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usually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either</a:t>
            </a:r>
            <a:r>
              <a:rPr lang="tr-TR" sz="4600" b="1" dirty="0" smtClean="0"/>
              <a:t> </a:t>
            </a:r>
            <a:r>
              <a:rPr lang="tr-TR" sz="4600" b="1" u="sng" dirty="0" err="1" smtClean="0"/>
              <a:t>wrong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or</a:t>
            </a:r>
            <a:r>
              <a:rPr lang="tr-TR" sz="4600" b="1" dirty="0" smtClean="0"/>
              <a:t> </a:t>
            </a:r>
            <a:r>
              <a:rPr lang="tr-TR" sz="4600" b="1" u="sng" dirty="0" err="1" smtClean="0"/>
              <a:t>unsophistaced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if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you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are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researching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into</a:t>
            </a:r>
            <a:r>
              <a:rPr lang="tr-TR" sz="4600" b="1" dirty="0" smtClean="0"/>
              <a:t> a </a:t>
            </a:r>
            <a:r>
              <a:rPr lang="tr-TR" sz="4600" b="1" u="sng" dirty="0" err="1" smtClean="0"/>
              <a:t>philosophical</a:t>
            </a:r>
            <a:r>
              <a:rPr lang="tr-TR" sz="4600" b="1" u="sng" dirty="0" smtClean="0"/>
              <a:t> </a:t>
            </a:r>
            <a:r>
              <a:rPr lang="tr-TR" sz="4600" b="1" u="sng" dirty="0" err="1" smtClean="0"/>
              <a:t>subject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124643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r>
              <a:rPr lang="tr-TR" sz="3200" b="1" dirty="0" err="1" smtClean="0"/>
              <a:t>Biological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evolution</a:t>
            </a:r>
            <a:r>
              <a:rPr lang="tr-TR" sz="3200" b="1" dirty="0" smtClean="0"/>
              <a:t>:</a:t>
            </a:r>
            <a:endParaRPr lang="en-GB" sz="3200" b="1" dirty="0" smtClean="0"/>
          </a:p>
          <a:p>
            <a:pPr algn="l"/>
            <a:endParaRPr lang="en-GB" sz="3200" b="1" dirty="0"/>
          </a:p>
          <a:p>
            <a:pPr algn="l"/>
            <a:r>
              <a:rPr lang="en-US" sz="3200" dirty="0" smtClean="0"/>
              <a:t>Biological </a:t>
            </a:r>
            <a:r>
              <a:rPr lang="en-US" sz="3200" dirty="0"/>
              <a:t>evolution, simply put, is </a:t>
            </a:r>
            <a:r>
              <a:rPr lang="en-US" sz="3200" b="1" u="sng" dirty="0"/>
              <a:t>descent with modification</a:t>
            </a:r>
            <a:r>
              <a:rPr lang="en-US" sz="3200" dirty="0"/>
              <a:t>. This definition encompasses small-scale evolution (changes in gene frequency in a population from one generation to the next) and large-scale evolution (the descent of different species from a common ancestor over many generations). Evolution helps us to understand the history of </a:t>
            </a:r>
            <a:r>
              <a:rPr lang="en-US" sz="3200" dirty="0" smtClean="0"/>
              <a:t>life.</a:t>
            </a:r>
            <a:endParaRPr lang="en-GB" sz="3200" dirty="0"/>
          </a:p>
          <a:p>
            <a:pPr algn="l"/>
            <a:r>
              <a:rPr lang="tr-TR" sz="3200" i="1" dirty="0" smtClean="0"/>
              <a:t>Source: evolution.berkley.edu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31056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r>
              <a:rPr lang="tr-TR" sz="3200" b="1" dirty="0" err="1" smtClean="0"/>
              <a:t>Cultural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evolution</a:t>
            </a:r>
            <a:r>
              <a:rPr lang="tr-TR" sz="3200" b="1" dirty="0" smtClean="0"/>
              <a:t>:</a:t>
            </a:r>
            <a:endParaRPr lang="en-GB" sz="3200" b="1" dirty="0" smtClean="0"/>
          </a:p>
          <a:p>
            <a:pPr algn="l"/>
            <a:endParaRPr lang="en-GB" sz="3200" b="1" dirty="0"/>
          </a:p>
          <a:p>
            <a:pPr algn="l"/>
            <a:r>
              <a:rPr lang="en-US" sz="3200" dirty="0" smtClean="0"/>
              <a:t>The </a:t>
            </a:r>
            <a:r>
              <a:rPr lang="en-US" sz="3200" dirty="0"/>
              <a:t>general mark of modern theories of cultural evolution is their insistence on the significance of </a:t>
            </a:r>
            <a:r>
              <a:rPr lang="en-US" sz="3200" b="1" u="sng" dirty="0"/>
              <a:t>cultural inheritance</a:t>
            </a:r>
            <a:r>
              <a:rPr lang="en-US" sz="3200" dirty="0"/>
              <a:t>—particularly various forms of learning from others—for both of these </a:t>
            </a:r>
            <a:r>
              <a:rPr lang="en-US" sz="3200" dirty="0" smtClean="0"/>
              <a:t>questions</a:t>
            </a:r>
            <a:r>
              <a:rPr lang="tr-TR" sz="3200" dirty="0" smtClean="0"/>
              <a:t>.</a:t>
            </a:r>
            <a:endParaRPr lang="en-GB" sz="3200" dirty="0" smtClean="0"/>
          </a:p>
          <a:p>
            <a:pPr algn="l"/>
            <a:r>
              <a:rPr lang="tr-TR" sz="3200" i="1" dirty="0" smtClean="0"/>
              <a:t>Source: Stanford Encyclopedia of </a:t>
            </a:r>
            <a:r>
              <a:rPr lang="tr-TR" sz="3200" i="1" dirty="0" err="1" smtClean="0"/>
              <a:t>Philosophy</a:t>
            </a:r>
            <a:r>
              <a:rPr lang="tr-TR" sz="3200" i="1" dirty="0" smtClean="0"/>
              <a:t> (plato.dtanford.edu)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21912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r>
              <a:rPr lang="tr-TR" sz="3200" b="1" dirty="0" err="1" smtClean="0"/>
              <a:t>Linguistic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evolution</a:t>
            </a:r>
            <a:r>
              <a:rPr lang="tr-TR" sz="3200" b="1" dirty="0" smtClean="0"/>
              <a:t>:</a:t>
            </a:r>
            <a:endParaRPr lang="en-GB" sz="3200" b="1" dirty="0" smtClean="0"/>
          </a:p>
          <a:p>
            <a:pPr algn="l"/>
            <a:endParaRPr lang="en-GB" sz="3200" b="1" dirty="0"/>
          </a:p>
          <a:p>
            <a:pPr algn="l"/>
            <a:r>
              <a:rPr lang="en-US" sz="3200" dirty="0" smtClean="0"/>
              <a:t>Evolutionary linguistics is the scientific study of the </a:t>
            </a:r>
            <a:r>
              <a:rPr lang="en-US" sz="3200" b="1" u="sng" dirty="0" smtClean="0"/>
              <a:t>origins</a:t>
            </a:r>
            <a:r>
              <a:rPr lang="en-US" sz="3200" dirty="0" smtClean="0"/>
              <a:t> and development of language.</a:t>
            </a:r>
            <a:endParaRPr lang="en-GB" sz="3200" dirty="0"/>
          </a:p>
          <a:p>
            <a:pPr algn="l"/>
            <a:r>
              <a:rPr lang="tr-TR" sz="3200" i="1" dirty="0" smtClean="0"/>
              <a:t>Source:</a:t>
            </a:r>
            <a:r>
              <a:rPr lang="en-GB" sz="3200" i="1" dirty="0" smtClean="0"/>
              <a:t> </a:t>
            </a:r>
            <a:r>
              <a:rPr lang="tr-TR" sz="3200" i="1" dirty="0" smtClean="0">
                <a:hlinkClick r:id="rId2"/>
              </a:rPr>
              <a:t>https://www.princeton.edu/~achaney/tmve/wiki100k/docs/Evolutionary_linguistics.html</a:t>
            </a:r>
            <a:r>
              <a:rPr lang="tr-TR" sz="3200" i="1" dirty="0" smtClean="0"/>
              <a:t>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03712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/>
          <a:lstStyle/>
          <a:p>
            <a:pPr algn="l"/>
            <a:r>
              <a:rPr lang="en-US" sz="4600" b="1" dirty="0" smtClean="0"/>
              <a:t>What is evolution?</a:t>
            </a:r>
          </a:p>
          <a:p>
            <a:pPr algn="l"/>
            <a:endParaRPr lang="tr-TR" dirty="0" smtClean="0"/>
          </a:p>
          <a:p>
            <a:pPr algn="l"/>
            <a:endParaRPr lang="tr-TR" sz="3200" b="1" dirty="0" smtClean="0"/>
          </a:p>
          <a:p>
            <a:pPr algn="l"/>
            <a:r>
              <a:rPr lang="en-GB" sz="3200" dirty="0" smtClean="0"/>
              <a:t>Biological </a:t>
            </a:r>
            <a:r>
              <a:rPr lang="tr-TR" sz="3200" dirty="0" err="1" smtClean="0"/>
              <a:t>evolution</a:t>
            </a:r>
            <a:endParaRPr lang="tr-TR" sz="3200" dirty="0" smtClean="0"/>
          </a:p>
          <a:p>
            <a:pPr algn="l"/>
            <a:r>
              <a:rPr lang="tr-TR" sz="3200" dirty="0" err="1" smtClean="0"/>
              <a:t>Geographical</a:t>
            </a:r>
            <a:r>
              <a:rPr lang="tr-TR" sz="3200" dirty="0" smtClean="0"/>
              <a:t> </a:t>
            </a:r>
            <a:r>
              <a:rPr lang="tr-TR" sz="3200" dirty="0" err="1" smtClean="0"/>
              <a:t>evolution</a:t>
            </a:r>
            <a:endParaRPr lang="en-GB" sz="3200" dirty="0" smtClean="0"/>
          </a:p>
          <a:p>
            <a:pPr algn="l"/>
            <a:r>
              <a:rPr lang="en-GB" sz="3200" dirty="0" smtClean="0"/>
              <a:t>Cultural evolution</a:t>
            </a:r>
          </a:p>
          <a:p>
            <a:pPr algn="l"/>
            <a:r>
              <a:rPr lang="en-GB" sz="3200" dirty="0" smtClean="0"/>
              <a:t>Linguistic evolution</a:t>
            </a:r>
          </a:p>
          <a:p>
            <a:pPr algn="l"/>
            <a:endParaRPr lang="tr-TR" sz="3200" dirty="0" smtClean="0"/>
          </a:p>
          <a:p>
            <a:pPr algn="l"/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many</a:t>
            </a:r>
            <a:r>
              <a:rPr lang="tr-TR" sz="3200" dirty="0" smtClean="0"/>
              <a:t> </a:t>
            </a:r>
            <a:r>
              <a:rPr lang="tr-TR" sz="3200" dirty="0" err="1" smtClean="0"/>
              <a:t>others</a:t>
            </a:r>
            <a:r>
              <a:rPr lang="tr-TR" sz="3200" dirty="0" smtClean="0"/>
              <a:t> </a:t>
            </a:r>
            <a:r>
              <a:rPr lang="tr-TR" sz="3200" dirty="0" err="1" smtClean="0"/>
              <a:t>such</a:t>
            </a:r>
            <a:r>
              <a:rPr lang="tr-TR" sz="3200" dirty="0" smtClean="0"/>
              <a:t> as </a:t>
            </a:r>
            <a:r>
              <a:rPr lang="tr-TR" sz="3200" dirty="0" err="1" smtClean="0"/>
              <a:t>evolution</a:t>
            </a:r>
            <a:r>
              <a:rPr lang="tr-TR" sz="3200" dirty="0" smtClean="0"/>
              <a:t> of </a:t>
            </a:r>
            <a:r>
              <a:rPr lang="tr-TR" sz="3200" dirty="0" err="1" smtClean="0"/>
              <a:t>religion</a:t>
            </a:r>
            <a:r>
              <a:rPr lang="tr-TR" sz="3200" dirty="0" smtClean="0"/>
              <a:t>, </a:t>
            </a:r>
            <a:r>
              <a:rPr lang="tr-TR" sz="3200" dirty="0" err="1" smtClean="0"/>
              <a:t>evolution</a:t>
            </a:r>
            <a:r>
              <a:rPr lang="tr-TR" sz="3200" dirty="0" smtClean="0"/>
              <a:t> of </a:t>
            </a:r>
            <a:r>
              <a:rPr lang="tr-TR" sz="3200" dirty="0" err="1" smtClean="0"/>
              <a:t>music</a:t>
            </a:r>
            <a:r>
              <a:rPr lang="tr-TR" sz="3200" dirty="0" smtClean="0"/>
              <a:t>, </a:t>
            </a:r>
            <a:r>
              <a:rPr lang="tr-TR" sz="3200" dirty="0" err="1" smtClean="0"/>
              <a:t>evolution</a:t>
            </a:r>
            <a:r>
              <a:rPr lang="tr-TR" sz="3200" dirty="0" smtClean="0"/>
              <a:t> of </a:t>
            </a:r>
            <a:r>
              <a:rPr lang="tr-TR" sz="3200" dirty="0" err="1" smtClean="0"/>
              <a:t>sciences</a:t>
            </a:r>
            <a:r>
              <a:rPr lang="tr-TR" sz="3200" dirty="0" smtClean="0"/>
              <a:t>, </a:t>
            </a:r>
            <a:r>
              <a:rPr lang="tr-TR" sz="3200" dirty="0" err="1" smtClean="0"/>
              <a:t>evolution</a:t>
            </a:r>
            <a:r>
              <a:rPr lang="tr-TR" sz="3200" dirty="0" smtClean="0"/>
              <a:t> of </a:t>
            </a:r>
            <a:r>
              <a:rPr lang="tr-TR" sz="3200" dirty="0" err="1" smtClean="0"/>
              <a:t>capitalism</a:t>
            </a:r>
            <a:r>
              <a:rPr lang="tr-TR" sz="3200" dirty="0" smtClean="0"/>
              <a:t>, </a:t>
            </a:r>
            <a:r>
              <a:rPr lang="tr-TR" sz="3200" dirty="0" err="1" smtClean="0"/>
              <a:t>evolution</a:t>
            </a:r>
            <a:r>
              <a:rPr lang="tr-TR" sz="3200" dirty="0" smtClean="0"/>
              <a:t> of </a:t>
            </a:r>
            <a:r>
              <a:rPr lang="tr-TR" sz="3200" dirty="0" err="1" smtClean="0"/>
              <a:t>sexes</a:t>
            </a:r>
            <a:r>
              <a:rPr lang="tr-TR" sz="3200" dirty="0" smtClean="0"/>
              <a:t>, </a:t>
            </a:r>
            <a:r>
              <a:rPr lang="tr-TR" sz="3200" dirty="0" err="1" smtClean="0"/>
              <a:t>etc</a:t>
            </a:r>
            <a:r>
              <a:rPr lang="tr-TR" sz="3200" dirty="0" smtClean="0"/>
              <a:t>…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0144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411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Evrim, Kurumlar  ve İktisat Kuramı: Kavramsal Çerçeve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Evolution, Complexity,  and Big Data Economy Week 6</dc:title>
  <dc:creator>Altug Yalcintas</dc:creator>
  <cp:lastModifiedBy>Altug Yalcintas</cp:lastModifiedBy>
  <cp:revision>7</cp:revision>
  <dcterms:created xsi:type="dcterms:W3CDTF">2020-02-13T14:30:40Z</dcterms:created>
  <dcterms:modified xsi:type="dcterms:W3CDTF">2020-02-13T17:02:06Z</dcterms:modified>
</cp:coreProperties>
</file>