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3" r:id="rId4"/>
    <p:sldId id="262" r:id="rId5"/>
    <p:sldId id="258" r:id="rId6"/>
    <p:sldId id="261" r:id="rId7"/>
    <p:sldId id="260" r:id="rId8"/>
    <p:sldId id="259" r:id="rId9"/>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6" d="100"/>
          <a:sy n="86" d="100"/>
        </p:scale>
        <p:origin x="708"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DB09241F-A7D1-4BF9-93FA-B92CE14C03ED}" type="datetimeFigureOut">
              <a:rPr lang="tr-TR" smtClean="0"/>
              <a:t>21.11.2019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3809BC40-293E-4FD0-BB50-384A803E9555}" type="slidenum">
              <a:rPr lang="tr-TR" smtClean="0"/>
              <a:t>‹#›</a:t>
            </a:fld>
            <a:endParaRPr lang="tr-TR"/>
          </a:p>
        </p:txBody>
      </p:sp>
    </p:spTree>
    <p:extLst>
      <p:ext uri="{BB962C8B-B14F-4D97-AF65-F5344CB8AC3E}">
        <p14:creationId xmlns:p14="http://schemas.microsoft.com/office/powerpoint/2010/main" val="10503926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DB09241F-A7D1-4BF9-93FA-B92CE14C03ED}" type="datetimeFigureOut">
              <a:rPr lang="tr-TR" smtClean="0"/>
              <a:t>21.11.2019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3809BC40-293E-4FD0-BB50-384A803E9555}" type="slidenum">
              <a:rPr lang="tr-TR" smtClean="0"/>
              <a:t>‹#›</a:t>
            </a:fld>
            <a:endParaRPr lang="tr-TR"/>
          </a:p>
        </p:txBody>
      </p:sp>
    </p:spTree>
    <p:extLst>
      <p:ext uri="{BB962C8B-B14F-4D97-AF65-F5344CB8AC3E}">
        <p14:creationId xmlns:p14="http://schemas.microsoft.com/office/powerpoint/2010/main" val="218261691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DB09241F-A7D1-4BF9-93FA-B92CE14C03ED}" type="datetimeFigureOut">
              <a:rPr lang="tr-TR" smtClean="0"/>
              <a:t>21.11.2019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3809BC40-293E-4FD0-BB50-384A803E9555}" type="slidenum">
              <a:rPr lang="tr-TR" smtClean="0"/>
              <a:t>‹#›</a:t>
            </a:fld>
            <a:endParaRPr lang="tr-TR"/>
          </a:p>
        </p:txBody>
      </p:sp>
    </p:spTree>
    <p:extLst>
      <p:ext uri="{BB962C8B-B14F-4D97-AF65-F5344CB8AC3E}">
        <p14:creationId xmlns:p14="http://schemas.microsoft.com/office/powerpoint/2010/main" val="41182926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DB09241F-A7D1-4BF9-93FA-B92CE14C03ED}" type="datetimeFigureOut">
              <a:rPr lang="tr-TR" smtClean="0"/>
              <a:t>21.11.2019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3809BC40-293E-4FD0-BB50-384A803E9555}" type="slidenum">
              <a:rPr lang="tr-TR" smtClean="0"/>
              <a:t>‹#›</a:t>
            </a:fld>
            <a:endParaRPr lang="tr-TR"/>
          </a:p>
        </p:txBody>
      </p:sp>
    </p:spTree>
    <p:extLst>
      <p:ext uri="{BB962C8B-B14F-4D97-AF65-F5344CB8AC3E}">
        <p14:creationId xmlns:p14="http://schemas.microsoft.com/office/powerpoint/2010/main" val="37799960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DB09241F-A7D1-4BF9-93FA-B92CE14C03ED}" type="datetimeFigureOut">
              <a:rPr lang="tr-TR" smtClean="0"/>
              <a:t>21.11.2019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3809BC40-293E-4FD0-BB50-384A803E9555}" type="slidenum">
              <a:rPr lang="tr-TR" smtClean="0"/>
              <a:t>‹#›</a:t>
            </a:fld>
            <a:endParaRPr lang="tr-TR"/>
          </a:p>
        </p:txBody>
      </p:sp>
    </p:spTree>
    <p:extLst>
      <p:ext uri="{BB962C8B-B14F-4D97-AF65-F5344CB8AC3E}">
        <p14:creationId xmlns:p14="http://schemas.microsoft.com/office/powerpoint/2010/main" val="41302311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DB09241F-A7D1-4BF9-93FA-B92CE14C03ED}" type="datetimeFigureOut">
              <a:rPr lang="tr-TR" smtClean="0"/>
              <a:t>21.11.2019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3809BC40-293E-4FD0-BB50-384A803E9555}" type="slidenum">
              <a:rPr lang="tr-TR" smtClean="0"/>
              <a:t>‹#›</a:t>
            </a:fld>
            <a:endParaRPr lang="tr-TR"/>
          </a:p>
        </p:txBody>
      </p:sp>
    </p:spTree>
    <p:extLst>
      <p:ext uri="{BB962C8B-B14F-4D97-AF65-F5344CB8AC3E}">
        <p14:creationId xmlns:p14="http://schemas.microsoft.com/office/powerpoint/2010/main" val="319872227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DB09241F-A7D1-4BF9-93FA-B92CE14C03ED}" type="datetimeFigureOut">
              <a:rPr lang="tr-TR" smtClean="0"/>
              <a:t>21.11.2019</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3809BC40-293E-4FD0-BB50-384A803E9555}" type="slidenum">
              <a:rPr lang="tr-TR" smtClean="0"/>
              <a:t>‹#›</a:t>
            </a:fld>
            <a:endParaRPr lang="tr-TR"/>
          </a:p>
        </p:txBody>
      </p:sp>
    </p:spTree>
    <p:extLst>
      <p:ext uri="{BB962C8B-B14F-4D97-AF65-F5344CB8AC3E}">
        <p14:creationId xmlns:p14="http://schemas.microsoft.com/office/powerpoint/2010/main" val="36373600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DB09241F-A7D1-4BF9-93FA-B92CE14C03ED}" type="datetimeFigureOut">
              <a:rPr lang="tr-TR" smtClean="0"/>
              <a:t>21.11.2019</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3809BC40-293E-4FD0-BB50-384A803E9555}" type="slidenum">
              <a:rPr lang="tr-TR" smtClean="0"/>
              <a:t>‹#›</a:t>
            </a:fld>
            <a:endParaRPr lang="tr-TR"/>
          </a:p>
        </p:txBody>
      </p:sp>
    </p:spTree>
    <p:extLst>
      <p:ext uri="{BB962C8B-B14F-4D97-AF65-F5344CB8AC3E}">
        <p14:creationId xmlns:p14="http://schemas.microsoft.com/office/powerpoint/2010/main" val="13615176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DB09241F-A7D1-4BF9-93FA-B92CE14C03ED}" type="datetimeFigureOut">
              <a:rPr lang="tr-TR" smtClean="0"/>
              <a:t>21.11.2019</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3809BC40-293E-4FD0-BB50-384A803E9555}" type="slidenum">
              <a:rPr lang="tr-TR" smtClean="0"/>
              <a:t>‹#›</a:t>
            </a:fld>
            <a:endParaRPr lang="tr-TR"/>
          </a:p>
        </p:txBody>
      </p:sp>
    </p:spTree>
    <p:extLst>
      <p:ext uri="{BB962C8B-B14F-4D97-AF65-F5344CB8AC3E}">
        <p14:creationId xmlns:p14="http://schemas.microsoft.com/office/powerpoint/2010/main" val="19838088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DB09241F-A7D1-4BF9-93FA-B92CE14C03ED}" type="datetimeFigureOut">
              <a:rPr lang="tr-TR" smtClean="0"/>
              <a:t>21.11.2019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3809BC40-293E-4FD0-BB50-384A803E9555}" type="slidenum">
              <a:rPr lang="tr-TR" smtClean="0"/>
              <a:t>‹#›</a:t>
            </a:fld>
            <a:endParaRPr lang="tr-TR"/>
          </a:p>
        </p:txBody>
      </p:sp>
    </p:spTree>
    <p:extLst>
      <p:ext uri="{BB962C8B-B14F-4D97-AF65-F5344CB8AC3E}">
        <p14:creationId xmlns:p14="http://schemas.microsoft.com/office/powerpoint/2010/main" val="357045516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DB09241F-A7D1-4BF9-93FA-B92CE14C03ED}" type="datetimeFigureOut">
              <a:rPr lang="tr-TR" smtClean="0"/>
              <a:t>21.11.2019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3809BC40-293E-4FD0-BB50-384A803E9555}" type="slidenum">
              <a:rPr lang="tr-TR" smtClean="0"/>
              <a:t>‹#›</a:t>
            </a:fld>
            <a:endParaRPr lang="tr-TR"/>
          </a:p>
        </p:txBody>
      </p:sp>
    </p:spTree>
    <p:extLst>
      <p:ext uri="{BB962C8B-B14F-4D97-AF65-F5344CB8AC3E}">
        <p14:creationId xmlns:p14="http://schemas.microsoft.com/office/powerpoint/2010/main" val="8396016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B09241F-A7D1-4BF9-93FA-B92CE14C03ED}" type="datetimeFigureOut">
              <a:rPr lang="tr-TR" smtClean="0"/>
              <a:t>21.11.2019</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809BC40-293E-4FD0-BB50-384A803E9555}" type="slidenum">
              <a:rPr lang="tr-TR" smtClean="0"/>
              <a:t>‹#›</a:t>
            </a:fld>
            <a:endParaRPr lang="tr-TR"/>
          </a:p>
        </p:txBody>
      </p:sp>
    </p:spTree>
    <p:extLst>
      <p:ext uri="{BB962C8B-B14F-4D97-AF65-F5344CB8AC3E}">
        <p14:creationId xmlns:p14="http://schemas.microsoft.com/office/powerpoint/2010/main" val="332449487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normAutofit fontScale="90000"/>
          </a:bodyPr>
          <a:lstStyle/>
          <a:p>
            <a:r>
              <a:rPr lang="tr-TR" b="1" dirty="0"/>
              <a:t>Osmanlılarda Merkezî Yönetim ve Kul Sistemi</a:t>
            </a:r>
            <a:r>
              <a:rPr lang="tr-TR" dirty="0"/>
              <a:t/>
            </a:r>
            <a:br>
              <a:rPr lang="tr-TR" dirty="0"/>
            </a:br>
            <a:endParaRPr lang="tr-TR" dirty="0"/>
          </a:p>
        </p:txBody>
      </p:sp>
      <p:sp>
        <p:nvSpPr>
          <p:cNvPr id="3" name="Alt Başlık 2"/>
          <p:cNvSpPr>
            <a:spLocks noGrp="1"/>
          </p:cNvSpPr>
          <p:nvPr>
            <p:ph type="subTitle" idx="1"/>
          </p:nvPr>
        </p:nvSpPr>
        <p:spPr/>
        <p:txBody>
          <a:bodyPr/>
          <a:lstStyle/>
          <a:p>
            <a:endParaRPr lang="tr-TR"/>
          </a:p>
        </p:txBody>
      </p:sp>
    </p:spTree>
    <p:extLst>
      <p:ext uri="{BB962C8B-B14F-4D97-AF65-F5344CB8AC3E}">
        <p14:creationId xmlns:p14="http://schemas.microsoft.com/office/powerpoint/2010/main" val="62563288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85000" lnSpcReduction="10000"/>
          </a:bodyPr>
          <a:lstStyle/>
          <a:p>
            <a:r>
              <a:rPr lang="tr-TR" dirty="0"/>
              <a:t>Bir Türk-İslam devleti olarak İslam hukukuna dayanan, ancak eski Türk devlet geleneği ve fethedilen yerlerin daha önceki uygulamalarını da içine alan bir devlet yönetim anlayışına sahip olan Osmanlı Devleti’nin Klasik Dönem taşra yönetimini ve örgütlenmesinin işleyiş biçimini daha iyi anlayabilmek için merkez teşkilatını ve özellikle de kul sistemini bilmek gerekir. Merkez teşkilatı denildiğinde padişah ve vezir-i </a:t>
            </a:r>
            <a:r>
              <a:rPr lang="tr-TR" dirty="0" err="1"/>
              <a:t>azâm</a:t>
            </a:r>
            <a:r>
              <a:rPr lang="tr-TR" dirty="0"/>
              <a:t> (sadrazam) ile saray ve </a:t>
            </a:r>
            <a:r>
              <a:rPr lang="tr-TR" dirty="0" err="1"/>
              <a:t>Dîvân</a:t>
            </a:r>
            <a:r>
              <a:rPr lang="tr-TR" dirty="0"/>
              <a:t>-ı </a:t>
            </a:r>
            <a:r>
              <a:rPr lang="tr-TR" dirty="0" err="1"/>
              <a:t>Hümâyûn</a:t>
            </a:r>
            <a:r>
              <a:rPr lang="tr-TR" dirty="0"/>
              <a:t> kurumları akla gelmektedir. Osmanlı devlet yönetiminin temel kurumlarından biri olan kul sistemi ile de, merkezî otoritenin imparatorluğun merkezi olan saraydan ülkenin en uç noktalarına kadar gerçekleştirilmesi sağlanıyordu. </a:t>
            </a:r>
          </a:p>
          <a:p>
            <a:r>
              <a:rPr lang="tr-TR" dirty="0"/>
              <a:t>Osmanlı Devleti’nde bütün teşkilat, padişahın mutlak ve ortak olunamaz egemenliğini gerçekleştirmek üzere kurulmuştu. Hükümet, eyaletlerin yönetimi ve ordu doğrudan padişaha bağlı bir bütün olarak teşkilatlandırılmıştı. Bu bütünün merkezinde padişah ve saray teşkilatı bulunuyor, ülkenin her tarafındaki bütün birimler bu merkezden yönetiliyordu. Devletin yönetim merkezi İstanbul idi</a:t>
            </a:r>
            <a:endParaRPr lang="tr-TR" dirty="0"/>
          </a:p>
        </p:txBody>
      </p:sp>
    </p:spTree>
    <p:extLst>
      <p:ext uri="{BB962C8B-B14F-4D97-AF65-F5344CB8AC3E}">
        <p14:creationId xmlns:p14="http://schemas.microsoft.com/office/powerpoint/2010/main" val="177116005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55000" lnSpcReduction="20000"/>
          </a:bodyPr>
          <a:lstStyle/>
          <a:p>
            <a:r>
              <a:rPr lang="tr-TR" dirty="0"/>
              <a:t>Osmanlı devleti, üst yöneticileri saraya bağlı ve ülkenin en ıssız köşesine kadar etkili olan iki temel sisteme dayanıyordu. Bunlardan biri kul sistemi, diğeri de tımar sistemi idi. Bu iki sistem, devletin askerî, idarî, malî ve ziraî politikalarının iç içe, birbirleriyle bütünleşmiş olarak uygulanmasına olanak sağlıyordu. Diğer bir deyişle devlet, yönetim, maliye ve ordu kurumlarını sözünü ettiğimiz sistemleri işleterek oluşturuyordu.</a:t>
            </a:r>
          </a:p>
          <a:p>
            <a:r>
              <a:rPr lang="tr-TR" dirty="0"/>
              <a:t>Bu sistemleri etkili kılabilmek, padişahın yasama, yürütme ve yargı güçlerini uygulayabilmek ve devlet gelirlerini toplayıp kullanabilmek için merkezde </a:t>
            </a:r>
            <a:r>
              <a:rPr lang="tr-TR" i="1" dirty="0" err="1"/>
              <a:t>Dîvân</a:t>
            </a:r>
            <a:r>
              <a:rPr lang="tr-TR" i="1" dirty="0"/>
              <a:t>-ı </a:t>
            </a:r>
            <a:r>
              <a:rPr lang="tr-TR" i="1" dirty="0" err="1"/>
              <a:t>Hümâyûn</a:t>
            </a:r>
            <a:r>
              <a:rPr lang="tr-TR" dirty="0"/>
              <a:t> denilen bugünkü hükümete benzer bir üst kurum vardı. Ortadoğu devlet anlayışı ile uyum için de olan ve İran’da </a:t>
            </a:r>
            <a:r>
              <a:rPr lang="tr-TR" dirty="0" err="1"/>
              <a:t>Sasaniler</a:t>
            </a:r>
            <a:r>
              <a:rPr lang="tr-TR" dirty="0"/>
              <a:t> zamanından beri önemini </a:t>
            </a:r>
            <a:r>
              <a:rPr lang="tr-TR" dirty="0" err="1"/>
              <a:t>koruyagelen</a:t>
            </a:r>
            <a:r>
              <a:rPr lang="tr-TR" dirty="0"/>
              <a:t> bu kurum, hukuk açısından padişaha ait olan üç erki temsil ettiği için hem bir yüksek yönetim örgütü hem de yüksek mahkeme idi. Devlete ait önemli konuların görüşülüp karara bağlandığı </a:t>
            </a:r>
            <a:r>
              <a:rPr lang="tr-TR" dirty="0" err="1"/>
              <a:t>Dîvân</a:t>
            </a:r>
            <a:r>
              <a:rPr lang="tr-TR" dirty="0"/>
              <a:t>-ı </a:t>
            </a:r>
            <a:r>
              <a:rPr lang="tr-TR" dirty="0" err="1"/>
              <a:t>Hümâyûn</a:t>
            </a:r>
            <a:r>
              <a:rPr lang="tr-TR" dirty="0"/>
              <a:t> toplantıları sarayın </a:t>
            </a:r>
            <a:r>
              <a:rPr lang="tr-TR" i="1" dirty="0" err="1"/>
              <a:t>Birûn</a:t>
            </a:r>
            <a:r>
              <a:rPr lang="tr-TR" dirty="0"/>
              <a:t> adı verilen dış kısmında </a:t>
            </a:r>
            <a:r>
              <a:rPr lang="tr-TR" i="1" dirty="0" err="1"/>
              <a:t>Dîvânhâne</a:t>
            </a:r>
            <a:r>
              <a:rPr lang="tr-TR" dirty="0"/>
              <a:t> denilen salonda yapılırdı. </a:t>
            </a:r>
            <a:r>
              <a:rPr lang="tr-TR" dirty="0" err="1"/>
              <a:t>Dîvân</a:t>
            </a:r>
            <a:r>
              <a:rPr lang="tr-TR" dirty="0"/>
              <a:t>-ı </a:t>
            </a:r>
            <a:r>
              <a:rPr lang="tr-TR" dirty="0" err="1"/>
              <a:t>Hümâyûn’da</a:t>
            </a:r>
            <a:r>
              <a:rPr lang="tr-TR" dirty="0"/>
              <a:t> padişahın yürütme gücünü üstlenmiş bulunan üyelere </a:t>
            </a:r>
            <a:r>
              <a:rPr lang="tr-TR" i="1" dirty="0" err="1"/>
              <a:t>ehl</a:t>
            </a:r>
            <a:r>
              <a:rPr lang="tr-TR" i="1" dirty="0"/>
              <a:t>-i örf </a:t>
            </a:r>
            <a:r>
              <a:rPr lang="tr-TR" dirty="0"/>
              <a:t>veya </a:t>
            </a:r>
            <a:r>
              <a:rPr lang="tr-TR" i="1" dirty="0" err="1"/>
              <a:t>ehl</a:t>
            </a:r>
            <a:r>
              <a:rPr lang="tr-TR" i="1" dirty="0"/>
              <a:t>-i </a:t>
            </a:r>
            <a:r>
              <a:rPr lang="tr-TR" i="1" dirty="0" err="1"/>
              <a:t>seyf</a:t>
            </a:r>
            <a:r>
              <a:rPr lang="tr-TR" dirty="0"/>
              <a:t> denirdi. Bunlar vezirlerdi ve kendi aralarında rütbece sıralanırlardı. Padişahın vekili ve onun adına devleti yöneten birinci vezire </a:t>
            </a:r>
            <a:r>
              <a:rPr lang="tr-TR" i="1" dirty="0"/>
              <a:t>vezir-i </a:t>
            </a:r>
            <a:r>
              <a:rPr lang="tr-TR" i="1" dirty="0" err="1"/>
              <a:t>azâm</a:t>
            </a:r>
            <a:r>
              <a:rPr lang="tr-TR" dirty="0"/>
              <a:t> veya daha sonraki dönemlerdeki ismiyle </a:t>
            </a:r>
            <a:r>
              <a:rPr lang="tr-TR" i="1" dirty="0"/>
              <a:t>sadrazam</a:t>
            </a:r>
            <a:r>
              <a:rPr lang="tr-TR" dirty="0"/>
              <a:t> adı verilirdi. Padişahın yargı gücünü uygulayanlara ise </a:t>
            </a:r>
            <a:r>
              <a:rPr lang="tr-TR" i="1" dirty="0" err="1"/>
              <a:t>ehl</a:t>
            </a:r>
            <a:r>
              <a:rPr lang="tr-TR" i="1" dirty="0"/>
              <a:t>-i </a:t>
            </a:r>
            <a:r>
              <a:rPr lang="tr-TR" i="1" dirty="0" err="1"/>
              <a:t>ilm</a:t>
            </a:r>
            <a:r>
              <a:rPr lang="tr-TR" dirty="0"/>
              <a:t> denirdi. Divanda kazaskerler (Rumeli ve Anadolu kazaskerleri) tarafından temsil edilen ve şeyhülislamın da aralarında bulunduğu ilmiye sınıfı mensupları, kaza (yargı), tedris (öğretim) ve </a:t>
            </a:r>
            <a:r>
              <a:rPr lang="tr-TR" dirty="0" err="1"/>
              <a:t>iftâ</a:t>
            </a:r>
            <a:r>
              <a:rPr lang="tr-TR" dirty="0"/>
              <a:t> (fetva) görevlerini yerine getirirlerdi. Devletin maliye işleri, </a:t>
            </a:r>
            <a:r>
              <a:rPr lang="tr-TR" i="1" dirty="0" err="1"/>
              <a:t>ehl</a:t>
            </a:r>
            <a:r>
              <a:rPr lang="tr-TR" i="1" dirty="0"/>
              <a:t>-i kalem</a:t>
            </a:r>
            <a:r>
              <a:rPr lang="tr-TR" dirty="0"/>
              <a:t> sınıfına mensup olan defterdarların görev alanını oluştururdu. </a:t>
            </a:r>
            <a:r>
              <a:rPr lang="tr-TR" dirty="0" err="1"/>
              <a:t>Kanunnâmelerde</a:t>
            </a:r>
            <a:r>
              <a:rPr lang="tr-TR" dirty="0"/>
              <a:t> defterdar Padişahın malının vekili olarak tanımlanmıştır. </a:t>
            </a:r>
            <a:r>
              <a:rPr lang="tr-TR" dirty="0" err="1"/>
              <a:t>Ehl</a:t>
            </a:r>
            <a:r>
              <a:rPr lang="tr-TR" dirty="0"/>
              <a:t>-i örf mensubu olan vezir-i azam (sadrazam), padişah adına </a:t>
            </a:r>
            <a:r>
              <a:rPr lang="tr-TR" dirty="0" err="1"/>
              <a:t>Dîvân</a:t>
            </a:r>
            <a:r>
              <a:rPr lang="tr-TR" dirty="0"/>
              <a:t>-ı </a:t>
            </a:r>
            <a:r>
              <a:rPr lang="tr-TR" dirty="0" err="1"/>
              <a:t>Hümâyûn’a</a:t>
            </a:r>
            <a:r>
              <a:rPr lang="tr-TR" dirty="0"/>
              <a:t> başkanlık yapmaktaydı</a:t>
            </a:r>
            <a:r>
              <a:rPr lang="tr-TR" dirty="0"/>
              <a:t> </a:t>
            </a:r>
            <a:r>
              <a:rPr lang="tr-TR" dirty="0"/>
              <a:t>Topkapı Sarayı </a:t>
            </a:r>
            <a:r>
              <a:rPr lang="tr-TR" dirty="0" err="1"/>
              <a:t>Birûn</a:t>
            </a:r>
            <a:r>
              <a:rPr lang="tr-TR" dirty="0"/>
              <a:t> ve Enderun olmak üzere iki ana kısımdan oluşmaktadır. Devlet işlerinin görüldüğü sarayın dış kısmına </a:t>
            </a:r>
            <a:r>
              <a:rPr lang="tr-TR" dirty="0" err="1"/>
              <a:t>birûn</a:t>
            </a:r>
            <a:r>
              <a:rPr lang="tr-TR" dirty="0"/>
              <a:t>, Padişahın günlük yaşamının geçtiği, içoğlanlarının eğitim gördüğü ve saraydaki kadınların yaşadığı Haremin de içinde bulunduğu sarayın </a:t>
            </a:r>
            <a:r>
              <a:rPr lang="tr-TR" dirty="0" err="1"/>
              <a:t>Bâbü’s-Saâde</a:t>
            </a:r>
            <a:r>
              <a:rPr lang="tr-TR" dirty="0"/>
              <a:t> (Akağalar kapısı) kapısından sonra başlayan iç kısmına ise </a:t>
            </a:r>
            <a:r>
              <a:rPr lang="tr-TR" dirty="0" err="1"/>
              <a:t>Enderûn</a:t>
            </a:r>
            <a:r>
              <a:rPr lang="tr-TR" dirty="0"/>
              <a:t> denilmektedir </a:t>
            </a:r>
            <a:r>
              <a:rPr lang="tr-TR" dirty="0" smtClean="0"/>
              <a:t>İlk </a:t>
            </a:r>
            <a:r>
              <a:rPr lang="tr-TR" dirty="0" err="1"/>
              <a:t>dîvânhâne</a:t>
            </a:r>
            <a:r>
              <a:rPr lang="tr-TR" dirty="0"/>
              <a:t> Mehmet II. tarafından yaptırılmıştır. 16. yüzyılda Süleyman </a:t>
            </a:r>
            <a:r>
              <a:rPr lang="tr-TR" dirty="0" err="1"/>
              <a:t>I.’in</a:t>
            </a:r>
            <a:r>
              <a:rPr lang="tr-TR" dirty="0"/>
              <a:t> vezir-i azamı Makbul İbrahim Paşa tarafından bugünkü </a:t>
            </a:r>
            <a:r>
              <a:rPr lang="tr-TR" dirty="0" err="1"/>
              <a:t>dîvânhâne</a:t>
            </a:r>
            <a:r>
              <a:rPr lang="tr-TR" dirty="0"/>
              <a:t> yaptırılmıştır </a:t>
            </a:r>
            <a:endParaRPr lang="tr-TR" dirty="0"/>
          </a:p>
        </p:txBody>
      </p:sp>
    </p:spTree>
    <p:extLst>
      <p:ext uri="{BB962C8B-B14F-4D97-AF65-F5344CB8AC3E}">
        <p14:creationId xmlns:p14="http://schemas.microsoft.com/office/powerpoint/2010/main" val="117671571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a:t>Divan-ı </a:t>
            </a:r>
            <a:r>
              <a:rPr lang="tr-TR" dirty="0" err="1"/>
              <a:t>Hümâyûn’da</a:t>
            </a:r>
            <a:r>
              <a:rPr lang="tr-TR" dirty="0"/>
              <a:t> görüşülerek alınan kararları padişaha sunar ve onun emir ve onayını alırdı. Divan-ı </a:t>
            </a:r>
            <a:r>
              <a:rPr lang="tr-TR" dirty="0" err="1"/>
              <a:t>Hümâyûn’da</a:t>
            </a:r>
            <a:r>
              <a:rPr lang="tr-TR" b="1" dirty="0"/>
              <a:t> </a:t>
            </a:r>
            <a:r>
              <a:rPr lang="tr-TR" dirty="0"/>
              <a:t>ülkenin genel yönetimi ile ilgili doğrudan kararlar</a:t>
            </a:r>
            <a:r>
              <a:rPr lang="tr-TR" b="1" dirty="0"/>
              <a:t> </a:t>
            </a:r>
            <a:r>
              <a:rPr lang="tr-TR" dirty="0"/>
              <a:t>alındığı gibi</a:t>
            </a:r>
            <a:r>
              <a:rPr lang="tr-TR" b="1" dirty="0"/>
              <a:t>, </a:t>
            </a:r>
            <a:r>
              <a:rPr lang="tr-TR" dirty="0"/>
              <a:t>taşrada çözümlenmemiş konularda son kararlar verilirdi</a:t>
            </a:r>
            <a:r>
              <a:rPr lang="tr-TR" b="1" dirty="0"/>
              <a:t>. </a:t>
            </a:r>
            <a:r>
              <a:rPr lang="tr-TR" dirty="0"/>
              <a:t>Ayrıca bir kimse ilk başvurduğu mercide hakkını alamadığı</a:t>
            </a:r>
            <a:r>
              <a:rPr lang="tr-TR" b="1" dirty="0"/>
              <a:t> </a:t>
            </a:r>
            <a:r>
              <a:rPr lang="tr-TR" dirty="0"/>
              <a:t>kanaatine varırsa en yüksek mahkeme olarak</a:t>
            </a:r>
            <a:r>
              <a:rPr lang="tr-TR" b="1" dirty="0"/>
              <a:t> </a:t>
            </a:r>
            <a:r>
              <a:rPr lang="tr-TR" dirty="0" err="1"/>
              <a:t>Dîvân’a</a:t>
            </a:r>
            <a:r>
              <a:rPr lang="tr-TR" dirty="0"/>
              <a:t> başvurabilirdi. </a:t>
            </a:r>
            <a:r>
              <a:rPr lang="tr-TR" dirty="0" err="1"/>
              <a:t>Dîvân</a:t>
            </a:r>
            <a:r>
              <a:rPr lang="tr-TR" dirty="0"/>
              <a:t>-ı Hümayun en üst mahkeme olarak sorunu çözümlerdi. </a:t>
            </a:r>
            <a:r>
              <a:rPr lang="tr-TR" dirty="0" err="1"/>
              <a:t>Dîvân</a:t>
            </a:r>
            <a:r>
              <a:rPr lang="tr-TR" dirty="0"/>
              <a:t>-ı </a:t>
            </a:r>
            <a:r>
              <a:rPr lang="tr-TR" dirty="0" err="1"/>
              <a:t>Hümâyûn</a:t>
            </a:r>
            <a:r>
              <a:rPr lang="tr-TR" dirty="0"/>
              <a:t>, ayrıca üyelerin her biri aracılığıyla padişah adına işlem yapan devlet görevlilerinin atama, nakil, azil, terfi, cezalandırma gibi özlük işlerini düzenlerdi </a:t>
            </a:r>
            <a:endParaRPr lang="tr-TR" dirty="0"/>
          </a:p>
        </p:txBody>
      </p:sp>
    </p:spTree>
    <p:extLst>
      <p:ext uri="{BB962C8B-B14F-4D97-AF65-F5344CB8AC3E}">
        <p14:creationId xmlns:p14="http://schemas.microsoft.com/office/powerpoint/2010/main" val="208676161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62500" lnSpcReduction="20000"/>
          </a:bodyPr>
          <a:lstStyle/>
          <a:p>
            <a:r>
              <a:rPr lang="tr-TR" dirty="0"/>
              <a:t>Kul sistemi ise Osmanlı devlet yönetiminin temel kurumlarından biriydi. Sarayda ve devlet hizmetinde kullanılmak üzere kölelerden gençler yetiştiren bir kurum olarak Ortadoğu İslam devletlerinden Osmanlılara geçen eski bir gelenek olan kul sistemi, Osmanlı Devleti’nde yönetim ve askerlik görevlerinin birbiriyle bütünleşmiş biçimde gerçekleştirilmesini sağlayan ve uygulayıcı kadroları yetiştiren bir teşkilattı. Bayezid I. döneminde Osmanlılar kul sistemine önemli bir yenilik getirmiş ve devşirme usulünü uygulamaya başlamışlardır. Buna göre Osmanlı idaresi, kendi tebaası olan Hıristiyan halkın çocuklarından vücut ve karakter itibariyle en iyilerini toplamış, toplanan bu çocuklar acemi oğlanları ocağına gönderilmeden önce içlerinden seçilenler, çeşitli saray okullarına (Edirne Sarayı, Galata Sarayı, İbrahim Paşa Sarayı, Manisa Sarayı) gönderilmişlerdir. Bunlara </a:t>
            </a:r>
            <a:r>
              <a:rPr lang="tr-TR" i="1" dirty="0"/>
              <a:t>içoğlanı</a:t>
            </a:r>
            <a:r>
              <a:rPr lang="tr-TR" dirty="0"/>
              <a:t> denirdi. Buralarda sıkı bir eğitimden geçirilen içoğlanlarından ikinci bir elemeyle belirlenen en seçkinleri, Topkapı Sarayı’ndaki Enderun’da </a:t>
            </a:r>
            <a:r>
              <a:rPr lang="tr-TR" dirty="0" err="1"/>
              <a:t>Babü’s-saâde</a:t>
            </a:r>
            <a:r>
              <a:rPr lang="tr-TR" dirty="0"/>
              <a:t> kapısının yanında bulunan B</a:t>
            </a:r>
            <a:r>
              <a:rPr lang="tr-TR" i="1" dirty="0"/>
              <a:t>üyük Oda </a:t>
            </a:r>
            <a:r>
              <a:rPr lang="tr-TR" dirty="0"/>
              <a:t>ve</a:t>
            </a:r>
            <a:r>
              <a:rPr lang="tr-TR" i="1" dirty="0"/>
              <a:t> Küçük</a:t>
            </a:r>
            <a:r>
              <a:rPr lang="tr-TR" dirty="0"/>
              <a:t> </a:t>
            </a:r>
            <a:r>
              <a:rPr lang="tr-TR" i="1" dirty="0"/>
              <a:t>Oda</a:t>
            </a:r>
            <a:r>
              <a:rPr lang="tr-TR" dirty="0"/>
              <a:t>’ya alınırlardı. Bu odalar, </a:t>
            </a:r>
            <a:r>
              <a:rPr lang="tr-TR" dirty="0" err="1"/>
              <a:t>Enderûn’da</a:t>
            </a:r>
            <a:r>
              <a:rPr lang="tr-TR" dirty="0"/>
              <a:t> verilen eğitimin en önemli basamaklarıydı. Sıkı bir disiplin altında dinî bilgiler, Arapça, Farsça gibi dersler verilir, pratik el sanatları öğretilir, çeşitli sporlar yaptırılırdı. İçoğlanları yeteneklerine göre herhangi bir alanda sivrilebilirdi. Amaç saraya alınanları iyi bir devlet adamı, asker ve seçkin nitelikli bir kişi olarak yetiştirmekti. Büyük Oda ve Küçük Oda’da normal olarak dört yıl süren eğitim, öğretim ve terbiyeden sonra içlerinde en uygun görülenler </a:t>
            </a:r>
            <a:r>
              <a:rPr lang="tr-TR" i="1" dirty="0"/>
              <a:t>Seferli, Kiler </a:t>
            </a:r>
            <a:r>
              <a:rPr lang="tr-TR" dirty="0"/>
              <a:t>ve</a:t>
            </a:r>
            <a:r>
              <a:rPr lang="tr-TR" i="1" dirty="0"/>
              <a:t> Hazine</a:t>
            </a:r>
            <a:r>
              <a:rPr lang="tr-TR" dirty="0"/>
              <a:t> odalarına alınırlardı. Odalar arasında en yükseği, padişahın şahsî güvenliğine ve şahsî hizmetlerine bakan </a:t>
            </a:r>
            <a:r>
              <a:rPr lang="tr-TR" i="1" dirty="0"/>
              <a:t>Has Oda</a:t>
            </a:r>
            <a:r>
              <a:rPr lang="tr-TR" dirty="0"/>
              <a:t>’ydı. Bu odaların her birinin başında bir ağa bulunurdu. İçoğlanları buralarda hem hizmet ederler, hem de eğitim ve öğretimlerini sürdürürlerdi. Enderun’da yetişen içoğlanları, belli aralarla, 2-7 yılda bir ya da her padişahın tahta çıkmasında gerçekleşen </a:t>
            </a:r>
            <a:r>
              <a:rPr lang="tr-TR" i="1" dirty="0"/>
              <a:t>çıkma</a:t>
            </a:r>
            <a:r>
              <a:rPr lang="tr-TR" dirty="0"/>
              <a:t> denilen bir atama usulüyle </a:t>
            </a:r>
            <a:r>
              <a:rPr lang="tr-TR" dirty="0" err="1"/>
              <a:t>Bîrûn’da</a:t>
            </a:r>
            <a:r>
              <a:rPr lang="tr-TR" dirty="0"/>
              <a:t> ve sonra taşrada görevlendirilirdi. Bu odaların ağaları da taşrada sancakbeyliği, </a:t>
            </a:r>
            <a:r>
              <a:rPr lang="tr-TR" dirty="0" err="1"/>
              <a:t>beylerbeyiliği</a:t>
            </a:r>
            <a:r>
              <a:rPr lang="tr-TR" dirty="0"/>
              <a:t> gibi önemli görevlere getirilirdi. Taşradaki görevleri sırasında bunların içinden sivrilenler önce Anadolu, sonra Rumeli </a:t>
            </a:r>
            <a:r>
              <a:rPr lang="tr-TR" dirty="0" err="1"/>
              <a:t>beylerbeyiliklerine</a:t>
            </a:r>
            <a:r>
              <a:rPr lang="tr-TR" dirty="0"/>
              <a:t> ve daha sonra da vezir ve vezir-i </a:t>
            </a:r>
            <a:r>
              <a:rPr lang="tr-TR" dirty="0" err="1"/>
              <a:t>azamlığa</a:t>
            </a:r>
            <a:r>
              <a:rPr lang="tr-TR" dirty="0"/>
              <a:t> kadar yükselebilirlerdi.</a:t>
            </a:r>
          </a:p>
          <a:p>
            <a:endParaRPr lang="tr-TR" dirty="0"/>
          </a:p>
        </p:txBody>
      </p:sp>
    </p:spTree>
    <p:extLst>
      <p:ext uri="{BB962C8B-B14F-4D97-AF65-F5344CB8AC3E}">
        <p14:creationId xmlns:p14="http://schemas.microsoft.com/office/powerpoint/2010/main" val="393867058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a:bodyPr>
          <a:lstStyle/>
          <a:p>
            <a:r>
              <a:rPr lang="tr-TR" dirty="0"/>
              <a:t>Kul sistemi ile </a:t>
            </a:r>
            <a:r>
              <a:rPr lang="tr-TR" dirty="0" err="1"/>
              <a:t>Enderûn</a:t>
            </a:r>
            <a:r>
              <a:rPr lang="tr-TR" dirty="0"/>
              <a:t> ve </a:t>
            </a:r>
            <a:r>
              <a:rPr lang="tr-TR" dirty="0" err="1"/>
              <a:t>Bîrûn’daki</a:t>
            </a:r>
            <a:r>
              <a:rPr lang="tr-TR" dirty="0"/>
              <a:t> eğitim ve hizmetlerini tamamlayan içoğlanlarının eriştikleri son mertebe, eyaletlerde tımar teşkilatındaki askerî hizmetlerdi. Eyaletlerde </a:t>
            </a:r>
            <a:r>
              <a:rPr lang="tr-TR" dirty="0" err="1"/>
              <a:t>hâs</a:t>
            </a:r>
            <a:r>
              <a:rPr lang="tr-TR" dirty="0"/>
              <a:t> tasarruf eden </a:t>
            </a:r>
            <a:r>
              <a:rPr lang="tr-TR" dirty="0" err="1"/>
              <a:t>beylerbeyiliği</a:t>
            </a:r>
            <a:r>
              <a:rPr lang="tr-TR" dirty="0"/>
              <a:t> ve sancakbeyliği gibi üst derece devlet görevlerinin </a:t>
            </a:r>
            <a:r>
              <a:rPr lang="tr-TR" dirty="0" err="1"/>
              <a:t>yanısıra</a:t>
            </a:r>
            <a:r>
              <a:rPr lang="tr-TR" dirty="0"/>
              <a:t> </a:t>
            </a:r>
            <a:r>
              <a:rPr lang="tr-TR" dirty="0" err="1"/>
              <a:t>zeâmet</a:t>
            </a:r>
            <a:r>
              <a:rPr lang="tr-TR" dirty="0"/>
              <a:t> ve tımar tasarruf eden daha alt görevlerin de, daha 15. yüzyılın ilk yarısından itibaren padişah ve bey kullarına verilmekte olduğu bilinmektedir</a:t>
            </a:r>
            <a:r>
              <a:rPr lang="tr-TR" b="1" dirty="0"/>
              <a:t>.</a:t>
            </a:r>
            <a:endParaRPr lang="tr-TR" dirty="0"/>
          </a:p>
          <a:p>
            <a:r>
              <a:rPr lang="tr-TR" dirty="0"/>
              <a:t>Kul sistemi, askerî-idarî sınıf mensuplarının her kademesinde uygulanan bir sistem idi. Bunlar, Avrupa’da olduğu gibi, babadan oğula geçen irsî bir aristokrasiye dönüşmediler. Çünkü verilen has, </a:t>
            </a:r>
            <a:r>
              <a:rPr lang="tr-TR" dirty="0" err="1"/>
              <a:t>zeâmet</a:t>
            </a:r>
            <a:r>
              <a:rPr lang="tr-TR" dirty="0"/>
              <a:t> ve tımarlar irsî değildi ve sistem böyle bir gelişmeye meydan bırakmayacak biçimde merkezî bürokrasi tarafından kontrol ediliyordu.</a:t>
            </a:r>
          </a:p>
          <a:p>
            <a:endParaRPr lang="tr-TR" dirty="0"/>
          </a:p>
        </p:txBody>
      </p:sp>
    </p:spTree>
    <p:extLst>
      <p:ext uri="{BB962C8B-B14F-4D97-AF65-F5344CB8AC3E}">
        <p14:creationId xmlns:p14="http://schemas.microsoft.com/office/powerpoint/2010/main" val="400242688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lnSpcReduction="10000"/>
          </a:bodyPr>
          <a:lstStyle/>
          <a:p>
            <a:r>
              <a:rPr lang="tr-TR" dirty="0"/>
              <a:t>İmparatorluğun taşra yönetiminin çatısını oluşturan tımar sisteminin yanında kul sistemiyle de Osmanlılar, imparatorluğu merkezî-mutlak bir niteliğe büründürmeyi başarmışlardı. Bu sistem sayesinde, padişah sıkı bir elemeden, uzun bir eğitim ve deneme döneminden sonra kendisine bağlı, devleti yönetmeye en uygun kimseyi bulup iş başına getirebilmekteydi. Kul sistemi, imparatorluğun merkezi olan saraydan ülkenin sınır bölgelerine kadar her tarafta etkisini gösteren bir uygulamaydı. Saray hizmetini yürüten ve giderek padişahın en yakını ve güvenilir adamı olan içoğlanları, kapıkulu askerleri, en küçüğünden en büyüğüne kadar tüm yöneticiler aynı kaynaktan yetişiyorlar, başarılarına göre derece </a:t>
            </a:r>
            <a:r>
              <a:rPr lang="tr-TR" dirty="0" err="1"/>
              <a:t>derece</a:t>
            </a:r>
            <a:r>
              <a:rPr lang="tr-TR" dirty="0"/>
              <a:t> yükselerek vezir-i </a:t>
            </a:r>
            <a:r>
              <a:rPr lang="tr-TR" dirty="0" err="1"/>
              <a:t>azamlığa</a:t>
            </a:r>
            <a:r>
              <a:rPr lang="tr-TR" dirty="0"/>
              <a:t> kadar yükselebiliyorlardı. </a:t>
            </a:r>
          </a:p>
        </p:txBody>
      </p:sp>
    </p:spTree>
    <p:extLst>
      <p:ext uri="{BB962C8B-B14F-4D97-AF65-F5344CB8AC3E}">
        <p14:creationId xmlns:p14="http://schemas.microsoft.com/office/powerpoint/2010/main" val="125716259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a:t>Kul sistemi içinde yetişenler, hukukî açıdan padişahın örfünün, yani yürütme erkinin uygulayıcısıdırlar. Bu nedenle </a:t>
            </a:r>
            <a:r>
              <a:rPr lang="tr-TR" i="1" dirty="0" err="1"/>
              <a:t>ehl</a:t>
            </a:r>
            <a:r>
              <a:rPr lang="tr-TR" i="1" dirty="0"/>
              <a:t>-i örf</a:t>
            </a:r>
            <a:r>
              <a:rPr lang="tr-TR" dirty="0"/>
              <a:t> diye anılırlar. Osmanlılarda bir anlamıyla örf, padişahın siyasal otoritesini uygulayabilmesi ve </a:t>
            </a:r>
            <a:r>
              <a:rPr lang="tr-TR" dirty="0" err="1"/>
              <a:t>reâyânın</a:t>
            </a:r>
            <a:r>
              <a:rPr lang="tr-TR" dirty="0"/>
              <a:t> refahını sağlayabilmesi için şeriatın izin verdiği ölçüde mutlak irade sahibi olmasıdır.</a:t>
            </a:r>
          </a:p>
          <a:p>
            <a:endParaRPr lang="tr-TR"/>
          </a:p>
          <a:p>
            <a:endParaRPr lang="tr-TR"/>
          </a:p>
        </p:txBody>
      </p:sp>
    </p:spTree>
    <p:extLst>
      <p:ext uri="{BB962C8B-B14F-4D97-AF65-F5344CB8AC3E}">
        <p14:creationId xmlns:p14="http://schemas.microsoft.com/office/powerpoint/2010/main" val="720106264"/>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TotalTime>
  <Words>1198</Words>
  <Application>Microsoft Office PowerPoint</Application>
  <PresentationFormat>Geniş ekran</PresentationFormat>
  <Paragraphs>11</Paragraphs>
  <Slides>8</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8</vt:i4>
      </vt:variant>
    </vt:vector>
  </HeadingPairs>
  <TitlesOfParts>
    <vt:vector size="12" baseType="lpstr">
      <vt:lpstr>Arial</vt:lpstr>
      <vt:lpstr>Calibri</vt:lpstr>
      <vt:lpstr>Calibri Light</vt:lpstr>
      <vt:lpstr>Office Teması</vt:lpstr>
      <vt:lpstr>Osmanlılarda Merkezî Yönetim ve Kul Sistemi </vt:lpstr>
      <vt:lpstr>PowerPoint Sunusu</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Latif</dc:creator>
  <cp:lastModifiedBy>Latif</cp:lastModifiedBy>
  <cp:revision>2</cp:revision>
  <dcterms:created xsi:type="dcterms:W3CDTF">2019-11-21T10:39:05Z</dcterms:created>
  <dcterms:modified xsi:type="dcterms:W3CDTF">2019-11-21T10:51:55Z</dcterms:modified>
</cp:coreProperties>
</file>