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66" r:id="rId5"/>
    <p:sldId id="267" r:id="rId6"/>
    <p:sldId id="264"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F46C00E-DB04-45CE-BF64-D87B498B764B}"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49101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46C00E-DB04-45CE-BF64-D87B498B764B}"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1903297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46C00E-DB04-45CE-BF64-D87B498B764B}"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2095405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46C00E-DB04-45CE-BF64-D87B498B764B}"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261791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F46C00E-DB04-45CE-BF64-D87B498B764B}"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1810838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F46C00E-DB04-45CE-BF64-D87B498B764B}"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820101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F46C00E-DB04-45CE-BF64-D87B498B764B}"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227973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F46C00E-DB04-45CE-BF64-D87B498B764B}"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1443270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F46C00E-DB04-45CE-BF64-D87B498B764B}"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105695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46C00E-DB04-45CE-BF64-D87B498B764B}"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2657014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46C00E-DB04-45CE-BF64-D87B498B764B}"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38D557-FD8F-4973-97D5-DE864CDCF363}" type="slidenum">
              <a:rPr lang="tr-TR" smtClean="0"/>
              <a:t>‹#›</a:t>
            </a:fld>
            <a:endParaRPr lang="tr-TR"/>
          </a:p>
        </p:txBody>
      </p:sp>
    </p:spTree>
    <p:extLst>
      <p:ext uri="{BB962C8B-B14F-4D97-AF65-F5344CB8AC3E}">
        <p14:creationId xmlns:p14="http://schemas.microsoft.com/office/powerpoint/2010/main" val="2137990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46C00E-DB04-45CE-BF64-D87B498B764B}"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8D557-FD8F-4973-97D5-DE864CDCF363}" type="slidenum">
              <a:rPr lang="tr-TR" smtClean="0"/>
              <a:t>‹#›</a:t>
            </a:fld>
            <a:endParaRPr lang="tr-TR"/>
          </a:p>
        </p:txBody>
      </p:sp>
    </p:spTree>
    <p:extLst>
      <p:ext uri="{BB962C8B-B14F-4D97-AF65-F5344CB8AC3E}">
        <p14:creationId xmlns:p14="http://schemas.microsoft.com/office/powerpoint/2010/main" val="1845110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Kentlerarası</a:t>
            </a:r>
            <a:r>
              <a:rPr lang="tr-TR" b="1" dirty="0" smtClean="0"/>
              <a:t> </a:t>
            </a:r>
            <a:r>
              <a:rPr lang="tr-TR" b="1" dirty="0" smtClean="0"/>
              <a:t>Kademelenme ve </a:t>
            </a:r>
            <a:r>
              <a:rPr lang="tr-TR" b="1" dirty="0" smtClean="0"/>
              <a:t>Kentsel Büyüme </a:t>
            </a:r>
            <a:r>
              <a:rPr lang="tr-TR" b="1" dirty="0" smtClean="0"/>
              <a:t>Modelleri</a:t>
            </a:r>
            <a:endParaRPr lang="tr-TR" b="1" dirty="0"/>
          </a:p>
        </p:txBody>
      </p:sp>
      <p:sp>
        <p:nvSpPr>
          <p:cNvPr id="3" name="İçerik Yer Tutucusu 2"/>
          <p:cNvSpPr>
            <a:spLocks noGrp="1"/>
          </p:cNvSpPr>
          <p:nvPr>
            <p:ph idx="1"/>
          </p:nvPr>
        </p:nvSpPr>
        <p:spPr/>
        <p:txBody>
          <a:bodyPr>
            <a:normAutofit/>
          </a:bodyPr>
          <a:lstStyle/>
          <a:p>
            <a:pPr marL="0" indent="0" algn="ctr">
              <a:buNone/>
            </a:pPr>
            <a:r>
              <a:rPr lang="tr-TR" b="1" dirty="0" smtClean="0"/>
              <a:t>4. </a:t>
            </a:r>
            <a:r>
              <a:rPr lang="tr-TR" b="1" dirty="0"/>
              <a:t>Hafta Ders İçeriğinin Başlıkları</a:t>
            </a:r>
          </a:p>
          <a:p>
            <a:endParaRPr lang="tr-TR" b="1" dirty="0" smtClean="0"/>
          </a:p>
          <a:p>
            <a:r>
              <a:rPr lang="tr-TR" b="1" dirty="0"/>
              <a:t>Tek Büyük Kent Kuramı</a:t>
            </a:r>
          </a:p>
          <a:p>
            <a:r>
              <a:rPr lang="tr-TR" b="1" dirty="0" smtClean="0"/>
              <a:t>Sıra Büyüklük Kuralı</a:t>
            </a:r>
          </a:p>
          <a:p>
            <a:r>
              <a:rPr lang="tr-TR" b="1" dirty="0" smtClean="0"/>
              <a:t>Ortak Merkezli Çemberler Kuramı</a:t>
            </a:r>
          </a:p>
          <a:p>
            <a:r>
              <a:rPr lang="tr-TR" b="1" dirty="0" smtClean="0"/>
              <a:t>Dilimler Kuramı</a:t>
            </a:r>
          </a:p>
          <a:p>
            <a:r>
              <a:rPr lang="tr-TR" b="1" dirty="0" smtClean="0"/>
              <a:t>Birden Çok Merkezli Büyüme </a:t>
            </a:r>
            <a:r>
              <a:rPr lang="tr-TR" b="1" dirty="0" smtClean="0"/>
              <a:t>Kuramı</a:t>
            </a:r>
            <a:endParaRPr lang="tr-TR" b="1" dirty="0" smtClean="0"/>
          </a:p>
        </p:txBody>
      </p:sp>
    </p:spTree>
    <p:extLst>
      <p:ext uri="{BB962C8B-B14F-4D97-AF65-F5344CB8AC3E}">
        <p14:creationId xmlns:p14="http://schemas.microsoft.com/office/powerpoint/2010/main" val="1722468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Tek Büyük Kent </a:t>
            </a:r>
            <a:r>
              <a:rPr lang="tr-TR" b="1" dirty="0" smtClean="0"/>
              <a:t>Kuramı</a:t>
            </a:r>
            <a:endParaRPr lang="tr-TR" b="1" dirty="0"/>
          </a:p>
        </p:txBody>
      </p:sp>
      <p:sp>
        <p:nvSpPr>
          <p:cNvPr id="3" name="İçerik Yer Tutucusu 2"/>
          <p:cNvSpPr>
            <a:spLocks noGrp="1"/>
          </p:cNvSpPr>
          <p:nvPr>
            <p:ph idx="1"/>
          </p:nvPr>
        </p:nvSpPr>
        <p:spPr/>
        <p:txBody>
          <a:bodyPr/>
          <a:lstStyle/>
          <a:p>
            <a:pPr algn="just"/>
            <a:r>
              <a:rPr lang="tr-TR" dirty="0" smtClean="0"/>
              <a:t>Tek Büyük Kent Kuramı bir kentin iç yapısını incelemekten çok bir ülkede nüfusun dağılışı ve kentlerin kademelenmesi ile ilgilidir. Bir ülkede nüfusun büyük ölçüde bir ya da iki merkezde toplanması gözlemine dayanır. Bir başka deyişle bir ülkede izlenen politikalar sonucunda nüfus hareketinin yönünün büyük </a:t>
            </a:r>
            <a:r>
              <a:rPr lang="tr-TR" dirty="0"/>
              <a:t>kentlere yönelmesi ülkede bir kentin öteki kentler aleyhine ölçüsüz derecede büyüme süreci içine girerek ülkenin tek büyük kenti durumuna gelmesidir.  </a:t>
            </a:r>
            <a:endParaRPr lang="tr-TR" dirty="0" smtClean="0"/>
          </a:p>
        </p:txBody>
      </p:sp>
    </p:spTree>
    <p:extLst>
      <p:ext uri="{BB962C8B-B14F-4D97-AF65-F5344CB8AC3E}">
        <p14:creationId xmlns:p14="http://schemas.microsoft.com/office/powerpoint/2010/main" val="92699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Sıra Büyüklük </a:t>
            </a:r>
            <a:r>
              <a:rPr lang="tr-TR" b="1" dirty="0" smtClean="0"/>
              <a:t>Kuralı</a:t>
            </a:r>
            <a:endParaRPr lang="tr-TR" b="1" dirty="0"/>
          </a:p>
        </p:txBody>
      </p:sp>
      <p:sp>
        <p:nvSpPr>
          <p:cNvPr id="3" name="İçerik Yer Tutucusu 2"/>
          <p:cNvSpPr>
            <a:spLocks noGrp="1"/>
          </p:cNvSpPr>
          <p:nvPr>
            <p:ph idx="1"/>
          </p:nvPr>
        </p:nvSpPr>
        <p:spPr>
          <a:xfrm>
            <a:off x="919536" y="1825625"/>
            <a:ext cx="10434263" cy="3604267"/>
          </a:xfrm>
        </p:spPr>
        <p:txBody>
          <a:bodyPr>
            <a:normAutofit/>
          </a:bodyPr>
          <a:lstStyle/>
          <a:p>
            <a:pPr algn="just"/>
            <a:r>
              <a:rPr lang="tr-TR" dirty="0" err="1" smtClean="0"/>
              <a:t>Kentlerarası</a:t>
            </a:r>
            <a:r>
              <a:rPr lang="tr-TR" dirty="0" smtClean="0"/>
              <a:t> </a:t>
            </a:r>
            <a:r>
              <a:rPr lang="tr-TR" dirty="0" smtClean="0"/>
              <a:t>kademelenmeye yönelik bir başka yaklaşım </a:t>
            </a:r>
            <a:r>
              <a:rPr lang="tr-TR" dirty="0" smtClean="0"/>
              <a:t>Sıra </a:t>
            </a:r>
            <a:r>
              <a:rPr lang="tr-TR" dirty="0" smtClean="0"/>
              <a:t>Büyüklük Kuralıdır. Bu yaklaşıma göre kentlerin büyüklüğü ile büyüklük sıraları arasında bir ilişkinin bulunduğu varsayılır. </a:t>
            </a:r>
            <a:r>
              <a:rPr lang="tr-TR" dirty="0" smtClean="0"/>
              <a:t>Bu </a:t>
            </a:r>
            <a:r>
              <a:rPr lang="tr-TR" dirty="0" smtClean="0"/>
              <a:t>kuralın uygulanmasında ikinci büyük kentin nüfusunun 2 ile, üçüncünün 3, dördüncünün 4 ile çarpıldığında en büyük kentin nüfusu bulunmaktadır. Bir ülkede kentler arasında böyle bir nüfus kademelenmesinin ülkedeki kent büyüklükleri arasında bir denge olduğu yönünde yorumlar söz konusudur. </a:t>
            </a:r>
            <a:endParaRPr lang="tr-TR" dirty="0"/>
          </a:p>
        </p:txBody>
      </p:sp>
    </p:spTree>
    <p:extLst>
      <p:ext uri="{BB962C8B-B14F-4D97-AF65-F5344CB8AC3E}">
        <p14:creationId xmlns:p14="http://schemas.microsoft.com/office/powerpoint/2010/main" val="2078516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8714" y="365125"/>
            <a:ext cx="10465086" cy="1766763"/>
          </a:xfrm>
        </p:spPr>
        <p:txBody>
          <a:bodyPr>
            <a:normAutofit fontScale="90000"/>
          </a:bodyPr>
          <a:lstStyle/>
          <a:p>
            <a:r>
              <a:rPr lang="tr-TR" b="1" dirty="0" smtClean="0"/>
              <a:t/>
            </a:r>
            <a:br>
              <a:rPr lang="tr-TR" b="1" dirty="0" smtClean="0"/>
            </a:br>
            <a:r>
              <a:rPr lang="tr-TR" b="1" dirty="0" smtClean="0"/>
              <a:t>Kentsel Büyüme Modelleri: Ortak </a:t>
            </a:r>
            <a:r>
              <a:rPr lang="tr-TR" b="1" dirty="0"/>
              <a:t>Merkezli Çemberler Kuramı</a:t>
            </a:r>
            <a:br>
              <a:rPr lang="tr-TR" b="1" dirty="0"/>
            </a:br>
            <a:endParaRPr lang="tr-TR" dirty="0"/>
          </a:p>
        </p:txBody>
      </p:sp>
      <p:sp>
        <p:nvSpPr>
          <p:cNvPr id="3" name="İçerik Yer Tutucusu 2"/>
          <p:cNvSpPr>
            <a:spLocks noGrp="1"/>
          </p:cNvSpPr>
          <p:nvPr>
            <p:ph idx="1"/>
          </p:nvPr>
        </p:nvSpPr>
        <p:spPr>
          <a:xfrm>
            <a:off x="837344" y="2481209"/>
            <a:ext cx="10516455" cy="3118207"/>
          </a:xfrm>
        </p:spPr>
        <p:txBody>
          <a:bodyPr/>
          <a:lstStyle/>
          <a:p>
            <a:pPr algn="just"/>
            <a:r>
              <a:rPr lang="tr-TR" dirty="0" smtClean="0"/>
              <a:t>Bu kentsel büyüme modeline göre kentler merkezden dışa doğru çemberler biçiminde büyümekte ve çemberler birbirlerinden farklı arazi kullanımlarıyla farklılaşmaktadır. Kentin iç yapısı ortak merkezli, </a:t>
            </a:r>
            <a:r>
              <a:rPr lang="tr-TR" dirty="0" err="1" smtClean="0"/>
              <a:t>içiçe</a:t>
            </a:r>
            <a:r>
              <a:rPr lang="tr-TR" dirty="0" smtClean="0"/>
              <a:t> çemberlerin birbirinden ayırdığı işlev bölgelerinden oluşmaktadır. Bu kuram arsa değerlerinin kent merkezinden kentin dışına doğru gidildikçe azaldığı gözlemine dayanmaktadır. </a:t>
            </a:r>
            <a:endParaRPr lang="tr-TR" dirty="0"/>
          </a:p>
        </p:txBody>
      </p:sp>
    </p:spTree>
    <p:extLst>
      <p:ext uri="{BB962C8B-B14F-4D97-AF65-F5344CB8AC3E}">
        <p14:creationId xmlns:p14="http://schemas.microsoft.com/office/powerpoint/2010/main" val="1339234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Dilimler </a:t>
            </a:r>
            <a:r>
              <a:rPr lang="tr-TR" b="1" dirty="0"/>
              <a:t>Kuramı </a:t>
            </a:r>
            <a:r>
              <a:rPr lang="tr-TR" b="1" dirty="0" smtClean="0"/>
              <a:t>ile Birden </a:t>
            </a:r>
            <a:r>
              <a:rPr lang="tr-TR" b="1" dirty="0"/>
              <a:t>Çok Merkezli Büyüme Kuramı</a:t>
            </a:r>
            <a:br>
              <a:rPr lang="tr-TR" b="1" dirty="0"/>
            </a:br>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t>Dilimler kuramı </a:t>
            </a:r>
            <a:r>
              <a:rPr lang="tr-TR" dirty="0" smtClean="0"/>
              <a:t>çerçevesinde ortaya konulan kentsel büyüme modeline göre kentlerin büyümesi kentin dışına doğru ana ulaşım yolları boyunca uzayan dilimler biçiminde olmaktadır. Merkezi iş alanı kent merkezinde yer alırken, toptancılık ve hafif sanayi ile alt sınıf konutları merkezden dışa doğru uzanarak genişleyen dilimler şeklinde kentsel mekanda yer tutmaktadır.  Alt sınıf konutların bir kesimi de merkezi iş alanının etrafında bir çember oluşturmaktadır. Orta sınıf ve yüksek sınıf konutları kentin dışına doğru olan yerlerde konumlanmaktadır.</a:t>
            </a:r>
          </a:p>
          <a:p>
            <a:pPr algn="just"/>
            <a:r>
              <a:rPr lang="tr-TR" b="1" dirty="0" smtClean="0"/>
              <a:t>Birden çok merkezli büyüme kuramı </a:t>
            </a:r>
            <a:r>
              <a:rPr lang="tr-TR" dirty="0" smtClean="0"/>
              <a:t>kapsamındaki </a:t>
            </a:r>
            <a:r>
              <a:rPr lang="tr-TR" dirty="0"/>
              <a:t>kentsel büyüme modeline göre bir kentin gelişmesi tek bir merkeze göre olmamakta, kentsel gelişim birden fazla çekirdeğin çevresinde gerçekleşmektedir. </a:t>
            </a:r>
          </a:p>
          <a:p>
            <a:pPr algn="just"/>
            <a:endParaRPr lang="tr-TR" dirty="0" smtClean="0"/>
          </a:p>
          <a:p>
            <a:pPr algn="just"/>
            <a:endParaRPr lang="tr-TR" dirty="0"/>
          </a:p>
        </p:txBody>
      </p:sp>
    </p:spTree>
    <p:extLst>
      <p:ext uri="{BB962C8B-B14F-4D97-AF65-F5344CB8AC3E}">
        <p14:creationId xmlns:p14="http://schemas.microsoft.com/office/powerpoint/2010/main" val="3265095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Büyük Kentlere Yönelik Terminoloji</a:t>
            </a:r>
            <a:endParaRPr lang="tr-TR" b="1" dirty="0"/>
          </a:p>
        </p:txBody>
      </p:sp>
      <p:sp>
        <p:nvSpPr>
          <p:cNvPr id="3" name="İçerik Yer Tutucusu 2"/>
          <p:cNvSpPr>
            <a:spLocks noGrp="1"/>
          </p:cNvSpPr>
          <p:nvPr>
            <p:ph idx="1"/>
          </p:nvPr>
        </p:nvSpPr>
        <p:spPr>
          <a:xfrm>
            <a:off x="755151" y="1515438"/>
            <a:ext cx="10598649" cy="4661525"/>
          </a:xfrm>
        </p:spPr>
        <p:txBody>
          <a:bodyPr>
            <a:normAutofit fontScale="85000" lnSpcReduction="20000"/>
          </a:bodyPr>
          <a:lstStyle/>
          <a:p>
            <a:pPr algn="just"/>
            <a:r>
              <a:rPr lang="tr-TR" b="1" dirty="0" err="1" smtClean="0"/>
              <a:t>Metropolis</a:t>
            </a:r>
            <a:r>
              <a:rPr lang="tr-TR" dirty="0" smtClean="0"/>
              <a:t> sözcüğü kentsel </a:t>
            </a:r>
            <a:r>
              <a:rPr lang="tr-TR" dirty="0"/>
              <a:t>politika literatüründe kullanılan </a:t>
            </a:r>
            <a:r>
              <a:rPr lang="tr-TR" dirty="0" smtClean="0"/>
              <a:t>ve «büyük </a:t>
            </a:r>
            <a:r>
              <a:rPr lang="tr-TR" dirty="0"/>
              <a:t>kent» anlamına </a:t>
            </a:r>
            <a:r>
              <a:rPr lang="tr-TR" dirty="0" smtClean="0"/>
              <a:t>gelen bir kavramdır</a:t>
            </a:r>
            <a:r>
              <a:rPr lang="tr-TR" dirty="0" smtClean="0"/>
              <a:t>. </a:t>
            </a:r>
          </a:p>
          <a:p>
            <a:pPr algn="just"/>
            <a:r>
              <a:rPr lang="tr-TR" b="1" dirty="0" smtClean="0"/>
              <a:t>Metropoliten Bölge</a:t>
            </a:r>
            <a:r>
              <a:rPr lang="tr-TR" dirty="0" smtClean="0"/>
              <a:t>: </a:t>
            </a:r>
            <a:r>
              <a:rPr lang="tr-TR" dirty="0"/>
              <a:t>Büyük kentlerin çevrelerindeki diğer yerleşmelerle bir bütün oluşturma durumu söz konusu olduğunda bütünleşmiş birimlere «büyük kent bölgesi» ya da «metropoliten bölge» adı verilmektedir. </a:t>
            </a:r>
          </a:p>
          <a:p>
            <a:pPr algn="just"/>
            <a:r>
              <a:rPr lang="tr-TR" b="1" dirty="0" smtClean="0"/>
              <a:t>Mega Kent</a:t>
            </a:r>
            <a:r>
              <a:rPr lang="tr-TR" dirty="0"/>
              <a:t>: Metropoliten Bölge kavramının yanında günümüzde Mega Kent kavramı da kullanılmaktadır. </a:t>
            </a:r>
            <a:r>
              <a:rPr lang="tr-TR" dirty="0" smtClean="0"/>
              <a:t>Mega </a:t>
            </a:r>
            <a:r>
              <a:rPr lang="tr-TR" dirty="0"/>
              <a:t>Kentler sadece nüfus büyüklükleriyle değil küresel ekonominin ve enformasyon toplumunun merkezi olma işlevleriyle de </a:t>
            </a:r>
            <a:r>
              <a:rPr lang="tr-TR" dirty="0" smtClean="0"/>
              <a:t>gündemdedirler.</a:t>
            </a:r>
          </a:p>
          <a:p>
            <a:pPr algn="just"/>
            <a:r>
              <a:rPr lang="tr-TR" b="1" dirty="0" err="1" smtClean="0"/>
              <a:t>Megalopolis</a:t>
            </a:r>
            <a:r>
              <a:rPr lang="tr-TR" dirty="0" smtClean="0"/>
              <a:t>: </a:t>
            </a:r>
            <a:r>
              <a:rPr lang="tr-TR" dirty="0"/>
              <a:t>Metropoliten bölgelerin bir araya gelmesinden oluşan kentleşmiş bölgelere ise «çok büyük kentsel bölge» anlamına gelen «</a:t>
            </a:r>
            <a:r>
              <a:rPr lang="tr-TR" dirty="0" err="1"/>
              <a:t>megalopolis</a:t>
            </a:r>
            <a:r>
              <a:rPr lang="tr-TR" dirty="0"/>
              <a:t>» denilmektedir. </a:t>
            </a:r>
            <a:endParaRPr lang="tr-TR" dirty="0" smtClean="0"/>
          </a:p>
          <a:p>
            <a:pPr algn="just"/>
            <a:r>
              <a:rPr lang="tr-TR" b="1" dirty="0" err="1" smtClean="0"/>
              <a:t>Ekümenopolis</a:t>
            </a:r>
            <a:r>
              <a:rPr lang="tr-TR" dirty="0" smtClean="0"/>
              <a:t>: </a:t>
            </a:r>
            <a:r>
              <a:rPr lang="tr-TR" dirty="0"/>
              <a:t>Kentsel büyümenin bugünkü hızıyla sürmesi durumunda gelecekte  bütün yeryüzünün aralıksız bir kentsel alana dönüşmesi </a:t>
            </a:r>
            <a:r>
              <a:rPr lang="tr-TR" dirty="0" smtClean="0"/>
              <a:t>durumunu ifade etmektedir</a:t>
            </a:r>
            <a:r>
              <a:rPr lang="tr-TR" dirty="0"/>
              <a:t>.  </a:t>
            </a:r>
          </a:p>
          <a:p>
            <a:pPr algn="just"/>
            <a:endParaRPr lang="tr-TR" dirty="0"/>
          </a:p>
          <a:p>
            <a:pPr algn="just"/>
            <a:endParaRPr lang="tr-TR" dirty="0"/>
          </a:p>
          <a:p>
            <a:pPr algn="just"/>
            <a:endParaRPr lang="tr-TR" dirty="0" smtClean="0"/>
          </a:p>
          <a:p>
            <a:endParaRPr lang="tr-TR" dirty="0"/>
          </a:p>
        </p:txBody>
      </p:sp>
    </p:spTree>
    <p:extLst>
      <p:ext uri="{BB962C8B-B14F-4D97-AF65-F5344CB8AC3E}">
        <p14:creationId xmlns:p14="http://schemas.microsoft.com/office/powerpoint/2010/main" val="38562010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450</Words>
  <Application>Microsoft Office PowerPoint</Application>
  <PresentationFormat>Geniş ekran</PresentationFormat>
  <Paragraphs>25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Kentlerarası Kademelenme ve Kentsel Büyüme Modelleri</vt:lpstr>
      <vt:lpstr>Tek Büyük Kent Kuramı</vt:lpstr>
      <vt:lpstr>Sıra Büyüklük Kuralı</vt:lpstr>
      <vt:lpstr> Kentsel Büyüme Modelleri: Ortak Merkezli Çemberler Kuramı </vt:lpstr>
      <vt:lpstr> Dilimler Kuramı ile Birden Çok Merkezli Büyüme Kuramı </vt:lpstr>
      <vt:lpstr>Büyük Kentlere Yönelik Terminoloji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Büyüklükleri ve Kentsel Büyüme Modelleri</dc:title>
  <dc:creator>Windows User</dc:creator>
  <cp:lastModifiedBy>Windows User</cp:lastModifiedBy>
  <cp:revision>13</cp:revision>
  <dcterms:created xsi:type="dcterms:W3CDTF">2018-01-20T17:13:54Z</dcterms:created>
  <dcterms:modified xsi:type="dcterms:W3CDTF">2018-01-23T18:24:26Z</dcterms:modified>
</cp:coreProperties>
</file>