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02" y="2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11.12.2017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11.12.2017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11.12.2017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11.12.2017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Kuramı II</a:t>
            </a:r>
          </a:p>
          <a:p>
            <a:pPr algn="just"/>
            <a:r>
              <a:rPr lang="tr-TR" sz="3000" dirty="0" smtClean="0">
                <a:solidFill>
                  <a:schemeClr val="tx1"/>
                </a:solidFill>
                <a:latin typeface="Calibri" pitchFamily="34" charset="0"/>
                <a:cs typeface="Calibri" pitchFamily="34" charset="0"/>
              </a:rPr>
              <a:t> 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 </a:t>
            </a:r>
            <a:r>
              <a:rPr lang="tr-TR" sz="3000" dirty="0" smtClean="0">
                <a:solidFill>
                  <a:schemeClr val="tx1"/>
                </a:solidFill>
                <a:latin typeface="Calibri" pitchFamily="34" charset="0"/>
                <a:cs typeface="Calibri" pitchFamily="34" charset="0"/>
              </a:rPr>
              <a:t>Aileye Müdahale Aşamaları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r>
              <a:rPr lang="tr-TR" altLang="tr-TR" dirty="0" smtClean="0"/>
              <a:t>Uygulama:</a:t>
            </a:r>
          </a:p>
          <a:p>
            <a:pPr algn="ctr">
              <a:lnSpc>
                <a:spcPct val="90000"/>
              </a:lnSpc>
              <a:buNone/>
            </a:pPr>
            <a:r>
              <a:rPr lang="tr-TR" altLang="tr-TR" dirty="0"/>
              <a:t>Eylem Türüne Karar Vermede Yararlanılacak İlkeler</a:t>
            </a:r>
          </a:p>
          <a:p>
            <a:pPr algn="ctr">
              <a:lnSpc>
                <a:spcPct val="90000"/>
              </a:lnSpc>
            </a:pPr>
            <a:r>
              <a:rPr lang="tr-TR" altLang="tr-TR" dirty="0"/>
              <a:t> Ekonomi</a:t>
            </a:r>
          </a:p>
          <a:p>
            <a:pPr algn="ctr">
              <a:lnSpc>
                <a:spcPct val="90000"/>
              </a:lnSpc>
            </a:pPr>
            <a:r>
              <a:rPr lang="tr-TR" altLang="tr-TR" dirty="0"/>
              <a:t>Kendi kararını verme</a:t>
            </a:r>
          </a:p>
          <a:p>
            <a:pPr algn="ctr">
              <a:lnSpc>
                <a:spcPct val="90000"/>
              </a:lnSpc>
            </a:pPr>
            <a:r>
              <a:rPr lang="tr-TR" altLang="tr-TR" dirty="0"/>
              <a:t>Kendine </a:t>
            </a:r>
            <a:r>
              <a:rPr lang="tr-TR" altLang="tr-TR" dirty="0" err="1"/>
              <a:t>özgüleştirme</a:t>
            </a:r>
            <a:endParaRPr lang="tr-TR" altLang="tr-TR" dirty="0"/>
          </a:p>
          <a:p>
            <a:pPr algn="ctr">
              <a:lnSpc>
                <a:spcPct val="90000"/>
              </a:lnSpc>
            </a:pPr>
            <a:r>
              <a:rPr lang="tr-TR" altLang="tr-TR" dirty="0"/>
              <a:t>Gelişim</a:t>
            </a:r>
          </a:p>
          <a:p>
            <a:pPr algn="ctr">
              <a:lnSpc>
                <a:spcPct val="90000"/>
              </a:lnSpc>
            </a:pPr>
            <a:r>
              <a:rPr lang="tr-TR" altLang="tr-TR" dirty="0"/>
              <a:t>Karşılıklı bağımlılık</a:t>
            </a:r>
          </a:p>
          <a:p>
            <a:pPr algn="ctr">
              <a:lnSpc>
                <a:spcPct val="90000"/>
              </a:lnSpc>
            </a:pPr>
            <a:r>
              <a:rPr lang="tr-TR" altLang="tr-TR" dirty="0"/>
              <a:t>Hizmetin amaçları üzerinde odaklaşma</a:t>
            </a:r>
          </a:p>
          <a:p>
            <a:endParaRPr lang="tr-TR" dirty="0"/>
          </a:p>
        </p:txBody>
      </p:sp>
    </p:spTree>
    <p:extLst>
      <p:ext uri="{BB962C8B-B14F-4D97-AF65-F5344CB8AC3E}">
        <p14:creationId xmlns:p14="http://schemas.microsoft.com/office/powerpoint/2010/main" val="223078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altLang="tr-TR" dirty="0"/>
              <a:t>Değerlendirme </a:t>
            </a:r>
            <a:r>
              <a:rPr lang="tr-TR" altLang="tr-TR" dirty="0" smtClean="0"/>
              <a:t>Aşaması:</a:t>
            </a:r>
          </a:p>
          <a:p>
            <a:pPr marL="609600" indent="-609600" algn="ctr">
              <a:lnSpc>
                <a:spcPct val="90000"/>
              </a:lnSpc>
              <a:buFontTx/>
              <a:buAutoNum type="arabicPeriod"/>
            </a:pPr>
            <a:r>
              <a:rPr lang="tr-TR" altLang="tr-TR" sz="2800" dirty="0"/>
              <a:t>Müdahale amaçlarına ulaştı mı?</a:t>
            </a:r>
          </a:p>
          <a:p>
            <a:pPr marL="609600" indent="-609600" algn="ctr">
              <a:lnSpc>
                <a:spcPct val="90000"/>
              </a:lnSpc>
              <a:buFontTx/>
              <a:buAutoNum type="arabicPeriod"/>
            </a:pPr>
            <a:r>
              <a:rPr lang="tr-TR" altLang="tr-TR" sz="2800" dirty="0"/>
              <a:t>Sağlanan hizmetlerden ailenin memnuniyet düzeyi nedir?</a:t>
            </a:r>
          </a:p>
          <a:p>
            <a:pPr marL="609600" indent="-609600" algn="ctr">
              <a:lnSpc>
                <a:spcPct val="90000"/>
              </a:lnSpc>
              <a:buFontTx/>
              <a:buAutoNum type="arabicPeriod"/>
            </a:pPr>
            <a:r>
              <a:rPr lang="tr-TR" altLang="tr-TR" sz="2800" dirty="0"/>
              <a:t>Yetkinliğimiz, kullandığımız teknikler, yöntemler, kuramlar ve bakış açıları uygun mu?</a:t>
            </a:r>
          </a:p>
          <a:p>
            <a:pPr marL="609600" indent="-609600" algn="ctr">
              <a:lnSpc>
                <a:spcPct val="90000"/>
              </a:lnSpc>
              <a:buFontTx/>
              <a:buAutoNum type="arabicPeriod"/>
            </a:pPr>
            <a:r>
              <a:rPr lang="tr-TR" altLang="tr-TR" sz="2800" dirty="0"/>
              <a:t>Ortaya çıkan bir sorunun niçin ortaya çıktığını açıklamaya yardımcı mı?</a:t>
            </a:r>
          </a:p>
          <a:p>
            <a:pPr marL="609600" indent="-609600" algn="ctr">
              <a:lnSpc>
                <a:spcPct val="90000"/>
              </a:lnSpc>
              <a:buFontTx/>
              <a:buAutoNum type="arabicPeriod"/>
            </a:pPr>
            <a:r>
              <a:rPr lang="tr-TR" altLang="tr-TR" sz="2800" dirty="0"/>
              <a:t>Süreç üzerinde </a:t>
            </a:r>
            <a:r>
              <a:rPr lang="tr-TR" altLang="tr-TR" sz="2800" dirty="0" err="1"/>
              <a:t>odaklaşıldı</a:t>
            </a:r>
            <a:r>
              <a:rPr lang="tr-TR" altLang="tr-TR" sz="2800" dirty="0"/>
              <a:t> mı?</a:t>
            </a:r>
          </a:p>
          <a:p>
            <a:pPr marL="609600" indent="-609600" algn="ctr">
              <a:lnSpc>
                <a:spcPct val="90000"/>
              </a:lnSpc>
              <a:buFontTx/>
              <a:buAutoNum type="arabicPeriod"/>
            </a:pPr>
            <a:r>
              <a:rPr lang="tr-TR" altLang="tr-TR" sz="2800" dirty="0"/>
              <a:t>Nerede, ne yaptığımız ve bundan ne elde ettiğimiz açık mı?</a:t>
            </a:r>
          </a:p>
          <a:p>
            <a:endParaRPr lang="tr-TR" dirty="0"/>
          </a:p>
        </p:txBody>
      </p:sp>
    </p:spTree>
    <p:extLst>
      <p:ext uri="{BB962C8B-B14F-4D97-AF65-F5344CB8AC3E}">
        <p14:creationId xmlns:p14="http://schemas.microsoft.com/office/powerpoint/2010/main" val="15606423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r>
              <a:rPr lang="tr-TR" altLang="tr-TR" u="sng" dirty="0"/>
              <a:t>Sonlandırma </a:t>
            </a:r>
            <a:r>
              <a:rPr lang="tr-TR" altLang="tr-TR" u="sng" dirty="0" smtClean="0"/>
              <a:t>Aşaması:</a:t>
            </a:r>
          </a:p>
          <a:p>
            <a:pPr marL="609600" indent="-609600" algn="ctr">
              <a:lnSpc>
                <a:spcPct val="90000"/>
              </a:lnSpc>
              <a:buNone/>
            </a:pPr>
            <a:r>
              <a:rPr lang="tr-TR" altLang="tr-TR" sz="2400" dirty="0"/>
              <a:t>Sonlandırma aşaması profesyonel ile aile ilişkisinin tamamlanmasıdır. Bu çeşitli biçimlerde ve çeşitli nedenlerle gerçekleşebilir. Ailenin verilen hizmetlere gereksinim duymaması sonucunda sonlanma gerçekleşir. Dolayısıyla her profesyonel ilişki kaçınılmaz olarak sonlanacaktır. </a:t>
            </a:r>
          </a:p>
          <a:p>
            <a:pPr marL="609600" indent="-609600" algn="ctr">
              <a:lnSpc>
                <a:spcPct val="90000"/>
              </a:lnSpc>
              <a:buNone/>
            </a:pPr>
            <a:r>
              <a:rPr lang="tr-TR" altLang="tr-TR" sz="2400" dirty="0"/>
              <a:t>Sonlanma planlanmış, beklenmeyen, başarılı ve başarısız </a:t>
            </a:r>
            <a:r>
              <a:rPr lang="tr-TR" altLang="tr-TR" sz="2400" dirty="0" smtClean="0"/>
              <a:t>olabilir</a:t>
            </a:r>
          </a:p>
          <a:p>
            <a:pPr marL="609600" indent="-609600">
              <a:lnSpc>
                <a:spcPct val="90000"/>
              </a:lnSpc>
              <a:buNone/>
            </a:pPr>
            <a:r>
              <a:rPr lang="tr-TR" altLang="tr-TR" u="sng" dirty="0"/>
              <a:t>İzleme </a:t>
            </a:r>
            <a:r>
              <a:rPr lang="tr-TR" altLang="tr-TR" u="sng" dirty="0" smtClean="0"/>
              <a:t>Aşaması:</a:t>
            </a:r>
          </a:p>
          <a:p>
            <a:pPr marL="609600" indent="-609600" algn="ctr">
              <a:lnSpc>
                <a:spcPct val="80000"/>
              </a:lnSpc>
              <a:buNone/>
            </a:pPr>
            <a:r>
              <a:rPr lang="tr-TR" altLang="tr-TR" sz="2400" dirty="0"/>
              <a:t>İzleme aşaması çok önemlidir. Ailenin müdahaleden sonra aynı noktada olup olmadığını görmemize yardımcı olur. Ancak çoğu zaman izleme aşamasını gerçekleştirmek kolay değildir.  Bu aşamada yeniden hizmet için gereksinim olup olmadığı konusunda değerlendirme yapılır.</a:t>
            </a:r>
          </a:p>
          <a:p>
            <a:pPr marL="609600" indent="-609600" algn="ctr">
              <a:lnSpc>
                <a:spcPct val="80000"/>
              </a:lnSpc>
              <a:buNone/>
            </a:pPr>
            <a:endParaRPr lang="tr-TR" altLang="tr-TR" sz="1600" dirty="0"/>
          </a:p>
          <a:p>
            <a:pPr marL="609600" indent="-609600" algn="ctr">
              <a:lnSpc>
                <a:spcPct val="80000"/>
              </a:lnSpc>
              <a:buNone/>
            </a:pPr>
            <a:r>
              <a:rPr lang="tr-TR" altLang="tr-TR" sz="1800" dirty="0"/>
              <a:t>Eski yaşantıyı sürdürmek yeni kazanımları sürdürmeye göre daha kolaydır</a:t>
            </a:r>
          </a:p>
          <a:p>
            <a:pPr marL="609600" indent="-609600" algn="ctr">
              <a:lnSpc>
                <a:spcPct val="80000"/>
              </a:lnSpc>
              <a:buNone/>
            </a:pPr>
            <a:r>
              <a:rPr lang="tr-TR" altLang="tr-TR" sz="1800" dirty="0"/>
              <a:t>İçinde bulunulan çevre yeni kazanımların sürdürülmesi konusunda destekleyici değildir</a:t>
            </a:r>
          </a:p>
          <a:p>
            <a:pPr marL="609600" indent="-609600" algn="ctr">
              <a:lnSpc>
                <a:spcPct val="80000"/>
              </a:lnSpc>
              <a:buNone/>
            </a:pPr>
            <a:r>
              <a:rPr lang="tr-TR" altLang="tr-TR" sz="1800" dirty="0"/>
              <a:t>Yeni kazanımlar yeterince yerleşmemiştir </a:t>
            </a:r>
          </a:p>
          <a:p>
            <a:pPr marL="609600" indent="-609600" algn="ctr">
              <a:lnSpc>
                <a:spcPct val="90000"/>
              </a:lnSpc>
              <a:buNone/>
            </a:pPr>
            <a:endParaRPr lang="tr-TR" dirty="0"/>
          </a:p>
        </p:txBody>
      </p:sp>
    </p:spTree>
    <p:extLst>
      <p:ext uri="{BB962C8B-B14F-4D97-AF65-F5344CB8AC3E}">
        <p14:creationId xmlns:p14="http://schemas.microsoft.com/office/powerpoint/2010/main" val="48695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sz="quarter" idx="1"/>
          </p:nvPr>
        </p:nvSpPr>
        <p:spPr/>
        <p:txBody>
          <a:bodyPr/>
          <a:lstStyle/>
          <a:p>
            <a:r>
              <a:rPr lang="tr-TR" u="sng" dirty="0" smtClean="0"/>
              <a:t>Tanışma Aşaması</a:t>
            </a:r>
            <a:endParaRPr lang="tr-TR" u="sng" dirty="0" smtClean="0"/>
          </a:p>
          <a:p>
            <a:endParaRPr lang="tr-TR" dirty="0" smtClean="0">
              <a:solidFill>
                <a:srgbClr val="FF0000"/>
              </a:solidFill>
            </a:endParaRPr>
          </a:p>
          <a:p>
            <a:pPr>
              <a:lnSpc>
                <a:spcPct val="80000"/>
              </a:lnSpc>
            </a:pPr>
            <a:r>
              <a:rPr lang="tr-TR" altLang="tr-TR" sz="2400" dirty="0"/>
              <a:t>İlke1. Aile ünitesinin sosyal hikayesini alma</a:t>
            </a:r>
          </a:p>
          <a:p>
            <a:pPr>
              <a:lnSpc>
                <a:spcPct val="80000"/>
              </a:lnSpc>
            </a:pPr>
            <a:r>
              <a:rPr lang="tr-TR" altLang="tr-TR" sz="2400" dirty="0"/>
              <a:t>İlke2. Ailenin tüm üyeleriyle özenli, anlayışlı ilişkinin kurulması</a:t>
            </a:r>
          </a:p>
          <a:p>
            <a:pPr>
              <a:lnSpc>
                <a:spcPct val="80000"/>
              </a:lnSpc>
            </a:pPr>
            <a:r>
              <a:rPr lang="tr-TR" altLang="tr-TR" sz="2400" dirty="0"/>
              <a:t>İlke3. Problemleri ailenin üstlenmesi, </a:t>
            </a:r>
          </a:p>
          <a:p>
            <a:pPr>
              <a:lnSpc>
                <a:spcPct val="80000"/>
              </a:lnSpc>
            </a:pPr>
            <a:r>
              <a:rPr lang="tr-TR" altLang="tr-TR" sz="2400" dirty="0"/>
              <a:t>İlke4. Suçlamama ya da suçlu hissettirmeme</a:t>
            </a:r>
          </a:p>
          <a:p>
            <a:pPr>
              <a:lnSpc>
                <a:spcPct val="80000"/>
              </a:lnSpc>
            </a:pPr>
            <a:r>
              <a:rPr lang="tr-TR" altLang="tr-TR" sz="2400" dirty="0"/>
              <a:t>İlke1. Aile hakkında anlayış geliştirme</a:t>
            </a:r>
          </a:p>
          <a:p>
            <a:pPr>
              <a:lnSpc>
                <a:spcPct val="80000"/>
              </a:lnSpc>
            </a:pPr>
            <a:r>
              <a:rPr lang="tr-TR" altLang="tr-TR" sz="2400" dirty="0"/>
              <a:t>İlke2. Aileyi iyi oluşmuş bir sistem olarak kabul</a:t>
            </a:r>
          </a:p>
          <a:p>
            <a:pPr>
              <a:lnSpc>
                <a:spcPct val="80000"/>
              </a:lnSpc>
            </a:pPr>
            <a:r>
              <a:rPr lang="tr-TR" altLang="tr-TR" sz="2400" dirty="0"/>
              <a:t>İlke3. Sorun bir üyenin değildir</a:t>
            </a:r>
          </a:p>
          <a:p>
            <a:pPr>
              <a:lnSpc>
                <a:spcPct val="80000"/>
              </a:lnSpc>
            </a:pPr>
            <a:r>
              <a:rPr lang="tr-TR" altLang="tr-TR" sz="2400" dirty="0"/>
              <a:t>İlke4. Aile yapısının işlevselliğe etkisini belirleme</a:t>
            </a:r>
          </a:p>
        </p:txBody>
      </p:sp>
    </p:spTree>
    <p:extLst>
      <p:ext uri="{BB962C8B-B14F-4D97-AF65-F5344CB8AC3E}">
        <p14:creationId xmlns:p14="http://schemas.microsoft.com/office/powerpoint/2010/main" val="3202980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340768"/>
            <a:ext cx="8229600" cy="4384144"/>
          </a:xfrm>
        </p:spPr>
        <p:txBody>
          <a:bodyPr>
            <a:normAutofit/>
          </a:bodyPr>
          <a:lstStyle/>
          <a:p>
            <a:pPr algn="ctr">
              <a:defRPr/>
            </a:pPr>
            <a:r>
              <a:rPr lang="tr-TR" altLang="tr-TR" sz="2800" u="sng" dirty="0"/>
              <a:t>Ön </a:t>
            </a:r>
            <a:r>
              <a:rPr lang="tr-TR" altLang="tr-TR" sz="2800" u="sng" dirty="0" smtClean="0"/>
              <a:t>Değerlendirme</a:t>
            </a:r>
          </a:p>
          <a:p>
            <a:pPr algn="ctr">
              <a:lnSpc>
                <a:spcPct val="90000"/>
              </a:lnSpc>
            </a:pPr>
            <a:r>
              <a:rPr lang="tr-TR" altLang="tr-TR" sz="2400" dirty="0" smtClean="0"/>
              <a:t>Yolunda </a:t>
            </a:r>
            <a:r>
              <a:rPr lang="tr-TR" altLang="tr-TR" sz="2400" dirty="0"/>
              <a:t>gitmeyen şey ne?</a:t>
            </a:r>
          </a:p>
          <a:p>
            <a:pPr>
              <a:lnSpc>
                <a:spcPct val="90000"/>
              </a:lnSpc>
              <a:buNone/>
            </a:pPr>
            <a:endParaRPr lang="tr-TR" altLang="tr-TR" sz="2400" dirty="0"/>
          </a:p>
          <a:p>
            <a:pPr algn="ctr">
              <a:lnSpc>
                <a:spcPct val="90000"/>
              </a:lnSpc>
            </a:pPr>
            <a:r>
              <a:rPr lang="tr-TR" altLang="tr-TR" sz="2400" dirty="0"/>
              <a:t>Yapısı</a:t>
            </a:r>
          </a:p>
          <a:p>
            <a:pPr algn="ctr">
              <a:lnSpc>
                <a:spcPct val="90000"/>
              </a:lnSpc>
            </a:pPr>
            <a:r>
              <a:rPr lang="tr-TR" altLang="tr-TR" sz="2400" dirty="0"/>
              <a:t>İşlevleri</a:t>
            </a:r>
          </a:p>
          <a:p>
            <a:pPr algn="ctr">
              <a:lnSpc>
                <a:spcPct val="90000"/>
              </a:lnSpc>
            </a:pPr>
            <a:r>
              <a:rPr lang="tr-TR" altLang="tr-TR" sz="2400" dirty="0"/>
              <a:t>Gelişimi</a:t>
            </a:r>
          </a:p>
          <a:p>
            <a:pPr algn="ctr">
              <a:lnSpc>
                <a:spcPct val="90000"/>
              </a:lnSpc>
            </a:pPr>
            <a:r>
              <a:rPr lang="tr-TR" altLang="tr-TR" sz="2400" dirty="0"/>
              <a:t>Toplumsal çevresi</a:t>
            </a:r>
          </a:p>
          <a:p>
            <a:pPr>
              <a:lnSpc>
                <a:spcPct val="90000"/>
              </a:lnSpc>
            </a:pPr>
            <a:endParaRPr lang="tr-TR" altLang="tr-TR" sz="2400" dirty="0"/>
          </a:p>
          <a:p>
            <a:pPr algn="ctr">
              <a:lnSpc>
                <a:spcPct val="90000"/>
              </a:lnSpc>
            </a:pPr>
            <a:r>
              <a:rPr lang="tr-TR" altLang="tr-TR" sz="2400" dirty="0"/>
              <a:t>Aile üyelerinin birbirleriyle nasıl bağlantı kurduklarına odaklanma</a:t>
            </a:r>
          </a:p>
          <a:p>
            <a:pPr algn="ctr">
              <a:defRPr/>
            </a:pPr>
            <a:endParaRPr lang="tr-TR" dirty="0"/>
          </a:p>
          <a:p>
            <a:pPr algn="just"/>
            <a:endParaRPr lang="tr-TR" dirty="0"/>
          </a:p>
        </p:txBody>
      </p:sp>
    </p:spTree>
    <p:extLst>
      <p:ext uri="{BB962C8B-B14F-4D97-AF65-F5344CB8AC3E}">
        <p14:creationId xmlns:p14="http://schemas.microsoft.com/office/powerpoint/2010/main" val="1872332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340768"/>
            <a:ext cx="8229600" cy="4816192"/>
          </a:xfrm>
        </p:spPr>
        <p:txBody>
          <a:bodyPr>
            <a:normAutofit/>
          </a:bodyPr>
          <a:lstStyle/>
          <a:p>
            <a:pPr algn="just"/>
            <a:r>
              <a:rPr lang="tr-TR" altLang="tr-TR" sz="2800" u="sng" dirty="0"/>
              <a:t>Problem </a:t>
            </a:r>
            <a:r>
              <a:rPr lang="tr-TR" altLang="tr-TR" sz="2800" u="sng" dirty="0" smtClean="0"/>
              <a:t>Çözme:</a:t>
            </a:r>
          </a:p>
          <a:p>
            <a:pPr algn="ctr">
              <a:lnSpc>
                <a:spcPct val="90000"/>
              </a:lnSpc>
              <a:buNone/>
            </a:pPr>
            <a:r>
              <a:rPr lang="tr-TR" altLang="tr-TR" sz="2800" dirty="0">
                <a:latin typeface="Book Antiqua" panose="02040602050305030304" pitchFamily="18" charset="0"/>
              </a:rPr>
              <a:t>Ailelerin sorunlara yaklaşımı ve çözüm şeklini anlatır. </a:t>
            </a:r>
          </a:p>
          <a:p>
            <a:pPr algn="ctr">
              <a:lnSpc>
                <a:spcPct val="90000"/>
              </a:lnSpc>
              <a:buNone/>
            </a:pPr>
            <a:r>
              <a:rPr lang="tr-TR" altLang="tr-TR" sz="2800" dirty="0">
                <a:latin typeface="Book Antiqua" panose="02040602050305030304" pitchFamily="18" charset="0"/>
              </a:rPr>
              <a:t>Yemeği kimin pişireceğinden maddi yükü kimin üstleneceği gibi maddesel problemler </a:t>
            </a:r>
          </a:p>
          <a:p>
            <a:pPr algn="ctr">
              <a:lnSpc>
                <a:spcPct val="90000"/>
              </a:lnSpc>
              <a:buNone/>
            </a:pPr>
            <a:r>
              <a:rPr lang="tr-TR" altLang="tr-TR" sz="2800" dirty="0">
                <a:latin typeface="Book Antiqua" panose="02040602050305030304" pitchFamily="18" charset="0"/>
              </a:rPr>
              <a:t>ve aile üyelerinin birbirine karşı yaşadıkları olumsuz duyguların çözümü gibi duygusal problemlerin üstesinden gelebilme</a:t>
            </a:r>
          </a:p>
          <a:p>
            <a:pPr algn="just"/>
            <a:endParaRPr lang="tr-TR" dirty="0"/>
          </a:p>
        </p:txBody>
      </p:sp>
    </p:spTree>
    <p:extLst>
      <p:ext uri="{BB962C8B-B14F-4D97-AF65-F5344CB8AC3E}">
        <p14:creationId xmlns:p14="http://schemas.microsoft.com/office/powerpoint/2010/main" val="37957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fontScale="62500" lnSpcReduction="20000"/>
          </a:bodyPr>
          <a:lstStyle/>
          <a:p>
            <a:pPr algn="just">
              <a:defRPr/>
            </a:pPr>
            <a:r>
              <a:rPr lang="tr-TR" altLang="tr-TR" sz="3200" u="sng" dirty="0">
                <a:latin typeface="Book Antiqua" panose="02040602050305030304" pitchFamily="18" charset="0"/>
              </a:rPr>
              <a:t>Aile İçi </a:t>
            </a:r>
            <a:r>
              <a:rPr lang="tr-TR" altLang="tr-TR" sz="3200" u="sng" dirty="0" smtClean="0">
                <a:latin typeface="Book Antiqua" panose="02040602050305030304" pitchFamily="18" charset="0"/>
              </a:rPr>
              <a:t>İletişim:</a:t>
            </a:r>
          </a:p>
          <a:p>
            <a:pPr algn="ctr">
              <a:lnSpc>
                <a:spcPct val="90000"/>
              </a:lnSpc>
            </a:pPr>
            <a:r>
              <a:rPr lang="tr-TR" altLang="tr-TR" sz="3200" dirty="0">
                <a:latin typeface="Book Antiqua" panose="02040602050305030304" pitchFamily="18" charset="0"/>
              </a:rPr>
              <a:t>) Sözel iletişimin boyutları:</a:t>
            </a:r>
          </a:p>
          <a:p>
            <a:pPr algn="ctr">
              <a:lnSpc>
                <a:spcPct val="90000"/>
              </a:lnSpc>
            </a:pPr>
            <a:r>
              <a:rPr lang="tr-TR" altLang="tr-TR" sz="3200" dirty="0">
                <a:latin typeface="Book Antiqua" panose="02040602050305030304" pitchFamily="18" charset="0"/>
              </a:rPr>
              <a:t> İki bağımsız boyut – </a:t>
            </a:r>
          </a:p>
          <a:p>
            <a:pPr algn="ctr">
              <a:lnSpc>
                <a:spcPct val="90000"/>
              </a:lnSpc>
            </a:pPr>
            <a:r>
              <a:rPr lang="tr-TR" altLang="tr-TR" sz="3200" dirty="0">
                <a:latin typeface="Book Antiqua" panose="02040602050305030304" pitchFamily="18" charset="0"/>
              </a:rPr>
              <a:t>Açık ve maskeli - Doğrudan ve dolaylı</a:t>
            </a:r>
          </a:p>
          <a:p>
            <a:pPr algn="ctr">
              <a:lnSpc>
                <a:spcPct val="90000"/>
              </a:lnSpc>
            </a:pPr>
            <a:r>
              <a:rPr lang="tr-TR" altLang="tr-TR" sz="3200" dirty="0">
                <a:latin typeface="Book Antiqua" panose="02040602050305030304" pitchFamily="18" charset="0"/>
              </a:rPr>
              <a:t>Bu da dört tür iletişim anlamına gelir</a:t>
            </a:r>
          </a:p>
          <a:p>
            <a:pPr algn="ctr">
              <a:lnSpc>
                <a:spcPct val="90000"/>
              </a:lnSpc>
            </a:pPr>
            <a:r>
              <a:rPr lang="tr-TR" altLang="tr-TR" sz="3200" dirty="0">
                <a:latin typeface="Book Antiqua" panose="02040602050305030304" pitchFamily="18" charset="0"/>
              </a:rPr>
              <a:t>1. Açık ve doğrudan</a:t>
            </a:r>
          </a:p>
          <a:p>
            <a:pPr algn="ctr">
              <a:lnSpc>
                <a:spcPct val="90000"/>
              </a:lnSpc>
            </a:pPr>
            <a:r>
              <a:rPr lang="tr-TR" altLang="tr-TR" sz="3200" dirty="0">
                <a:latin typeface="Book Antiqua" panose="02040602050305030304" pitchFamily="18" charset="0"/>
              </a:rPr>
              <a:t>2. Açık ve dolaylı</a:t>
            </a:r>
          </a:p>
          <a:p>
            <a:pPr algn="ctr">
              <a:lnSpc>
                <a:spcPct val="90000"/>
              </a:lnSpc>
            </a:pPr>
            <a:r>
              <a:rPr lang="tr-TR" altLang="tr-TR" sz="3200" dirty="0">
                <a:latin typeface="Book Antiqua" panose="02040602050305030304" pitchFamily="18" charset="0"/>
              </a:rPr>
              <a:t>3. Maskeli ve doğrudan</a:t>
            </a:r>
          </a:p>
          <a:p>
            <a:pPr algn="ctr">
              <a:lnSpc>
                <a:spcPct val="90000"/>
              </a:lnSpc>
            </a:pPr>
            <a:r>
              <a:rPr lang="tr-TR" altLang="tr-TR" sz="3200" dirty="0">
                <a:latin typeface="Book Antiqua" panose="02040602050305030304" pitchFamily="18" charset="0"/>
              </a:rPr>
              <a:t>4. Maskeli ve </a:t>
            </a:r>
            <a:r>
              <a:rPr lang="tr-TR" altLang="tr-TR" sz="3200" dirty="0" smtClean="0">
                <a:latin typeface="Book Antiqua" panose="02040602050305030304" pitchFamily="18" charset="0"/>
              </a:rPr>
              <a:t>dolaylı</a:t>
            </a:r>
          </a:p>
          <a:p>
            <a:pPr algn="ctr">
              <a:lnSpc>
                <a:spcPct val="90000"/>
              </a:lnSpc>
            </a:pPr>
            <a:r>
              <a:rPr lang="tr-TR" altLang="tr-TR" sz="3200" dirty="0">
                <a:latin typeface="Book Antiqua" panose="02040602050305030304" pitchFamily="18" charset="0"/>
              </a:rPr>
              <a:t>B) Sözel ve sözel olmayan iletişim arasındaki ilişki </a:t>
            </a:r>
          </a:p>
          <a:p>
            <a:pPr algn="ctr">
              <a:lnSpc>
                <a:spcPct val="90000"/>
              </a:lnSpc>
            </a:pPr>
            <a:r>
              <a:rPr lang="tr-TR" altLang="tr-TR" sz="3200" dirty="0">
                <a:latin typeface="Book Antiqua" panose="02040602050305030304" pitchFamily="18" charset="0"/>
              </a:rPr>
              <a:t>1. Belirgin</a:t>
            </a:r>
          </a:p>
          <a:p>
            <a:pPr algn="ctr">
              <a:lnSpc>
                <a:spcPct val="90000"/>
              </a:lnSpc>
            </a:pPr>
            <a:r>
              <a:rPr lang="tr-TR" altLang="tr-TR" sz="3200" dirty="0">
                <a:latin typeface="Book Antiqua" panose="02040602050305030304" pitchFamily="18" charset="0"/>
              </a:rPr>
              <a:t>2. Belirsiz</a:t>
            </a:r>
          </a:p>
          <a:p>
            <a:pPr algn="ctr">
              <a:lnSpc>
                <a:spcPct val="90000"/>
              </a:lnSpc>
            </a:pPr>
            <a:r>
              <a:rPr lang="tr-TR" altLang="tr-TR" sz="3200" dirty="0">
                <a:latin typeface="Book Antiqua" panose="02040602050305030304" pitchFamily="18" charset="0"/>
              </a:rPr>
              <a:t>C) Sözel ve sözel olmayan iletişimin alınması</a:t>
            </a:r>
          </a:p>
          <a:p>
            <a:pPr algn="ctr">
              <a:lnSpc>
                <a:spcPct val="90000"/>
              </a:lnSpc>
            </a:pPr>
            <a:r>
              <a:rPr lang="tr-TR" altLang="tr-TR" sz="3200" dirty="0">
                <a:latin typeface="Book Antiqua" panose="02040602050305030304" pitchFamily="18" charset="0"/>
              </a:rPr>
              <a:t>1. Geçerli ve doğru</a:t>
            </a:r>
          </a:p>
          <a:p>
            <a:pPr algn="ctr">
              <a:lnSpc>
                <a:spcPct val="90000"/>
              </a:lnSpc>
            </a:pPr>
            <a:r>
              <a:rPr lang="tr-TR" altLang="tr-TR" sz="3200" dirty="0">
                <a:latin typeface="Book Antiqua" panose="02040602050305030304" pitchFamily="18" charset="0"/>
              </a:rPr>
              <a:t>2. İhmal edilmiş</a:t>
            </a:r>
          </a:p>
          <a:p>
            <a:pPr algn="ctr">
              <a:lnSpc>
                <a:spcPct val="90000"/>
              </a:lnSpc>
            </a:pPr>
            <a:r>
              <a:rPr lang="tr-TR" altLang="tr-TR" sz="3200" dirty="0">
                <a:latin typeface="Book Antiqua" panose="02040602050305030304" pitchFamily="18" charset="0"/>
              </a:rPr>
              <a:t>3. Geçersiz</a:t>
            </a:r>
          </a:p>
          <a:p>
            <a:pPr algn="just">
              <a:defRPr/>
            </a:pPr>
            <a:endParaRPr lang="tr-TR" sz="3200" dirty="0" smtClean="0"/>
          </a:p>
        </p:txBody>
      </p:sp>
    </p:spTree>
    <p:extLst>
      <p:ext uri="{BB962C8B-B14F-4D97-AF65-F5344CB8AC3E}">
        <p14:creationId xmlns:p14="http://schemas.microsoft.com/office/powerpoint/2010/main" val="3684205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ctr">
              <a:lnSpc>
                <a:spcPct val="90000"/>
              </a:lnSpc>
            </a:pPr>
            <a:r>
              <a:rPr lang="tr-TR" altLang="tr-TR" sz="3200" u="sng" dirty="0" smtClean="0">
                <a:latin typeface="Book Antiqua" panose="02040602050305030304" pitchFamily="18" charset="0"/>
              </a:rPr>
              <a:t>Roller:</a:t>
            </a:r>
            <a:r>
              <a:rPr lang="tr-TR" altLang="tr-TR" sz="3200" dirty="0" smtClean="0">
                <a:solidFill>
                  <a:srgbClr val="66FF33"/>
                </a:solidFill>
                <a:latin typeface="Book Antiqua" panose="02040602050305030304" pitchFamily="18" charset="0"/>
              </a:rPr>
              <a:t> </a:t>
            </a:r>
            <a:r>
              <a:rPr lang="tr-TR" altLang="tr-TR" sz="3200" dirty="0" smtClean="0">
                <a:latin typeface="Book Antiqua" panose="02040602050305030304" pitchFamily="18" charset="0"/>
              </a:rPr>
              <a:t> </a:t>
            </a:r>
            <a:r>
              <a:rPr lang="tr-TR" altLang="tr-TR" sz="3200" dirty="0">
                <a:latin typeface="Book Antiqua" panose="02040602050305030304" pitchFamily="18" charset="0"/>
              </a:rPr>
              <a:t>Sistem yönetimi ve sistemin sürdürülmesi</a:t>
            </a:r>
          </a:p>
          <a:p>
            <a:pPr algn="ctr">
              <a:lnSpc>
                <a:spcPct val="90000"/>
              </a:lnSpc>
            </a:pPr>
            <a:r>
              <a:rPr lang="tr-TR" altLang="tr-TR" sz="3200" dirty="0">
                <a:latin typeface="Book Antiqua" panose="02040602050305030304" pitchFamily="18" charset="0"/>
              </a:rPr>
              <a:t>2. Kaynakların sağlanması</a:t>
            </a:r>
          </a:p>
          <a:p>
            <a:pPr algn="ctr">
              <a:lnSpc>
                <a:spcPct val="90000"/>
              </a:lnSpc>
            </a:pPr>
            <a:r>
              <a:rPr lang="tr-TR" altLang="tr-TR" sz="3200" dirty="0">
                <a:latin typeface="Book Antiqua" panose="02040602050305030304" pitchFamily="18" charset="0"/>
              </a:rPr>
              <a:t>3. Beslenme ve destek</a:t>
            </a:r>
          </a:p>
          <a:p>
            <a:pPr algn="ctr">
              <a:lnSpc>
                <a:spcPct val="90000"/>
              </a:lnSpc>
            </a:pPr>
            <a:r>
              <a:rPr lang="tr-TR" altLang="tr-TR" sz="3200" dirty="0">
                <a:latin typeface="Book Antiqua" panose="02040602050305030304" pitchFamily="18" charset="0"/>
              </a:rPr>
              <a:t>4. Ebeveyn ya da ebeveyn figürlerinin cinsel doyumu</a:t>
            </a:r>
          </a:p>
          <a:p>
            <a:pPr algn="ctr">
              <a:lnSpc>
                <a:spcPct val="90000"/>
              </a:lnSpc>
            </a:pPr>
            <a:r>
              <a:rPr lang="tr-TR" altLang="tr-TR" sz="3200" dirty="0">
                <a:latin typeface="Book Antiqua" panose="02040602050305030304" pitchFamily="18" charset="0"/>
              </a:rPr>
              <a:t>5. Yaşam becerilerinin gelişimi</a:t>
            </a:r>
          </a:p>
          <a:p>
            <a:pPr algn="just">
              <a:defRPr/>
            </a:pPr>
            <a:endParaRPr lang="tr-TR" sz="3200" dirty="0"/>
          </a:p>
        </p:txBody>
      </p:sp>
    </p:spTree>
    <p:extLst>
      <p:ext uri="{BB962C8B-B14F-4D97-AF65-F5344CB8AC3E}">
        <p14:creationId xmlns:p14="http://schemas.microsoft.com/office/powerpoint/2010/main" val="1021804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ctr"/>
            <a:r>
              <a:rPr lang="tr-TR" altLang="tr-TR" sz="3200" dirty="0"/>
              <a:t>Ön Değerlendirme</a:t>
            </a:r>
            <a:r>
              <a:rPr lang="tr-TR" altLang="tr-TR" sz="2800" dirty="0">
                <a:solidFill>
                  <a:srgbClr val="3333FF"/>
                </a:solidFill>
              </a:rPr>
              <a:t/>
            </a:r>
            <a:br>
              <a:rPr lang="tr-TR" altLang="tr-TR" sz="2800" dirty="0">
                <a:solidFill>
                  <a:srgbClr val="3333FF"/>
                </a:solidFill>
              </a:rPr>
            </a:br>
            <a:r>
              <a:rPr lang="tr-TR" altLang="tr-TR" dirty="0">
                <a:latin typeface="Book Antiqua" panose="02040602050305030304" pitchFamily="18" charset="0"/>
              </a:rPr>
              <a:t>Aileyi bir zaman süreci içinde ele alan tıpkı bireyler gibi ailenin de bir yaşam evresi, çizgisi olduğunu kabul eden bir yaklaşımdır.</a:t>
            </a:r>
          </a:p>
          <a:p>
            <a:pPr algn="ctr"/>
            <a:r>
              <a:rPr lang="tr-TR" altLang="tr-TR" dirty="0">
                <a:latin typeface="Book Antiqua" panose="02040602050305030304" pitchFamily="18" charset="0"/>
              </a:rPr>
              <a:t>Bir aile kurulduktan sonra üyelerinin tamamını kaybedinceye kadar geçen zaman süreci içinde yaşanan </a:t>
            </a:r>
            <a:r>
              <a:rPr lang="tr-TR" altLang="tr-TR" dirty="0" smtClean="0">
                <a:latin typeface="Book Antiqua" panose="02040602050305030304" pitchFamily="18" charset="0"/>
              </a:rPr>
              <a:t>olaylar</a:t>
            </a:r>
          </a:p>
          <a:p>
            <a:pPr algn="ctr"/>
            <a:r>
              <a:rPr lang="tr-TR" altLang="tr-TR" sz="2800" dirty="0">
                <a:latin typeface="Book Antiqua" panose="02040602050305030304" pitchFamily="18" charset="0"/>
              </a:rPr>
              <a:t>Bireyler gibi aile kurulur (doğar), gelişir (çocuklar aile katılır) yani genişler ve aile giderek daralır (yani üyelerini evden gönderir) ve aile sona erer (eşlerin ölümüyle birlikte aile de ölür).</a:t>
            </a:r>
          </a:p>
          <a:p>
            <a:pPr algn="ctr"/>
            <a:endParaRPr lang="tr-TR" dirty="0"/>
          </a:p>
        </p:txBody>
      </p:sp>
    </p:spTree>
    <p:extLst>
      <p:ext uri="{BB962C8B-B14F-4D97-AF65-F5344CB8AC3E}">
        <p14:creationId xmlns:p14="http://schemas.microsoft.com/office/powerpoint/2010/main" val="27762034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b="1" dirty="0" smtClean="0"/>
              <a:t>Ailenin Gelişim Aşamaları</a:t>
            </a:r>
          </a:p>
          <a:p>
            <a:pPr marL="0" indent="0">
              <a:buNone/>
            </a:pPr>
            <a:endParaRPr lang="tr-TR" b="1" dirty="0" smtClean="0"/>
          </a:p>
          <a:p>
            <a:pPr marL="609600" indent="-609600" algn="ctr">
              <a:buFont typeface="Wingdings" panose="05000000000000000000" pitchFamily="2" charset="2"/>
              <a:buAutoNum type="arabicPeriod"/>
            </a:pPr>
            <a:r>
              <a:rPr lang="tr-TR" altLang="tr-TR" dirty="0" smtClean="0">
                <a:latin typeface="Book Antiqua" panose="02040602050305030304" pitchFamily="18" charset="0"/>
              </a:rPr>
              <a:t>Yeni </a:t>
            </a:r>
            <a:r>
              <a:rPr lang="tr-TR" altLang="tr-TR" dirty="0">
                <a:latin typeface="Book Antiqua" panose="02040602050305030304" pitchFamily="18" charset="0"/>
              </a:rPr>
              <a:t>evli ve çocuksuz çiftler</a:t>
            </a:r>
          </a:p>
          <a:p>
            <a:pPr marL="609600" indent="-609600" algn="ctr">
              <a:buFont typeface="Wingdings" panose="05000000000000000000" pitchFamily="2" charset="2"/>
              <a:buAutoNum type="arabicPeriod"/>
            </a:pPr>
            <a:r>
              <a:rPr lang="tr-TR" altLang="tr-TR" dirty="0">
                <a:latin typeface="Book Antiqua" panose="02040602050305030304" pitchFamily="18" charset="0"/>
              </a:rPr>
              <a:t>Ebeveyn olmak-İlk çocuğun aileye katılması</a:t>
            </a:r>
          </a:p>
          <a:p>
            <a:pPr marL="609600" indent="-609600" algn="ctr">
              <a:buFont typeface="Wingdings" panose="05000000000000000000" pitchFamily="2" charset="2"/>
              <a:buAutoNum type="arabicPeriod"/>
            </a:pPr>
            <a:r>
              <a:rPr lang="tr-TR" altLang="tr-TR" dirty="0">
                <a:latin typeface="Book Antiqua" panose="02040602050305030304" pitchFamily="18" charset="0"/>
              </a:rPr>
              <a:t>Ergenlik çağında çocuğu olan aileler</a:t>
            </a:r>
          </a:p>
          <a:p>
            <a:pPr marL="609600" indent="-609600" algn="ctr">
              <a:buFont typeface="Wingdings" panose="05000000000000000000" pitchFamily="2" charset="2"/>
              <a:buAutoNum type="arabicPeriod"/>
            </a:pPr>
            <a:r>
              <a:rPr lang="tr-TR" altLang="tr-TR" dirty="0">
                <a:latin typeface="Book Antiqua" panose="02040602050305030304" pitchFamily="18" charset="0"/>
              </a:rPr>
              <a:t>Yetişkin çağında çocuğu olan aileler</a:t>
            </a:r>
          </a:p>
          <a:p>
            <a:pPr marL="609600" indent="-609600" algn="ctr">
              <a:buFont typeface="Wingdings" panose="05000000000000000000" pitchFamily="2" charset="2"/>
              <a:buAutoNum type="arabicPeriod"/>
            </a:pPr>
            <a:r>
              <a:rPr lang="tr-TR" altLang="tr-TR" dirty="0">
                <a:latin typeface="Book Antiqua" panose="02040602050305030304" pitchFamily="18" charset="0"/>
              </a:rPr>
              <a:t>İleri dönemdeki aileler (yalnız yaşayan çiftler)</a:t>
            </a:r>
          </a:p>
          <a:p>
            <a:endParaRPr lang="tr-TR" dirty="0"/>
          </a:p>
        </p:txBody>
      </p:sp>
    </p:spTree>
    <p:extLst>
      <p:ext uri="{BB962C8B-B14F-4D97-AF65-F5344CB8AC3E}">
        <p14:creationId xmlns:p14="http://schemas.microsoft.com/office/powerpoint/2010/main" val="2798240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altLang="tr-TR" dirty="0" smtClean="0"/>
              <a:t>Planlama:</a:t>
            </a:r>
          </a:p>
          <a:p>
            <a:pPr marL="609600" indent="-609600">
              <a:lnSpc>
                <a:spcPct val="90000"/>
              </a:lnSpc>
              <a:buNone/>
            </a:pPr>
            <a:r>
              <a:rPr lang="tr-TR" altLang="tr-TR" sz="2400" dirty="0"/>
              <a:t>Planlama değerlendirme ve müdahale arasındaki köprüdür.</a:t>
            </a:r>
          </a:p>
          <a:p>
            <a:pPr marL="609600" indent="-609600">
              <a:lnSpc>
                <a:spcPct val="90000"/>
              </a:lnSpc>
              <a:buNone/>
            </a:pPr>
            <a:r>
              <a:rPr lang="tr-TR" altLang="tr-TR" sz="2400" dirty="0"/>
              <a:t>Planlama hangi sorun üzerinde çalışılacağına karar verme sürecidir.</a:t>
            </a:r>
          </a:p>
          <a:p>
            <a:pPr marL="609600" indent="-609600">
              <a:lnSpc>
                <a:spcPct val="90000"/>
              </a:lnSpc>
              <a:buFontTx/>
              <a:buAutoNum type="arabicPeriod"/>
            </a:pPr>
            <a:r>
              <a:rPr lang="tr-TR" altLang="tr-TR" sz="2400" dirty="0"/>
              <a:t>Su yüzüne çıkan problemleri önem sırasına göre sıralama</a:t>
            </a:r>
          </a:p>
          <a:p>
            <a:pPr marL="609600" indent="-609600">
              <a:lnSpc>
                <a:spcPct val="90000"/>
              </a:lnSpc>
              <a:buFontTx/>
              <a:buAutoNum type="arabicPeriod"/>
            </a:pPr>
            <a:r>
              <a:rPr lang="tr-TR" altLang="tr-TR" sz="2400" dirty="0"/>
              <a:t>Aile üyelerinin çoğunluğu tarafından önemli görülen</a:t>
            </a:r>
          </a:p>
          <a:p>
            <a:pPr marL="609600" indent="-609600">
              <a:lnSpc>
                <a:spcPct val="90000"/>
              </a:lnSpc>
              <a:buFontTx/>
              <a:buAutoNum type="arabicPeriod"/>
            </a:pPr>
            <a:r>
              <a:rPr lang="tr-TR" altLang="tr-TR" sz="2400" dirty="0"/>
              <a:t>Çözümü kolay olanı öne alarak</a:t>
            </a:r>
          </a:p>
          <a:p>
            <a:pPr marL="609600" indent="-609600">
              <a:lnSpc>
                <a:spcPct val="90000"/>
              </a:lnSpc>
              <a:buFontTx/>
              <a:buAutoNum type="arabicPeriod"/>
            </a:pPr>
            <a:r>
              <a:rPr lang="tr-TR" altLang="tr-TR" sz="2400" dirty="0"/>
              <a:t>Uzlaşma sağlama</a:t>
            </a:r>
          </a:p>
          <a:p>
            <a:endParaRPr lang="tr-TR" dirty="0"/>
          </a:p>
        </p:txBody>
      </p:sp>
    </p:spTree>
    <p:extLst>
      <p:ext uri="{BB962C8B-B14F-4D97-AF65-F5344CB8AC3E}">
        <p14:creationId xmlns:p14="http://schemas.microsoft.com/office/powerpoint/2010/main" val="2379103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34</TotalTime>
  <Words>510</Words>
  <Application>Microsoft Office PowerPoint</Application>
  <PresentationFormat>Ekran Gösterisi (4:3)</PresentationFormat>
  <Paragraphs>90</Paragraphs>
  <Slides>12</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Book Antiqua</vt: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Ezgi Arslan</cp:lastModifiedBy>
  <cp:revision>9</cp:revision>
  <dcterms:created xsi:type="dcterms:W3CDTF">2017-04-26T08:36:58Z</dcterms:created>
  <dcterms:modified xsi:type="dcterms:W3CDTF">2017-12-11T07:33:32Z</dcterms:modified>
</cp:coreProperties>
</file>