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481" r:id="rId2"/>
    <p:sldId id="482" r:id="rId3"/>
    <p:sldId id="353" r:id="rId4"/>
    <p:sldId id="355" r:id="rId5"/>
    <p:sldId id="483" r:id="rId6"/>
    <p:sldId id="479" r:id="rId7"/>
    <p:sldId id="476" r:id="rId8"/>
    <p:sldId id="474" r:id="rId9"/>
    <p:sldId id="477" r:id="rId10"/>
    <p:sldId id="468" r:id="rId11"/>
    <p:sldId id="484" r:id="rId12"/>
    <p:sldId id="485" r:id="rId13"/>
    <p:sldId id="486" r:id="rId14"/>
    <p:sldId id="487" r:id="rId15"/>
    <p:sldId id="488" r:id="rId16"/>
    <p:sldId id="480" r:id="rId17"/>
    <p:sldId id="359" r:id="rId18"/>
    <p:sldId id="478" r:id="rId19"/>
    <p:sldId id="360" r:id="rId20"/>
    <p:sldId id="36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35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429E86-093B-44BE-BEE4-4F56A86314F0}" type="datetimeFigureOut">
              <a:rPr lang="tr-TR" smtClean="0"/>
              <a:t>2.07.2021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6A0840-4789-42F0-8E58-14A00ED3C7A6}" type="slidenum">
              <a:rPr lang="tr-TR" smtClean="0"/>
              <a:t>‹#›</a:t>
            </a:fld>
            <a:endParaRPr lang="tr-TR"/>
          </a:p>
        </p:txBody>
      </p:sp>
    </p:spTree>
    <p:extLst>
      <p:ext uri="{BB962C8B-B14F-4D97-AF65-F5344CB8AC3E}">
        <p14:creationId xmlns:p14="http://schemas.microsoft.com/office/powerpoint/2010/main" val="3989426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3</a:t>
            </a:fld>
            <a:endParaRPr lang="tr-TR"/>
          </a:p>
        </p:txBody>
      </p:sp>
    </p:spTree>
    <p:extLst>
      <p:ext uri="{BB962C8B-B14F-4D97-AF65-F5344CB8AC3E}">
        <p14:creationId xmlns:p14="http://schemas.microsoft.com/office/powerpoint/2010/main" val="51895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4</a:t>
            </a:fld>
            <a:endParaRPr lang="tr-TR"/>
          </a:p>
        </p:txBody>
      </p:sp>
    </p:spTree>
    <p:extLst>
      <p:ext uri="{BB962C8B-B14F-4D97-AF65-F5344CB8AC3E}">
        <p14:creationId xmlns:p14="http://schemas.microsoft.com/office/powerpoint/2010/main" val="2484831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14</a:t>
            </a:fld>
            <a:endParaRPr lang="tr-TR"/>
          </a:p>
        </p:txBody>
      </p:sp>
    </p:spTree>
    <p:extLst>
      <p:ext uri="{BB962C8B-B14F-4D97-AF65-F5344CB8AC3E}">
        <p14:creationId xmlns:p14="http://schemas.microsoft.com/office/powerpoint/2010/main" val="373694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15</a:t>
            </a:fld>
            <a:endParaRPr lang="tr-TR"/>
          </a:p>
        </p:txBody>
      </p:sp>
    </p:spTree>
    <p:extLst>
      <p:ext uri="{BB962C8B-B14F-4D97-AF65-F5344CB8AC3E}">
        <p14:creationId xmlns:p14="http://schemas.microsoft.com/office/powerpoint/2010/main" val="2782983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17</a:t>
            </a:fld>
            <a:endParaRPr lang="tr-TR"/>
          </a:p>
        </p:txBody>
      </p:sp>
    </p:spTree>
    <p:extLst>
      <p:ext uri="{BB962C8B-B14F-4D97-AF65-F5344CB8AC3E}">
        <p14:creationId xmlns:p14="http://schemas.microsoft.com/office/powerpoint/2010/main" val="343828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18</a:t>
            </a:fld>
            <a:endParaRPr lang="tr-TR"/>
          </a:p>
        </p:txBody>
      </p:sp>
    </p:spTree>
    <p:extLst>
      <p:ext uri="{BB962C8B-B14F-4D97-AF65-F5344CB8AC3E}">
        <p14:creationId xmlns:p14="http://schemas.microsoft.com/office/powerpoint/2010/main" val="2605207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19</a:t>
            </a:fld>
            <a:endParaRPr lang="tr-TR"/>
          </a:p>
        </p:txBody>
      </p:sp>
    </p:spTree>
    <p:extLst>
      <p:ext uri="{BB962C8B-B14F-4D97-AF65-F5344CB8AC3E}">
        <p14:creationId xmlns:p14="http://schemas.microsoft.com/office/powerpoint/2010/main" val="3488456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20</a:t>
            </a:fld>
            <a:endParaRPr lang="tr-TR"/>
          </a:p>
        </p:txBody>
      </p:sp>
    </p:spTree>
    <p:extLst>
      <p:ext uri="{BB962C8B-B14F-4D97-AF65-F5344CB8AC3E}">
        <p14:creationId xmlns:p14="http://schemas.microsoft.com/office/powerpoint/2010/main" val="1179244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7" name="Date Placeholder 6"/>
          <p:cNvSpPr>
            <a:spLocks noGrp="1"/>
          </p:cNvSpPr>
          <p:nvPr>
            <p:ph type="dt" sz="half" idx="10"/>
          </p:nvPr>
        </p:nvSpPr>
        <p:spPr/>
        <p:txBody>
          <a:bodyPr/>
          <a:lstStyle/>
          <a:p>
            <a:fld id="{F2CEE596-2B0F-451C-BEAD-072F67F7ECCA}" type="datetimeFigureOut">
              <a:rPr lang="tr-TR" smtClean="0"/>
              <a:t>2.07.2021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65DC5DF-0FCD-4432-AD83-1E17B90331AE}" type="slidenum">
              <a:rPr lang="tr-TR" smtClean="0"/>
              <a:t>‹#›</a:t>
            </a:fld>
            <a:endParaRPr lang="tr-TR"/>
          </a:p>
        </p:txBody>
      </p:sp>
    </p:spTree>
    <p:extLst>
      <p:ext uri="{BB962C8B-B14F-4D97-AF65-F5344CB8AC3E}">
        <p14:creationId xmlns:p14="http://schemas.microsoft.com/office/powerpoint/2010/main" val="161743735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2CEE596-2B0F-451C-BEAD-072F67F7ECCA}" type="datetimeFigureOut">
              <a:rPr lang="tr-TR" smtClean="0"/>
              <a:t>2.07.2021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5DC5DF-0FCD-4432-AD83-1E17B90331AE}" type="slidenum">
              <a:rPr lang="tr-TR" smtClean="0"/>
              <a:t>‹#›</a:t>
            </a:fld>
            <a:endParaRPr lang="tr-TR"/>
          </a:p>
        </p:txBody>
      </p:sp>
    </p:spTree>
    <p:extLst>
      <p:ext uri="{BB962C8B-B14F-4D97-AF65-F5344CB8AC3E}">
        <p14:creationId xmlns:p14="http://schemas.microsoft.com/office/powerpoint/2010/main" val="275243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2CEE596-2B0F-451C-BEAD-072F67F7ECCA}" type="datetimeFigureOut">
              <a:rPr lang="tr-TR" smtClean="0"/>
              <a:t>2.07.2021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5DC5DF-0FCD-4432-AD83-1E17B90331AE}" type="slidenum">
              <a:rPr lang="tr-TR" smtClean="0"/>
              <a:t>‹#›</a:t>
            </a:fld>
            <a:endParaRPr lang="tr-TR"/>
          </a:p>
        </p:txBody>
      </p:sp>
    </p:spTree>
    <p:extLst>
      <p:ext uri="{BB962C8B-B14F-4D97-AF65-F5344CB8AC3E}">
        <p14:creationId xmlns:p14="http://schemas.microsoft.com/office/powerpoint/2010/main" val="391115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2CEE596-2B0F-451C-BEAD-072F67F7ECCA}" type="datetimeFigureOut">
              <a:rPr lang="tr-TR" smtClean="0"/>
              <a:t>2.07.2021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65DC5DF-0FCD-4432-AD83-1E17B90331AE}" type="slidenum">
              <a:rPr lang="tr-TR" smtClean="0"/>
              <a:t>‹#›</a:t>
            </a:fld>
            <a:endParaRPr lang="tr-TR"/>
          </a:p>
        </p:txBody>
      </p:sp>
    </p:spTree>
    <p:extLst>
      <p:ext uri="{BB962C8B-B14F-4D97-AF65-F5344CB8AC3E}">
        <p14:creationId xmlns:p14="http://schemas.microsoft.com/office/powerpoint/2010/main" val="1158275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7" name="Date Placeholder 6"/>
          <p:cNvSpPr>
            <a:spLocks noGrp="1"/>
          </p:cNvSpPr>
          <p:nvPr>
            <p:ph type="dt" sz="half" idx="10"/>
          </p:nvPr>
        </p:nvSpPr>
        <p:spPr/>
        <p:txBody>
          <a:bodyPr/>
          <a:lstStyle/>
          <a:p>
            <a:fld id="{F2CEE596-2B0F-451C-BEAD-072F67F7ECCA}" type="datetimeFigureOut">
              <a:rPr lang="tr-TR" smtClean="0"/>
              <a:t>2.07.2021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65DC5DF-0FCD-4432-AD83-1E17B90331AE}" type="slidenum">
              <a:rPr lang="tr-TR" smtClean="0"/>
              <a:t>‹#›</a:t>
            </a:fld>
            <a:endParaRPr lang="tr-TR"/>
          </a:p>
        </p:txBody>
      </p:sp>
    </p:spTree>
    <p:extLst>
      <p:ext uri="{BB962C8B-B14F-4D97-AF65-F5344CB8AC3E}">
        <p14:creationId xmlns:p14="http://schemas.microsoft.com/office/powerpoint/2010/main" val="36402805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7"/>
          <p:cNvSpPr>
            <a:spLocks noGrp="1"/>
          </p:cNvSpPr>
          <p:nvPr>
            <p:ph type="dt" sz="half" idx="10"/>
          </p:nvPr>
        </p:nvSpPr>
        <p:spPr/>
        <p:txBody>
          <a:bodyPr/>
          <a:lstStyle/>
          <a:p>
            <a:fld id="{F2CEE596-2B0F-451C-BEAD-072F67F7ECCA}" type="datetimeFigureOut">
              <a:rPr lang="tr-TR" smtClean="0"/>
              <a:t>2.07.2021</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B65DC5DF-0FCD-4432-AD83-1E17B90331AE}" type="slidenum">
              <a:rPr lang="tr-TR" smtClean="0"/>
              <a:t>‹#›</a:t>
            </a:fld>
            <a:endParaRPr lang="tr-TR"/>
          </a:p>
        </p:txBody>
      </p:sp>
    </p:spTree>
    <p:extLst>
      <p:ext uri="{BB962C8B-B14F-4D97-AF65-F5344CB8AC3E}">
        <p14:creationId xmlns:p14="http://schemas.microsoft.com/office/powerpoint/2010/main" val="2320218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583436" y="3143250"/>
            <a:ext cx="4270248" cy="25967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7" name="Date Placeholder 6"/>
          <p:cNvSpPr>
            <a:spLocks noGrp="1"/>
          </p:cNvSpPr>
          <p:nvPr>
            <p:ph type="dt" sz="half" idx="10"/>
          </p:nvPr>
        </p:nvSpPr>
        <p:spPr/>
        <p:txBody>
          <a:bodyPr/>
          <a:lstStyle/>
          <a:p>
            <a:fld id="{F2CEE596-2B0F-451C-BEAD-072F67F7ECCA}" type="datetimeFigureOut">
              <a:rPr lang="tr-TR" smtClean="0"/>
              <a:t>2.07.2021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65DC5DF-0FCD-4432-AD83-1E17B90331AE}" type="slidenum">
              <a:rPr lang="tr-TR" smtClean="0"/>
              <a:t>‹#›</a:t>
            </a:fld>
            <a:endParaRPr lang="tr-TR"/>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2038308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F2CEE596-2B0F-451C-BEAD-072F67F7ECCA}" type="datetimeFigureOut">
              <a:rPr lang="tr-TR" smtClean="0"/>
              <a:t>2.07.2021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65DC5DF-0FCD-4432-AD83-1E17B90331AE}" type="slidenum">
              <a:rPr lang="tr-TR" smtClean="0"/>
              <a:t>‹#›</a:t>
            </a:fld>
            <a:endParaRPr lang="tr-TR"/>
          </a:p>
        </p:txBody>
      </p:sp>
    </p:spTree>
    <p:extLst>
      <p:ext uri="{BB962C8B-B14F-4D97-AF65-F5344CB8AC3E}">
        <p14:creationId xmlns:p14="http://schemas.microsoft.com/office/powerpoint/2010/main" val="194273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EE596-2B0F-451C-BEAD-072F67F7ECCA}" type="datetimeFigureOut">
              <a:rPr lang="tr-TR" smtClean="0"/>
              <a:t>2.07.2021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65DC5DF-0FCD-4432-AD83-1E17B90331AE}" type="slidenum">
              <a:rPr lang="tr-TR" smtClean="0"/>
              <a:t>‹#›</a:t>
            </a:fld>
            <a:endParaRPr lang="tr-TR"/>
          </a:p>
        </p:txBody>
      </p:sp>
    </p:spTree>
    <p:extLst>
      <p:ext uri="{BB962C8B-B14F-4D97-AF65-F5344CB8AC3E}">
        <p14:creationId xmlns:p14="http://schemas.microsoft.com/office/powerpoint/2010/main" val="168691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9" name="Date Placeholder 8"/>
          <p:cNvSpPr>
            <a:spLocks noGrp="1"/>
          </p:cNvSpPr>
          <p:nvPr>
            <p:ph type="dt" sz="half" idx="10"/>
          </p:nvPr>
        </p:nvSpPr>
        <p:spPr/>
        <p:txBody>
          <a:bodyPr/>
          <a:lstStyle/>
          <a:p>
            <a:fld id="{F2CEE596-2B0F-451C-BEAD-072F67F7ECCA}" type="datetimeFigureOut">
              <a:rPr lang="tr-TR" smtClean="0"/>
              <a:t>2.07.2021</a:t>
            </a:fld>
            <a:endParaRPr lang="tr-T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1" name="Slide Number Placeholder 10"/>
          <p:cNvSpPr>
            <a:spLocks noGrp="1"/>
          </p:cNvSpPr>
          <p:nvPr>
            <p:ph type="sldNum" sz="quarter" idx="12"/>
          </p:nvPr>
        </p:nvSpPr>
        <p:spPr/>
        <p:txBody>
          <a:bodyPr/>
          <a:lstStyle/>
          <a:p>
            <a:fld id="{B65DC5DF-0FCD-4432-AD83-1E17B90331AE}" type="slidenum">
              <a:rPr lang="tr-TR" smtClean="0"/>
              <a:t>‹#›</a:t>
            </a:fld>
            <a:endParaRPr lang="tr-TR"/>
          </a:p>
        </p:txBody>
      </p:sp>
    </p:spTree>
    <p:extLst>
      <p:ext uri="{BB962C8B-B14F-4D97-AF65-F5344CB8AC3E}">
        <p14:creationId xmlns:p14="http://schemas.microsoft.com/office/powerpoint/2010/main" val="310206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F2CEE596-2B0F-451C-BEAD-072F67F7ECCA}" type="datetimeFigureOut">
              <a:rPr lang="tr-TR" smtClean="0"/>
              <a:t>2.07.2021</a:t>
            </a:fld>
            <a:endParaRPr lang="tr-T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0" name="Slide Number Placeholder 9"/>
          <p:cNvSpPr>
            <a:spLocks noGrp="1"/>
          </p:cNvSpPr>
          <p:nvPr>
            <p:ph type="sldNum" sz="quarter" idx="12"/>
          </p:nvPr>
        </p:nvSpPr>
        <p:spPr/>
        <p:txBody>
          <a:bodyPr/>
          <a:lstStyle/>
          <a:p>
            <a:fld id="{B65DC5DF-0FCD-4432-AD83-1E17B90331AE}" type="slidenum">
              <a:rPr lang="tr-TR" smtClean="0"/>
              <a:t>‹#›</a:t>
            </a:fld>
            <a:endParaRPr lang="tr-TR"/>
          </a:p>
        </p:txBody>
      </p:sp>
    </p:spTree>
    <p:extLst>
      <p:ext uri="{BB962C8B-B14F-4D97-AF65-F5344CB8AC3E}">
        <p14:creationId xmlns:p14="http://schemas.microsoft.com/office/powerpoint/2010/main" val="198073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2CEE596-2B0F-451C-BEAD-072F67F7ECCA}" type="datetimeFigureOut">
              <a:rPr lang="tr-TR" smtClean="0"/>
              <a:t>2.07.2021</a:t>
            </a:fld>
            <a:endParaRPr lang="tr-T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tr-T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65DC5DF-0FCD-4432-AD83-1E17B90331AE}" type="slidenum">
              <a:rPr lang="tr-TR" smtClean="0"/>
              <a:t>‹#›</a:t>
            </a:fld>
            <a:endParaRPr lang="tr-TR"/>
          </a:p>
        </p:txBody>
      </p:sp>
    </p:spTree>
    <p:extLst>
      <p:ext uri="{BB962C8B-B14F-4D97-AF65-F5344CB8AC3E}">
        <p14:creationId xmlns:p14="http://schemas.microsoft.com/office/powerpoint/2010/main" val="7644960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C58BAF-9284-431B-BE08-0366E73C0340}"/>
              </a:ext>
            </a:extLst>
          </p:cNvPr>
          <p:cNvSpPr>
            <a:spLocks noGrp="1"/>
          </p:cNvSpPr>
          <p:nvPr>
            <p:ph type="title"/>
          </p:nvPr>
        </p:nvSpPr>
        <p:spPr>
          <a:xfrm>
            <a:off x="2231136" y="442224"/>
            <a:ext cx="7729728" cy="1188720"/>
          </a:xfrm>
        </p:spPr>
        <p:txBody>
          <a:bodyPr/>
          <a:lstStyle/>
          <a:p>
            <a:r>
              <a:rPr lang="tr-TR" dirty="0" err="1"/>
              <a:t>Enzymes</a:t>
            </a:r>
            <a:endParaRPr lang="tr-TR" dirty="0"/>
          </a:p>
        </p:txBody>
      </p:sp>
      <p:sp>
        <p:nvSpPr>
          <p:cNvPr id="3" name="İçerik Yer Tutucusu 2">
            <a:extLst>
              <a:ext uri="{FF2B5EF4-FFF2-40B4-BE49-F238E27FC236}">
                <a16:creationId xmlns:a16="http://schemas.microsoft.com/office/drawing/2014/main" id="{302F5AAC-82F1-4FB9-B094-CD477CC4EE5B}"/>
              </a:ext>
            </a:extLst>
          </p:cNvPr>
          <p:cNvSpPr>
            <a:spLocks noGrp="1"/>
          </p:cNvSpPr>
          <p:nvPr>
            <p:ph idx="1"/>
          </p:nvPr>
        </p:nvSpPr>
        <p:spPr>
          <a:xfrm>
            <a:off x="1632859" y="1956909"/>
            <a:ext cx="9423918" cy="3101983"/>
          </a:xfrm>
        </p:spPr>
        <p:txBody>
          <a:bodyPr>
            <a:normAutofit lnSpcReduction="10000"/>
          </a:bodyPr>
          <a:lstStyle/>
          <a:p>
            <a:pPr algn="l"/>
            <a:r>
              <a:rPr lang="en-US" sz="1800" b="0" i="0" u="none" strike="noStrike" baseline="0" dirty="0">
                <a:solidFill>
                  <a:srgbClr val="131313"/>
                </a:solidFill>
                <a:latin typeface="Times-Roman"/>
              </a:rPr>
              <a:t>Enzymes are proteins with powerful catalytic</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activity. They are synthesized by biological</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cells and in all organisms, they are involved in</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chemical reactions related to metabolism. Therefore,</a:t>
            </a:r>
            <a:r>
              <a:rPr lang="tr-TR" sz="1800" b="0" i="0" u="none" strike="noStrike" baseline="0" dirty="0">
                <a:solidFill>
                  <a:srgbClr val="131313"/>
                </a:solidFill>
                <a:latin typeface="Times-Roman"/>
              </a:rPr>
              <a:t> </a:t>
            </a:r>
            <a:r>
              <a:rPr lang="tr-TR" sz="1800" b="0" i="0" u="none" strike="noStrike" baseline="0" dirty="0" err="1">
                <a:solidFill>
                  <a:srgbClr val="131313"/>
                </a:solidFill>
                <a:latin typeface="Times-Roman"/>
              </a:rPr>
              <a:t>enzyme-catalyzed</a:t>
            </a:r>
            <a:r>
              <a:rPr lang="tr-TR" sz="1800" b="0" i="0" u="none" strike="noStrike" baseline="0" dirty="0">
                <a:solidFill>
                  <a:srgbClr val="131313"/>
                </a:solidFill>
                <a:latin typeface="Times-Roman"/>
              </a:rPr>
              <a:t> </a:t>
            </a:r>
            <a:r>
              <a:rPr lang="tr-TR" sz="1800" b="0" i="0" u="none" strike="noStrike" baseline="0" dirty="0" err="1">
                <a:solidFill>
                  <a:srgbClr val="131313"/>
                </a:solidFill>
                <a:latin typeface="Times-Roman"/>
              </a:rPr>
              <a:t>reactions</a:t>
            </a:r>
            <a:r>
              <a:rPr lang="tr-TR" sz="1800" b="0" i="0" u="none" strike="noStrike" baseline="0" dirty="0">
                <a:solidFill>
                  <a:srgbClr val="131313"/>
                </a:solidFill>
                <a:latin typeface="Times-Roman"/>
              </a:rPr>
              <a:t> </a:t>
            </a:r>
            <a:r>
              <a:rPr lang="tr-TR" sz="1800" b="0" i="0" u="none" strike="noStrike" baseline="0" dirty="0" err="1">
                <a:solidFill>
                  <a:srgbClr val="131313"/>
                </a:solidFill>
                <a:latin typeface="Times-Roman"/>
              </a:rPr>
              <a:t>also</a:t>
            </a:r>
            <a:r>
              <a:rPr lang="tr-TR" sz="1800" b="0" i="0" u="none" strike="noStrike" baseline="0" dirty="0">
                <a:solidFill>
                  <a:srgbClr val="131313"/>
                </a:solidFill>
                <a:latin typeface="Times-Roman"/>
              </a:rPr>
              <a:t> </a:t>
            </a:r>
            <a:r>
              <a:rPr lang="tr-TR" sz="1800" b="0" i="0" u="none" strike="noStrike" baseline="0" dirty="0" err="1">
                <a:solidFill>
                  <a:srgbClr val="131313"/>
                </a:solidFill>
                <a:latin typeface="Times-Roman"/>
              </a:rPr>
              <a:t>proceed</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in many foods and thus enhance or deteriorate</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food quality. Relevant to this phenomenon</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are the ripening of fruits and vegetables, the</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aging of meat and dairy products, and the</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processing steps involved in the making of</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dough from wheat or rye flours and the production</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of alcoholic beverages by fermentation</a:t>
            </a:r>
            <a:r>
              <a:rPr lang="tr-TR" sz="1800" b="0" i="0" u="none" strike="noStrike" baseline="0" dirty="0">
                <a:solidFill>
                  <a:srgbClr val="131313"/>
                </a:solidFill>
                <a:latin typeface="Times-Roman"/>
              </a:rPr>
              <a:t> </a:t>
            </a:r>
            <a:r>
              <a:rPr lang="tr-TR" sz="1800" b="0" i="0" u="none" strike="noStrike" baseline="0" dirty="0" err="1">
                <a:solidFill>
                  <a:srgbClr val="131313"/>
                </a:solidFill>
                <a:latin typeface="Times-Roman"/>
              </a:rPr>
              <a:t>technology</a:t>
            </a:r>
            <a:r>
              <a:rPr lang="tr-TR" sz="1800" b="0" i="0" u="none" strike="noStrike" baseline="0" dirty="0">
                <a:solidFill>
                  <a:srgbClr val="131313"/>
                </a:solidFill>
                <a:latin typeface="Times-Roman"/>
              </a:rPr>
              <a:t>.</a:t>
            </a:r>
          </a:p>
          <a:p>
            <a:r>
              <a:rPr lang="en-US" sz="1800" b="0" i="0" u="none" strike="noStrike" baseline="0" dirty="0">
                <a:solidFill>
                  <a:srgbClr val="131313"/>
                </a:solidFill>
                <a:latin typeface="Times-Roman"/>
              </a:rPr>
              <a:t>Enzymes are globular proteins with greatly differing</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particle sizes. the protein structure is determined</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by its amino acid sequences and by its conformation,</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both secondary and tertiary, derived</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from this sequence. Larger enzyme molecules often</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consist of two or more peptide chains arranged into</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a specified quaternary structure.</a:t>
            </a:r>
            <a:endParaRPr lang="tr-TR" dirty="0"/>
          </a:p>
          <a:p>
            <a:pPr algn="l"/>
            <a:endParaRPr lang="tr-TR" dirty="0"/>
          </a:p>
        </p:txBody>
      </p:sp>
      <p:pic>
        <p:nvPicPr>
          <p:cNvPr id="1028" name="Picture 4" descr="Enzymes: Function, definition, and examples">
            <a:extLst>
              <a:ext uri="{FF2B5EF4-FFF2-40B4-BE49-F238E27FC236}">
                <a16:creationId xmlns:a16="http://schemas.microsoft.com/office/drawing/2014/main" id="{71F3E3E3-6A8A-488E-82AF-CF5401F9873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777288" y="4698000"/>
            <a:ext cx="291900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528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246813"/>
            <a:ext cx="8712968" cy="6126163"/>
          </a:xfrm>
          <a:ln w="57150">
            <a:solidFill>
              <a:srgbClr val="0000FF"/>
            </a:solidFill>
          </a:ln>
        </p:spPr>
        <p:txBody>
          <a:bodyPr>
            <a:normAutofit fontScale="92500" lnSpcReduction="20000"/>
          </a:bodyPr>
          <a:lstStyle/>
          <a:p>
            <a:pPr marL="0" indent="0">
              <a:buNone/>
            </a:pPr>
            <a:r>
              <a:rPr lang="tr-TR" sz="1600" b="1" dirty="0">
                <a:latin typeface="Arial" panose="020B0604020202020204" pitchFamily="34" charset="0"/>
                <a:cs typeface="Arial" panose="020B0604020202020204" pitchFamily="34" charset="0"/>
              </a:rPr>
              <a:t>EC 6. </a:t>
            </a:r>
            <a:r>
              <a:rPr lang="tr-TR" sz="1600" b="1" dirty="0" err="1">
                <a:latin typeface="Arial" panose="020B0604020202020204" pitchFamily="34" charset="0"/>
                <a:cs typeface="Arial" panose="020B0604020202020204" pitchFamily="34" charset="0"/>
              </a:rPr>
              <a:t>Introduction</a:t>
            </a:r>
            <a:endParaRPr lang="tr-TR" sz="1600" b="1" dirty="0">
              <a:latin typeface="Arial" panose="020B0604020202020204" pitchFamily="34" charset="0"/>
              <a:cs typeface="Arial" panose="020B0604020202020204" pitchFamily="34" charset="0"/>
            </a:endParaRPr>
          </a:p>
          <a:p>
            <a:pPr marL="0" indent="0">
              <a:buNone/>
            </a:pPr>
            <a:r>
              <a:rPr lang="tr-TR" sz="1600" b="1" dirty="0">
                <a:latin typeface="Arial" panose="020B0604020202020204" pitchFamily="34" charset="0"/>
                <a:cs typeface="Arial" panose="020B0604020202020204" pitchFamily="34" charset="0"/>
              </a:rPr>
              <a:t>EC 6. </a:t>
            </a:r>
            <a:r>
              <a:rPr lang="tr-TR" sz="1600" b="1" dirty="0" err="1">
                <a:latin typeface="Arial" panose="020B0604020202020204" pitchFamily="34" charset="0"/>
                <a:cs typeface="Arial" panose="020B0604020202020204" pitchFamily="34" charset="0"/>
              </a:rPr>
              <a:t>Ligases</a:t>
            </a:r>
            <a:endParaRPr lang="tr-TR" sz="1600" b="1" dirty="0">
              <a:latin typeface="Arial" panose="020B0604020202020204" pitchFamily="34" charset="0"/>
              <a:cs typeface="Arial" panose="020B0604020202020204" pitchFamily="34" charset="0"/>
            </a:endParaRPr>
          </a:p>
          <a:p>
            <a:pPr marL="0" indent="0">
              <a:buNone/>
            </a:pPr>
            <a:r>
              <a:rPr lang="tr-TR" sz="1600" dirty="0" err="1">
                <a:latin typeface="Arial" panose="020B0604020202020204" pitchFamily="34" charset="0"/>
                <a:cs typeface="Arial" panose="020B0604020202020204" pitchFamily="34" charset="0"/>
              </a:rPr>
              <a:t>Ligases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are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enzymes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that</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catalyse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the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joining</a:t>
            </a:r>
            <a:r>
              <a:rPr lang="tr-TR" sz="1600" dirty="0">
                <a:latin typeface="Arial" panose="020B0604020202020204" pitchFamily="34" charset="0"/>
                <a:cs typeface="Arial" panose="020B0604020202020204" pitchFamily="34" charset="0"/>
              </a:rPr>
              <a:t> of </a:t>
            </a:r>
            <a:r>
              <a:rPr lang="tr-TR" sz="1600" dirty="0" err="1">
                <a:latin typeface="Arial" panose="020B0604020202020204" pitchFamily="34" charset="0"/>
                <a:cs typeface="Arial" panose="020B0604020202020204" pitchFamily="34" charset="0"/>
              </a:rPr>
              <a:t>two</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molecules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with</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concomitant</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hydrolysis</a:t>
            </a:r>
            <a:r>
              <a:rPr lang="tr-TR" sz="1600" dirty="0">
                <a:latin typeface="Arial" panose="020B0604020202020204" pitchFamily="34" charset="0"/>
                <a:cs typeface="Arial" panose="020B0604020202020204" pitchFamily="34" charset="0"/>
              </a:rPr>
              <a:t> of </a:t>
            </a:r>
            <a:r>
              <a:rPr lang="tr-TR" sz="1600" dirty="0" err="1">
                <a:latin typeface="Arial" panose="020B0604020202020204" pitchFamily="34" charset="0"/>
                <a:cs typeface="Arial" panose="020B0604020202020204" pitchFamily="34" charset="0"/>
              </a:rPr>
              <a:t>the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diphosphate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bond</a:t>
            </a:r>
            <a:r>
              <a:rPr lang="tr-TR" sz="1600" dirty="0">
                <a:latin typeface="Arial" panose="020B0604020202020204" pitchFamily="34" charset="0"/>
                <a:cs typeface="Arial" panose="020B0604020202020204" pitchFamily="34" charset="0"/>
              </a:rPr>
              <a:t> in ATP </a:t>
            </a:r>
            <a:r>
              <a:rPr lang="tr-TR" sz="1600" dirty="0" err="1">
                <a:latin typeface="Arial" panose="020B0604020202020204" pitchFamily="34" charset="0"/>
                <a:cs typeface="Arial" panose="020B0604020202020204" pitchFamily="34" charset="0"/>
              </a:rPr>
              <a:t>or</a:t>
            </a:r>
            <a:r>
              <a:rPr lang="tr-TR" sz="1600" dirty="0">
                <a:latin typeface="Arial" panose="020B0604020202020204" pitchFamily="34" charset="0"/>
                <a:cs typeface="Arial" panose="020B0604020202020204" pitchFamily="34" charset="0"/>
              </a:rPr>
              <a:t> a </a:t>
            </a:r>
            <a:r>
              <a:rPr lang="tr-TR" sz="1600" dirty="0" err="1">
                <a:latin typeface="Arial" panose="020B0604020202020204" pitchFamily="34" charset="0"/>
                <a:cs typeface="Arial" panose="020B0604020202020204" pitchFamily="34" charset="0"/>
              </a:rPr>
              <a:t>similar</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triphosphate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Ligase</a:t>
            </a:r>
            <a:r>
              <a:rPr lang="tr-TR" sz="1600" dirty="0">
                <a:latin typeface="Arial" panose="020B0604020202020204" pitchFamily="34" charset="0"/>
                <a:cs typeface="Arial" panose="020B0604020202020204" pitchFamily="34" charset="0"/>
              </a:rPr>
              <a:t>' is </a:t>
            </a:r>
            <a:r>
              <a:rPr lang="tr-TR" sz="1600" dirty="0" err="1">
                <a:latin typeface="Arial" panose="020B0604020202020204" pitchFamily="34" charset="0"/>
                <a:cs typeface="Arial" panose="020B0604020202020204" pitchFamily="34" charset="0"/>
              </a:rPr>
              <a:t>commonly</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used</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for</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the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common</a:t>
            </a:r>
            <a:r>
              <a:rPr lang="tr-TR" sz="1600" dirty="0">
                <a:latin typeface="Arial" panose="020B0604020202020204" pitchFamily="34" charset="0"/>
                <a:cs typeface="Arial" panose="020B0604020202020204" pitchFamily="34" charset="0"/>
              </a:rPr>
              <a:t> name, but, in a </a:t>
            </a:r>
            <a:r>
              <a:rPr lang="tr-TR" sz="1600" dirty="0" err="1">
                <a:latin typeface="Arial" panose="020B0604020202020204" pitchFamily="34" charset="0"/>
                <a:cs typeface="Arial" panose="020B0604020202020204" pitchFamily="34" charset="0"/>
              </a:rPr>
              <a:t>few</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cases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synthase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or</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carboxylase</a:t>
            </a:r>
            <a:r>
              <a:rPr lang="tr-TR" sz="1600" dirty="0">
                <a:latin typeface="Arial" panose="020B0604020202020204" pitchFamily="34" charset="0"/>
                <a:cs typeface="Arial" panose="020B0604020202020204" pitchFamily="34" charset="0"/>
              </a:rPr>
              <a:t>' is </a:t>
            </a:r>
            <a:r>
              <a:rPr lang="tr-TR" sz="1600" dirty="0" err="1">
                <a:latin typeface="Arial" panose="020B0604020202020204" pitchFamily="34" charset="0"/>
                <a:cs typeface="Arial" panose="020B0604020202020204" pitchFamily="34" charset="0"/>
              </a:rPr>
              <a:t>used</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Synthetase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may</a:t>
            </a:r>
            <a:r>
              <a:rPr lang="tr-TR" sz="1600" dirty="0">
                <a:latin typeface="Arial" panose="020B0604020202020204" pitchFamily="34" charset="0"/>
                <a:cs typeface="Arial" panose="020B0604020202020204" pitchFamily="34" charset="0"/>
              </a:rPr>
              <a:t> be </a:t>
            </a:r>
            <a:r>
              <a:rPr lang="tr-TR" sz="1600" dirty="0" err="1">
                <a:latin typeface="Arial" panose="020B0604020202020204" pitchFamily="34" charset="0"/>
                <a:cs typeface="Arial" panose="020B0604020202020204" pitchFamily="34" charset="0"/>
              </a:rPr>
              <a:t>used</a:t>
            </a:r>
            <a:r>
              <a:rPr lang="tr-TR" sz="1600" dirty="0">
                <a:latin typeface="Arial" panose="020B0604020202020204" pitchFamily="34" charset="0"/>
                <a:cs typeface="Arial" panose="020B0604020202020204" pitchFamily="34" charset="0"/>
              </a:rPr>
              <a:t> in </a:t>
            </a:r>
            <a:r>
              <a:rPr lang="tr-TR" sz="1600" dirty="0" err="1">
                <a:latin typeface="Arial" panose="020B0604020202020204" pitchFamily="34" charset="0"/>
                <a:cs typeface="Arial" panose="020B0604020202020204" pitchFamily="34" charset="0"/>
              </a:rPr>
              <a:t>place</a:t>
            </a:r>
            <a:r>
              <a:rPr lang="tr-TR" sz="1600" dirty="0">
                <a:latin typeface="Arial" panose="020B0604020202020204" pitchFamily="34" charset="0"/>
                <a:cs typeface="Arial" panose="020B0604020202020204" pitchFamily="34" charset="0"/>
              </a:rPr>
              <a:t> of '</a:t>
            </a:r>
            <a:r>
              <a:rPr lang="tr-TR" sz="1600" dirty="0" err="1">
                <a:latin typeface="Arial" panose="020B0604020202020204" pitchFamily="34" charset="0"/>
                <a:cs typeface="Arial" panose="020B0604020202020204" pitchFamily="34" charset="0"/>
              </a:rPr>
              <a:t>synthase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for</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enzymes</a:t>
            </a:r>
            <a:r>
              <a:rPr lang="tr-TR" sz="1600" dirty="0">
                <a:latin typeface="Arial" panose="020B0604020202020204" pitchFamily="34" charset="0"/>
                <a:cs typeface="Arial" panose="020B0604020202020204" pitchFamily="34" charset="0"/>
              </a:rPr>
              <a:t> in </a:t>
            </a:r>
            <a:r>
              <a:rPr lang="tr-TR" sz="1600" dirty="0" err="1">
                <a:latin typeface="Arial" panose="020B0604020202020204" pitchFamily="34" charset="0"/>
                <a:cs typeface="Arial" panose="020B0604020202020204" pitchFamily="34" charset="0"/>
              </a:rPr>
              <a:t>this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class</a:t>
            </a:r>
            <a:r>
              <a:rPr lang="tr-TR" sz="1600" dirty="0">
                <a:latin typeface="Arial" panose="020B0604020202020204" pitchFamily="34" charset="0"/>
                <a:cs typeface="Arial" panose="020B0604020202020204" pitchFamily="34" charset="0"/>
              </a:rPr>
              <a:t>.</a:t>
            </a:r>
          </a:p>
          <a:p>
            <a:pPr marL="0" indent="0">
              <a:buNone/>
            </a:pPr>
            <a:r>
              <a:rPr lang="tr-TR" sz="1600" b="1" dirty="0">
                <a:latin typeface="Arial" panose="020B0604020202020204" pitchFamily="34" charset="0"/>
                <a:cs typeface="Arial" panose="020B0604020202020204" pitchFamily="34" charset="0"/>
              </a:rPr>
              <a:t>EC 6.1 </a:t>
            </a:r>
            <a:r>
              <a:rPr lang="tr-TR" sz="1600" b="1" dirty="0" err="1">
                <a:latin typeface="Arial" panose="020B0604020202020204" pitchFamily="34" charset="0"/>
                <a:cs typeface="Arial" panose="020B0604020202020204" pitchFamily="34" charset="0"/>
              </a:rPr>
              <a:t>Forming</a:t>
            </a:r>
            <a:r>
              <a:rPr lang="tr-TR" sz="1600" b="1" dirty="0">
                <a:latin typeface="Arial" panose="020B0604020202020204" pitchFamily="34" charset="0"/>
                <a:cs typeface="Arial" panose="020B0604020202020204" pitchFamily="34" charset="0"/>
              </a:rPr>
              <a:t> </a:t>
            </a:r>
            <a:r>
              <a:rPr lang="tr-TR" sz="1600" b="1" dirty="0" err="1">
                <a:latin typeface="Arial" panose="020B0604020202020204" pitchFamily="34" charset="0"/>
                <a:cs typeface="Arial" panose="020B0604020202020204" pitchFamily="34" charset="0"/>
              </a:rPr>
              <a:t>Carbon-Oxygen</a:t>
            </a:r>
            <a:r>
              <a:rPr lang="tr-TR" sz="1600" b="1" dirty="0">
                <a:latin typeface="Arial" panose="020B0604020202020204" pitchFamily="34" charset="0"/>
                <a:cs typeface="Arial" panose="020B0604020202020204" pitchFamily="34" charset="0"/>
              </a:rPr>
              <a:t> </a:t>
            </a:r>
            <a:r>
              <a:rPr lang="tr-TR" sz="1600" b="1" dirty="0" err="1">
                <a:latin typeface="Arial" panose="020B0604020202020204" pitchFamily="34" charset="0"/>
                <a:cs typeface="Arial" panose="020B0604020202020204" pitchFamily="34" charset="0"/>
              </a:rPr>
              <a:t>Bonds</a:t>
            </a:r>
            <a:endParaRPr lang="tr-TR" sz="1600" b="1" dirty="0">
              <a:latin typeface="Arial" panose="020B0604020202020204" pitchFamily="34" charset="0"/>
              <a:cs typeface="Arial" panose="020B0604020202020204" pitchFamily="34" charset="0"/>
            </a:endParaRPr>
          </a:p>
          <a:p>
            <a:pPr marL="0" indent="0">
              <a:buNone/>
            </a:pPr>
            <a:r>
              <a:rPr lang="tr-TR" sz="1600" dirty="0" err="1">
                <a:latin typeface="Arial" panose="020B0604020202020204" pitchFamily="34" charset="0"/>
                <a:cs typeface="Arial" panose="020B0604020202020204" pitchFamily="34" charset="0"/>
              </a:rPr>
              <a:t>To</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this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subclass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belong</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the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enzymes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acylating</a:t>
            </a:r>
            <a:r>
              <a:rPr lang="tr-TR" sz="1600" dirty="0">
                <a:latin typeface="Arial" panose="020B0604020202020204" pitchFamily="34" charset="0"/>
                <a:cs typeface="Arial" panose="020B0604020202020204" pitchFamily="34" charset="0"/>
              </a:rPr>
              <a:t> a transfer RNA </a:t>
            </a:r>
            <a:r>
              <a:rPr lang="tr-TR" sz="1600" dirty="0" err="1">
                <a:latin typeface="Arial" panose="020B0604020202020204" pitchFamily="34" charset="0"/>
                <a:cs typeface="Arial" panose="020B0604020202020204" pitchFamily="34" charset="0"/>
              </a:rPr>
              <a:t>with</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the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corresponding</a:t>
            </a:r>
            <a:r>
              <a:rPr lang="tr-TR" sz="1600" dirty="0">
                <a:latin typeface="Arial" panose="020B0604020202020204" pitchFamily="34" charset="0"/>
                <a:cs typeface="Arial" panose="020B0604020202020204" pitchFamily="34" charset="0"/>
              </a:rPr>
              <a:t> amino </a:t>
            </a:r>
            <a:r>
              <a:rPr lang="tr-TR" sz="1600" dirty="0" err="1">
                <a:latin typeface="Arial" panose="020B0604020202020204" pitchFamily="34" charset="0"/>
                <a:cs typeface="Arial" panose="020B0604020202020204" pitchFamily="34" charset="0"/>
              </a:rPr>
              <a:t>acid</a:t>
            </a:r>
            <a:r>
              <a:rPr lang="tr-TR" sz="1600" dirty="0">
                <a:latin typeface="Arial" panose="020B0604020202020204" pitchFamily="34" charset="0"/>
                <a:cs typeface="Arial" panose="020B0604020202020204" pitchFamily="34" charset="0"/>
              </a:rPr>
              <a:t> (amino-</a:t>
            </a:r>
            <a:r>
              <a:rPr lang="tr-TR" sz="1600" dirty="0" err="1">
                <a:latin typeface="Arial" panose="020B0604020202020204" pitchFamily="34" charset="0"/>
                <a:cs typeface="Arial" panose="020B0604020202020204" pitchFamily="34" charset="0"/>
              </a:rPr>
              <a:t>acid</a:t>
            </a:r>
            <a:r>
              <a:rPr lang="tr-TR" sz="1600" dirty="0">
                <a:latin typeface="Arial" panose="020B0604020202020204" pitchFamily="34" charset="0"/>
                <a:cs typeface="Arial" panose="020B0604020202020204" pitchFamily="34" charset="0"/>
              </a:rPr>
              <a:t>-</a:t>
            </a:r>
            <a:r>
              <a:rPr lang="tr-TR" sz="1600" dirty="0" err="1">
                <a:latin typeface="Arial" panose="020B0604020202020204" pitchFamily="34" charset="0"/>
                <a:cs typeface="Arial" panose="020B0604020202020204" pitchFamily="34" charset="0"/>
              </a:rPr>
              <a:t>tRNA</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ligases</a:t>
            </a:r>
            <a:r>
              <a:rPr lang="tr-TR" sz="1600" dirty="0">
                <a:latin typeface="Arial" panose="020B0604020202020204" pitchFamily="34" charset="0"/>
                <a:cs typeface="Arial" panose="020B0604020202020204" pitchFamily="34" charset="0"/>
              </a:rPr>
              <a:t>) (EC 6.1.1).</a:t>
            </a:r>
          </a:p>
          <a:p>
            <a:pPr marL="0" indent="0">
              <a:buNone/>
            </a:pPr>
            <a:r>
              <a:rPr lang="tr-TR" sz="1600" b="1" dirty="0">
                <a:latin typeface="Arial" panose="020B0604020202020204" pitchFamily="34" charset="0"/>
                <a:cs typeface="Arial" panose="020B0604020202020204" pitchFamily="34" charset="0"/>
              </a:rPr>
              <a:t>EC 6.2 </a:t>
            </a:r>
            <a:r>
              <a:rPr lang="tr-TR" sz="1600" b="1" dirty="0" err="1">
                <a:latin typeface="Arial" panose="020B0604020202020204" pitchFamily="34" charset="0"/>
                <a:cs typeface="Arial" panose="020B0604020202020204" pitchFamily="34" charset="0"/>
              </a:rPr>
              <a:t>Forming</a:t>
            </a:r>
            <a:r>
              <a:rPr lang="tr-TR" sz="1600" b="1" dirty="0">
                <a:latin typeface="Arial" panose="020B0604020202020204" pitchFamily="34" charset="0"/>
                <a:cs typeface="Arial" panose="020B0604020202020204" pitchFamily="34" charset="0"/>
              </a:rPr>
              <a:t> </a:t>
            </a:r>
            <a:r>
              <a:rPr lang="tr-TR" sz="1600" b="1" dirty="0" err="1">
                <a:latin typeface="Arial" panose="020B0604020202020204" pitchFamily="34" charset="0"/>
                <a:cs typeface="Arial" panose="020B0604020202020204" pitchFamily="34" charset="0"/>
              </a:rPr>
              <a:t>Carbon-Sulfur</a:t>
            </a:r>
            <a:r>
              <a:rPr lang="tr-TR" sz="1600" b="1" dirty="0">
                <a:latin typeface="Arial" panose="020B0604020202020204" pitchFamily="34" charset="0"/>
                <a:cs typeface="Arial" panose="020B0604020202020204" pitchFamily="34" charset="0"/>
              </a:rPr>
              <a:t> </a:t>
            </a:r>
            <a:r>
              <a:rPr lang="tr-TR" sz="1600" b="1" dirty="0" err="1">
                <a:latin typeface="Arial" panose="020B0604020202020204" pitchFamily="34" charset="0"/>
                <a:cs typeface="Arial" panose="020B0604020202020204" pitchFamily="34" charset="0"/>
              </a:rPr>
              <a:t>Bonds</a:t>
            </a:r>
            <a:endParaRPr lang="tr-TR" sz="1600" b="1" dirty="0">
              <a:latin typeface="Arial" panose="020B0604020202020204" pitchFamily="34" charset="0"/>
              <a:cs typeface="Arial" panose="020B0604020202020204" pitchFamily="34" charset="0"/>
            </a:endParaRPr>
          </a:p>
          <a:p>
            <a:pPr marL="0" indent="0">
              <a:buNone/>
            </a:pPr>
            <a:r>
              <a:rPr lang="tr-TR" sz="1600" dirty="0" err="1">
                <a:latin typeface="Arial" panose="020B0604020202020204" pitchFamily="34" charset="0"/>
                <a:cs typeface="Arial" panose="020B0604020202020204" pitchFamily="34" charset="0"/>
              </a:rPr>
              <a:t>To</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this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subclass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belong</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the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enzymes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synthesizing</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acyl-CoA</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derivatives</a:t>
            </a:r>
            <a:r>
              <a:rPr lang="tr-TR" sz="1600" dirty="0">
                <a:latin typeface="Arial" panose="020B0604020202020204" pitchFamily="34" charset="0"/>
                <a:cs typeface="Arial" panose="020B0604020202020204" pitchFamily="34" charset="0"/>
              </a:rPr>
              <a:t>.</a:t>
            </a:r>
          </a:p>
          <a:p>
            <a:pPr marL="0" indent="0">
              <a:buNone/>
            </a:pPr>
            <a:r>
              <a:rPr lang="tr-TR" sz="1600" b="1" dirty="0">
                <a:latin typeface="Arial" panose="020B0604020202020204" pitchFamily="34" charset="0"/>
                <a:cs typeface="Arial" panose="020B0604020202020204" pitchFamily="34" charset="0"/>
              </a:rPr>
              <a:t>EC 6.3 </a:t>
            </a:r>
            <a:r>
              <a:rPr lang="tr-TR" sz="1600" b="1" dirty="0" err="1">
                <a:latin typeface="Arial" panose="020B0604020202020204" pitchFamily="34" charset="0"/>
                <a:cs typeface="Arial" panose="020B0604020202020204" pitchFamily="34" charset="0"/>
              </a:rPr>
              <a:t>Forming</a:t>
            </a:r>
            <a:r>
              <a:rPr lang="tr-TR" sz="1600" b="1" dirty="0">
                <a:latin typeface="Arial" panose="020B0604020202020204" pitchFamily="34" charset="0"/>
                <a:cs typeface="Arial" panose="020B0604020202020204" pitchFamily="34" charset="0"/>
              </a:rPr>
              <a:t> </a:t>
            </a:r>
            <a:r>
              <a:rPr lang="tr-TR" sz="1600" b="1" dirty="0" err="1">
                <a:latin typeface="Arial" panose="020B0604020202020204" pitchFamily="34" charset="0"/>
                <a:cs typeface="Arial" panose="020B0604020202020204" pitchFamily="34" charset="0"/>
              </a:rPr>
              <a:t>Carbon-Nitrogen</a:t>
            </a:r>
            <a:r>
              <a:rPr lang="tr-TR" sz="1600" b="1" dirty="0">
                <a:latin typeface="Arial" panose="020B0604020202020204" pitchFamily="34" charset="0"/>
                <a:cs typeface="Arial" panose="020B0604020202020204" pitchFamily="34" charset="0"/>
              </a:rPr>
              <a:t> </a:t>
            </a:r>
            <a:r>
              <a:rPr lang="tr-TR" sz="1600" b="1" dirty="0" err="1">
                <a:latin typeface="Arial" panose="020B0604020202020204" pitchFamily="34" charset="0"/>
                <a:cs typeface="Arial" panose="020B0604020202020204" pitchFamily="34" charset="0"/>
              </a:rPr>
              <a:t>Bonds</a:t>
            </a:r>
            <a:endParaRPr lang="tr-TR" sz="1600" b="1" dirty="0">
              <a:latin typeface="Arial" panose="020B0604020202020204" pitchFamily="34" charset="0"/>
              <a:cs typeface="Arial" panose="020B0604020202020204" pitchFamily="34" charset="0"/>
            </a:endParaRPr>
          </a:p>
          <a:p>
            <a:pPr marL="0" indent="0">
              <a:buNone/>
            </a:pPr>
            <a:r>
              <a:rPr lang="tr-TR" sz="1600" dirty="0" err="1">
                <a:latin typeface="Arial" panose="020B0604020202020204" pitchFamily="34" charset="0"/>
                <a:cs typeface="Arial" panose="020B0604020202020204" pitchFamily="34" charset="0"/>
              </a:rPr>
              <a:t>To</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this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subclass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belong</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the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amide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synthases</a:t>
            </a:r>
            <a:r>
              <a:rPr lang="tr-TR" sz="1600" dirty="0">
                <a:latin typeface="Arial" panose="020B0604020202020204" pitchFamily="34" charset="0"/>
                <a:cs typeface="Arial" panose="020B0604020202020204" pitchFamily="34" charset="0"/>
              </a:rPr>
              <a:t> (EC 6.3.1), </a:t>
            </a:r>
            <a:r>
              <a:rPr lang="tr-TR" sz="1600" dirty="0" err="1">
                <a:latin typeface="Arial" panose="020B0604020202020204" pitchFamily="34" charset="0"/>
                <a:cs typeface="Arial" panose="020B0604020202020204" pitchFamily="34" charset="0"/>
              </a:rPr>
              <a:t>the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peptide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synthases</a:t>
            </a:r>
            <a:r>
              <a:rPr lang="tr-TR" sz="1600" dirty="0">
                <a:latin typeface="Arial" panose="020B0604020202020204" pitchFamily="34" charset="0"/>
                <a:cs typeface="Arial" panose="020B0604020202020204" pitchFamily="34" charset="0"/>
              </a:rPr>
              <a:t> (EC 6.3.2), </a:t>
            </a:r>
            <a:r>
              <a:rPr lang="tr-TR" sz="1600" dirty="0" err="1">
                <a:latin typeface="Arial" panose="020B0604020202020204" pitchFamily="34" charset="0"/>
                <a:cs typeface="Arial" panose="020B0604020202020204" pitchFamily="34" charset="0"/>
              </a:rPr>
              <a:t>enzymes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forming</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heterocyclic</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rings</a:t>
            </a:r>
            <a:r>
              <a:rPr lang="tr-TR" sz="1600" dirty="0">
                <a:latin typeface="Arial" panose="020B0604020202020204" pitchFamily="34" charset="0"/>
                <a:cs typeface="Arial" panose="020B0604020202020204" pitchFamily="34" charset="0"/>
              </a:rPr>
              <a:t> (EC 6.3.3), </a:t>
            </a:r>
            <a:r>
              <a:rPr lang="tr-TR" sz="1600" dirty="0" err="1">
                <a:latin typeface="Arial" panose="020B0604020202020204" pitchFamily="34" charset="0"/>
                <a:cs typeface="Arial" panose="020B0604020202020204" pitchFamily="34" charset="0"/>
              </a:rPr>
              <a:t>enzymes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using</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glutamine</a:t>
            </a:r>
            <a:r>
              <a:rPr lang="tr-TR" sz="1600" dirty="0">
                <a:latin typeface="Arial" panose="020B0604020202020204" pitchFamily="34" charset="0"/>
                <a:cs typeface="Arial" panose="020B0604020202020204" pitchFamily="34" charset="0"/>
              </a:rPr>
              <a:t> as </a:t>
            </a:r>
            <a:r>
              <a:rPr lang="tr-TR" sz="1600" dirty="0" err="1">
                <a:latin typeface="Arial" panose="020B0604020202020204" pitchFamily="34" charset="0"/>
                <a:cs typeface="Arial" panose="020B0604020202020204" pitchFamily="34" charset="0"/>
              </a:rPr>
              <a:t>amido</a:t>
            </a:r>
            <a:r>
              <a:rPr lang="tr-TR" sz="1600" dirty="0">
                <a:latin typeface="Arial" panose="020B0604020202020204" pitchFamily="34" charset="0"/>
                <a:cs typeface="Arial" panose="020B0604020202020204" pitchFamily="34" charset="0"/>
              </a:rPr>
              <a:t>-N-</a:t>
            </a:r>
            <a:r>
              <a:rPr lang="tr-TR" sz="1600" dirty="0" err="1">
                <a:latin typeface="Arial" panose="020B0604020202020204" pitchFamily="34" charset="0"/>
                <a:cs typeface="Arial" panose="020B0604020202020204" pitchFamily="34" charset="0"/>
              </a:rPr>
              <a:t>donor</a:t>
            </a:r>
            <a:r>
              <a:rPr lang="tr-TR" sz="1600" dirty="0">
                <a:latin typeface="Arial" panose="020B0604020202020204" pitchFamily="34" charset="0"/>
                <a:cs typeface="Arial" panose="020B0604020202020204" pitchFamily="34" charset="0"/>
              </a:rPr>
              <a:t> (EC 6.3.5) </a:t>
            </a:r>
            <a:r>
              <a:rPr lang="tr-TR" sz="1600" dirty="0" err="1">
                <a:latin typeface="Arial" panose="020B0604020202020204" pitchFamily="34" charset="0"/>
                <a:cs typeface="Arial" panose="020B0604020202020204" pitchFamily="34" charset="0"/>
              </a:rPr>
              <a:t>and</a:t>
            </a:r>
            <a:r>
              <a:rPr lang="tr-TR" sz="1600" dirty="0">
                <a:latin typeface="Arial" panose="020B0604020202020204" pitchFamily="34" charset="0"/>
                <a:cs typeface="Arial" panose="020B0604020202020204" pitchFamily="34" charset="0"/>
              </a:rPr>
              <a:t> a </a:t>
            </a:r>
            <a:r>
              <a:rPr lang="tr-TR" sz="1600" dirty="0" err="1">
                <a:latin typeface="Arial" panose="020B0604020202020204" pitchFamily="34" charset="0"/>
                <a:cs typeface="Arial" panose="020B0604020202020204" pitchFamily="34" charset="0"/>
              </a:rPr>
              <a:t>few</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others</a:t>
            </a:r>
            <a:r>
              <a:rPr lang="tr-TR" sz="1600" dirty="0">
                <a:latin typeface="Arial" panose="020B0604020202020204" pitchFamily="34" charset="0"/>
                <a:cs typeface="Arial" panose="020B0604020202020204" pitchFamily="34" charset="0"/>
              </a:rPr>
              <a:t> (EC 6.3.4).</a:t>
            </a:r>
          </a:p>
          <a:p>
            <a:pPr marL="0" indent="0">
              <a:buNone/>
            </a:pPr>
            <a:r>
              <a:rPr lang="tr-TR" sz="1600" b="1" dirty="0">
                <a:latin typeface="Arial" panose="020B0604020202020204" pitchFamily="34" charset="0"/>
                <a:cs typeface="Arial" panose="020B0604020202020204" pitchFamily="34" charset="0"/>
              </a:rPr>
              <a:t>EC 6.4 </a:t>
            </a:r>
            <a:r>
              <a:rPr lang="tr-TR" sz="1600" b="1" dirty="0" err="1">
                <a:latin typeface="Arial" panose="020B0604020202020204" pitchFamily="34" charset="0"/>
                <a:cs typeface="Arial" panose="020B0604020202020204" pitchFamily="34" charset="0"/>
              </a:rPr>
              <a:t>Forming</a:t>
            </a:r>
            <a:r>
              <a:rPr lang="tr-TR" sz="1600" b="1" dirty="0">
                <a:latin typeface="Arial" panose="020B0604020202020204" pitchFamily="34" charset="0"/>
                <a:cs typeface="Arial" panose="020B0604020202020204" pitchFamily="34" charset="0"/>
              </a:rPr>
              <a:t> </a:t>
            </a:r>
            <a:r>
              <a:rPr lang="tr-TR" sz="1600" b="1" dirty="0" err="1">
                <a:latin typeface="Arial" panose="020B0604020202020204" pitchFamily="34" charset="0"/>
                <a:cs typeface="Arial" panose="020B0604020202020204" pitchFamily="34" charset="0"/>
              </a:rPr>
              <a:t>Carbon-Carbon</a:t>
            </a:r>
            <a:r>
              <a:rPr lang="tr-TR" sz="1600" b="1" dirty="0">
                <a:latin typeface="Arial" panose="020B0604020202020204" pitchFamily="34" charset="0"/>
                <a:cs typeface="Arial" panose="020B0604020202020204" pitchFamily="34" charset="0"/>
              </a:rPr>
              <a:t> </a:t>
            </a:r>
            <a:r>
              <a:rPr lang="tr-TR" sz="1600" b="1" dirty="0" err="1">
                <a:latin typeface="Arial" panose="020B0604020202020204" pitchFamily="34" charset="0"/>
                <a:cs typeface="Arial" panose="020B0604020202020204" pitchFamily="34" charset="0"/>
              </a:rPr>
              <a:t>Bonds</a:t>
            </a:r>
            <a:endParaRPr lang="tr-TR" sz="1600" b="1" dirty="0">
              <a:latin typeface="Arial" panose="020B0604020202020204" pitchFamily="34" charset="0"/>
              <a:cs typeface="Arial" panose="020B0604020202020204" pitchFamily="34" charset="0"/>
            </a:endParaRPr>
          </a:p>
          <a:p>
            <a:pPr marL="0" indent="0">
              <a:buNone/>
            </a:pPr>
            <a:r>
              <a:rPr lang="tr-TR" sz="1600" dirty="0" err="1">
                <a:latin typeface="Arial" panose="020B0604020202020204" pitchFamily="34" charset="0"/>
                <a:cs typeface="Arial" panose="020B0604020202020204" pitchFamily="34" charset="0"/>
              </a:rPr>
              <a:t>These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are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the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carboxylating</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enzymes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mostly</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biotinyl-proteins</a:t>
            </a:r>
            <a:r>
              <a:rPr lang="tr-TR" sz="1600" dirty="0">
                <a:latin typeface="Arial" panose="020B0604020202020204" pitchFamily="34" charset="0"/>
                <a:cs typeface="Arial" panose="020B0604020202020204" pitchFamily="34" charset="0"/>
              </a:rPr>
              <a:t>.</a:t>
            </a:r>
          </a:p>
          <a:p>
            <a:pPr marL="0" indent="0">
              <a:buNone/>
            </a:pPr>
            <a:r>
              <a:rPr lang="tr-TR" sz="1600" b="1" dirty="0">
                <a:latin typeface="Arial" panose="020B0604020202020204" pitchFamily="34" charset="0"/>
                <a:cs typeface="Arial" panose="020B0604020202020204" pitchFamily="34" charset="0"/>
              </a:rPr>
              <a:t>EC 6.5 </a:t>
            </a:r>
            <a:r>
              <a:rPr lang="tr-TR" sz="1600" b="1" dirty="0" err="1">
                <a:latin typeface="Arial" panose="020B0604020202020204" pitchFamily="34" charset="0"/>
                <a:cs typeface="Arial" panose="020B0604020202020204" pitchFamily="34" charset="0"/>
              </a:rPr>
              <a:t>Forming</a:t>
            </a:r>
            <a:r>
              <a:rPr lang="tr-TR" sz="1600" b="1" dirty="0">
                <a:latin typeface="Arial" panose="020B0604020202020204" pitchFamily="34" charset="0"/>
                <a:cs typeface="Arial" panose="020B0604020202020204" pitchFamily="34" charset="0"/>
              </a:rPr>
              <a:t> </a:t>
            </a:r>
            <a:r>
              <a:rPr lang="tr-TR" sz="1600" b="1" dirty="0" err="1">
                <a:latin typeface="Arial" panose="020B0604020202020204" pitchFamily="34" charset="0"/>
                <a:cs typeface="Arial" panose="020B0604020202020204" pitchFamily="34" charset="0"/>
              </a:rPr>
              <a:t>Phosphoric</a:t>
            </a:r>
            <a:r>
              <a:rPr lang="tr-TR" sz="1600" b="1" dirty="0">
                <a:latin typeface="Arial" panose="020B0604020202020204" pitchFamily="34" charset="0"/>
                <a:cs typeface="Arial" panose="020B0604020202020204" pitchFamily="34" charset="0"/>
              </a:rPr>
              <a:t> Ester </a:t>
            </a:r>
            <a:r>
              <a:rPr lang="tr-TR" sz="1600" b="1" dirty="0" err="1">
                <a:latin typeface="Arial" panose="020B0604020202020204" pitchFamily="34" charset="0"/>
                <a:cs typeface="Arial" panose="020B0604020202020204" pitchFamily="34" charset="0"/>
              </a:rPr>
              <a:t>Bonds</a:t>
            </a:r>
            <a:endParaRPr lang="tr-TR" sz="1600" b="1" dirty="0">
              <a:latin typeface="Arial" panose="020B0604020202020204" pitchFamily="34" charset="0"/>
              <a:cs typeface="Arial" panose="020B0604020202020204" pitchFamily="34" charset="0"/>
            </a:endParaRPr>
          </a:p>
          <a:p>
            <a:pPr marL="0" indent="0">
              <a:buNone/>
            </a:pPr>
            <a:r>
              <a:rPr lang="tr-TR" sz="1600" dirty="0" err="1">
                <a:latin typeface="Arial" panose="020B0604020202020204" pitchFamily="34" charset="0"/>
                <a:cs typeface="Arial" panose="020B0604020202020204" pitchFamily="34" charset="0"/>
              </a:rPr>
              <a:t>These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include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the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enzymes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restoring</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broken</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phosphodiester</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bonds</a:t>
            </a:r>
            <a:r>
              <a:rPr lang="tr-TR" sz="1600" dirty="0">
                <a:latin typeface="Arial" panose="020B0604020202020204" pitchFamily="34" charset="0"/>
                <a:cs typeface="Arial" panose="020B0604020202020204" pitchFamily="34" charset="0"/>
              </a:rPr>
              <a:t> in </a:t>
            </a:r>
            <a:r>
              <a:rPr lang="tr-TR" sz="1600" dirty="0" err="1">
                <a:latin typeface="Arial" panose="020B0604020202020204" pitchFamily="34" charset="0"/>
                <a:cs typeface="Arial" panose="020B0604020202020204" pitchFamily="34" charset="0"/>
              </a:rPr>
              <a:t>the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nucleic</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acids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often</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called</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repair</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enzymes</a:t>
            </a:r>
            <a:r>
              <a:rPr lang="tr-TR" sz="1600" dirty="0">
                <a:latin typeface="Arial" panose="020B0604020202020204" pitchFamily="34" charset="0"/>
                <a:cs typeface="Arial" panose="020B0604020202020204" pitchFamily="34" charset="0"/>
              </a:rPr>
              <a:t>).</a:t>
            </a:r>
          </a:p>
          <a:p>
            <a:pPr marL="0" indent="0">
              <a:buNone/>
            </a:pPr>
            <a:r>
              <a:rPr lang="tr-TR" sz="1600" b="1" dirty="0">
                <a:latin typeface="Arial" panose="020B0604020202020204" pitchFamily="34" charset="0"/>
                <a:cs typeface="Arial" panose="020B0604020202020204" pitchFamily="34" charset="0"/>
              </a:rPr>
              <a:t>EC 6.6 </a:t>
            </a:r>
            <a:r>
              <a:rPr lang="tr-TR" sz="1600" b="1" dirty="0" err="1">
                <a:latin typeface="Arial" panose="020B0604020202020204" pitchFamily="34" charset="0"/>
                <a:cs typeface="Arial" panose="020B0604020202020204" pitchFamily="34" charset="0"/>
              </a:rPr>
              <a:t>Forming</a:t>
            </a:r>
            <a:r>
              <a:rPr lang="tr-TR" sz="1600" b="1" dirty="0">
                <a:latin typeface="Arial" panose="020B0604020202020204" pitchFamily="34" charset="0"/>
                <a:cs typeface="Arial" panose="020B0604020202020204" pitchFamily="34" charset="0"/>
              </a:rPr>
              <a:t> </a:t>
            </a:r>
            <a:r>
              <a:rPr lang="tr-TR" sz="1600" b="1" dirty="0" err="1">
                <a:latin typeface="Arial" panose="020B0604020202020204" pitchFamily="34" charset="0"/>
                <a:cs typeface="Arial" panose="020B0604020202020204" pitchFamily="34" charset="0"/>
              </a:rPr>
              <a:t>Nitrogen�Metal</a:t>
            </a:r>
            <a:r>
              <a:rPr lang="tr-TR" sz="1600" b="1" dirty="0">
                <a:latin typeface="Arial" panose="020B0604020202020204" pitchFamily="34" charset="0"/>
                <a:cs typeface="Arial" panose="020B0604020202020204" pitchFamily="34" charset="0"/>
              </a:rPr>
              <a:t> </a:t>
            </a:r>
            <a:r>
              <a:rPr lang="tr-TR" sz="1600" b="1" dirty="0" err="1">
                <a:latin typeface="Arial" panose="020B0604020202020204" pitchFamily="34" charset="0"/>
                <a:cs typeface="Arial" panose="020B0604020202020204" pitchFamily="34" charset="0"/>
              </a:rPr>
              <a:t>Bonds</a:t>
            </a:r>
            <a:endParaRPr lang="tr-TR" sz="1600" b="1" dirty="0">
              <a:latin typeface="Arial" panose="020B0604020202020204" pitchFamily="34" charset="0"/>
              <a:cs typeface="Arial" panose="020B0604020202020204" pitchFamily="34" charset="0"/>
            </a:endParaRPr>
          </a:p>
          <a:p>
            <a:pPr marL="0" indent="0">
              <a:buNone/>
            </a:pPr>
            <a:r>
              <a:rPr lang="tr-TR" sz="1600" dirty="0" err="1">
                <a:latin typeface="Arial" panose="020B0604020202020204" pitchFamily="34" charset="0"/>
                <a:cs typeface="Arial" panose="020B0604020202020204" pitchFamily="34" charset="0"/>
              </a:rPr>
              <a:t>This</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covers</a:t>
            </a:r>
            <a:r>
              <a:rPr lang="tr-TR" sz="1600" dirty="0">
                <a:latin typeface="Arial" panose="020B0604020202020204" pitchFamily="34" charset="0"/>
                <a:cs typeface="Arial" panose="020B0604020202020204" pitchFamily="34" charset="0"/>
              </a:rPr>
              <a:t> metal </a:t>
            </a:r>
            <a:r>
              <a:rPr lang="tr-TR" sz="1600" dirty="0" err="1">
                <a:latin typeface="Arial" panose="020B0604020202020204" pitchFamily="34" charset="0"/>
                <a:cs typeface="Arial" panose="020B0604020202020204" pitchFamily="34" charset="0"/>
              </a:rPr>
              <a:t>chelation</a:t>
            </a:r>
            <a:r>
              <a:rPr lang="tr-TR" sz="1600" dirty="0">
                <a:latin typeface="Arial" panose="020B0604020202020204" pitchFamily="34" charset="0"/>
                <a:cs typeface="Arial" panose="020B0604020202020204" pitchFamily="34" charset="0"/>
              </a:rPr>
              <a:t> of a </a:t>
            </a:r>
            <a:r>
              <a:rPr lang="tr-TR" sz="1600" dirty="0" err="1">
                <a:latin typeface="Arial" panose="020B0604020202020204" pitchFamily="34" charset="0"/>
                <a:cs typeface="Arial" panose="020B0604020202020204" pitchFamily="34" charset="0"/>
              </a:rPr>
              <a:t>tetrapyrrole</a:t>
            </a:r>
            <a:r>
              <a:rPr lang="tr-TR" sz="1600" dirty="0">
                <a:latin typeface="Arial" panose="020B0604020202020204" pitchFamily="34" charset="0"/>
                <a:cs typeface="Arial" panose="020B0604020202020204" pitchFamily="34" charset="0"/>
              </a:rPr>
              <a:t> ring </a:t>
            </a:r>
            <a:r>
              <a:rPr lang="tr-TR" sz="1600" dirty="0" err="1">
                <a:latin typeface="Arial" panose="020B0604020202020204" pitchFamily="34" charset="0"/>
                <a:cs typeface="Arial" panose="020B0604020202020204" pitchFamily="34" charset="0"/>
              </a:rPr>
              <a:t>system</a:t>
            </a:r>
            <a:r>
              <a:rPr lang="tr-TR" sz="1600" dirty="0">
                <a:latin typeface="Arial" panose="020B0604020202020204" pitchFamily="34" charset="0"/>
                <a:cs typeface="Arial" panose="020B0604020202020204" pitchFamily="34" charset="0"/>
              </a:rPr>
              <a:t>.</a:t>
            </a:r>
          </a:p>
        </p:txBody>
      </p:sp>
      <p:sp>
        <p:nvSpPr>
          <p:cNvPr id="5" name="Slayt Numarası Yer Tutucusu 4"/>
          <p:cNvSpPr>
            <a:spLocks noGrp="1"/>
          </p:cNvSpPr>
          <p:nvPr>
            <p:ph type="sldNum" sz="quarter" idx="12"/>
          </p:nvPr>
        </p:nvSpPr>
        <p:spPr/>
        <p:txBody>
          <a:bodyPr/>
          <a:lstStyle/>
          <a:p>
            <a:fld id="{05879D45-D2A0-4A28-A831-E302C748BA68}" type="slidenum">
              <a:rPr lang="tr-TR" smtClean="0"/>
              <a:pPr/>
              <a:t>10</a:t>
            </a:fld>
            <a:endParaRPr lang="tr-TR"/>
          </a:p>
        </p:txBody>
      </p:sp>
    </p:spTree>
    <p:extLst>
      <p:ext uri="{BB962C8B-B14F-4D97-AF65-F5344CB8AC3E}">
        <p14:creationId xmlns:p14="http://schemas.microsoft.com/office/powerpoint/2010/main" val="838335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70C723-1AB4-40AF-B52F-980B6FA4337A}"/>
              </a:ext>
            </a:extLst>
          </p:cNvPr>
          <p:cNvSpPr>
            <a:spLocks noGrp="1"/>
          </p:cNvSpPr>
          <p:nvPr>
            <p:ph type="title"/>
          </p:nvPr>
        </p:nvSpPr>
        <p:spPr>
          <a:xfrm>
            <a:off x="2296451" y="459486"/>
            <a:ext cx="7729728" cy="1188720"/>
          </a:xfrm>
        </p:spPr>
        <p:txBody>
          <a:bodyPr/>
          <a:lstStyle/>
          <a:p>
            <a:r>
              <a:rPr lang="en-US" b="0" i="0" dirty="0">
                <a:solidFill>
                  <a:srgbClr val="111111"/>
                </a:solidFill>
                <a:effectLst/>
                <a:latin typeface="Arial" panose="020B0604020202020204" pitchFamily="34" charset="0"/>
              </a:rPr>
              <a:t>Enzyme catalysis</a:t>
            </a:r>
            <a:endParaRPr lang="tr-TR" dirty="0"/>
          </a:p>
        </p:txBody>
      </p:sp>
      <p:sp>
        <p:nvSpPr>
          <p:cNvPr id="3" name="İçerik Yer Tutucusu 2">
            <a:extLst>
              <a:ext uri="{FF2B5EF4-FFF2-40B4-BE49-F238E27FC236}">
                <a16:creationId xmlns:a16="http://schemas.microsoft.com/office/drawing/2014/main" id="{C37B49F0-B69B-4480-8A1B-D4F245694B9E}"/>
              </a:ext>
            </a:extLst>
          </p:cNvPr>
          <p:cNvSpPr>
            <a:spLocks noGrp="1"/>
          </p:cNvSpPr>
          <p:nvPr>
            <p:ph idx="1"/>
          </p:nvPr>
        </p:nvSpPr>
        <p:spPr>
          <a:xfrm>
            <a:off x="441649" y="1755767"/>
            <a:ext cx="11308702" cy="3101983"/>
          </a:xfrm>
        </p:spPr>
        <p:txBody>
          <a:bodyPr/>
          <a:lstStyle/>
          <a:p>
            <a:pPr algn="l"/>
            <a:r>
              <a:rPr lang="en-US" b="0" i="0" dirty="0">
                <a:solidFill>
                  <a:srgbClr val="111111"/>
                </a:solidFill>
                <a:effectLst/>
                <a:latin typeface="Arial" panose="020B0604020202020204" pitchFamily="34" charset="0"/>
              </a:rPr>
              <a:t>Enzyme catalysis requires that the substrate be brought into close physical proximity with the active site</a:t>
            </a:r>
            <a:endParaRPr lang="en-US" b="0" i="0" dirty="0">
              <a:solidFill>
                <a:srgbClr val="111111"/>
              </a:solidFill>
              <a:effectLst/>
              <a:latin typeface="Georgia" panose="02040502050405020303" pitchFamily="18" charset="0"/>
            </a:endParaRPr>
          </a:p>
          <a:p>
            <a:pPr algn="l">
              <a:buFont typeface="Arial" panose="020B0604020202020204" pitchFamily="34" charset="0"/>
              <a:buChar char="•"/>
            </a:pPr>
            <a:r>
              <a:rPr lang="en-US" b="0" i="0" dirty="0">
                <a:solidFill>
                  <a:srgbClr val="111111"/>
                </a:solidFill>
                <a:effectLst/>
                <a:latin typeface="Arial" panose="020B0604020202020204" pitchFamily="34" charset="0"/>
              </a:rPr>
              <a:t>When a substrate binds to the enzyme’s active site, an enzyme-substrate complex is formed</a:t>
            </a:r>
            <a:endParaRPr lang="en-US" b="0" i="0" dirty="0">
              <a:solidFill>
                <a:srgbClr val="111111"/>
              </a:solidFill>
              <a:effectLst/>
              <a:latin typeface="Georgia" panose="02040502050405020303" pitchFamily="18" charset="0"/>
            </a:endParaRPr>
          </a:p>
          <a:p>
            <a:pPr algn="l">
              <a:buFont typeface="Arial" panose="020B0604020202020204" pitchFamily="34" charset="0"/>
              <a:buChar char="•"/>
            </a:pPr>
            <a:r>
              <a:rPr lang="en-US" b="0" i="0" dirty="0">
                <a:solidFill>
                  <a:srgbClr val="111111"/>
                </a:solidFill>
                <a:effectLst/>
                <a:latin typeface="Arial" panose="020B0604020202020204" pitchFamily="34" charset="0"/>
              </a:rPr>
              <a:t>The enzyme </a:t>
            </a:r>
            <a:r>
              <a:rPr lang="en-US" b="0" i="0" dirty="0" err="1">
                <a:solidFill>
                  <a:srgbClr val="111111"/>
                </a:solidFill>
                <a:effectLst/>
                <a:latin typeface="Arial" panose="020B0604020202020204" pitchFamily="34" charset="0"/>
              </a:rPr>
              <a:t>catalyses</a:t>
            </a:r>
            <a:r>
              <a:rPr lang="en-US" b="0" i="0" dirty="0">
                <a:solidFill>
                  <a:srgbClr val="111111"/>
                </a:solidFill>
                <a:effectLst/>
                <a:latin typeface="Arial" panose="020B0604020202020204" pitchFamily="34" charset="0"/>
              </a:rPr>
              <a:t> the conversion of the substrate into product, creating an enzyme-product complex</a:t>
            </a:r>
            <a:endParaRPr lang="en-US" b="0" i="0" dirty="0">
              <a:solidFill>
                <a:srgbClr val="111111"/>
              </a:solidFill>
              <a:effectLst/>
              <a:latin typeface="Georgia" panose="02040502050405020303" pitchFamily="18" charset="0"/>
            </a:endParaRPr>
          </a:p>
          <a:p>
            <a:pPr algn="l">
              <a:buFont typeface="Arial" panose="020B0604020202020204" pitchFamily="34" charset="0"/>
              <a:buChar char="•"/>
            </a:pPr>
            <a:r>
              <a:rPr lang="en-US" b="0" i="0" dirty="0">
                <a:solidFill>
                  <a:srgbClr val="111111"/>
                </a:solidFill>
                <a:effectLst/>
                <a:latin typeface="Arial" panose="020B0604020202020204" pitchFamily="34" charset="0"/>
              </a:rPr>
              <a:t>The enzyme and product then dissociate – as the enzyme was not consumed, it can continue to </a:t>
            </a:r>
            <a:r>
              <a:rPr lang="en-US" b="0" i="0" dirty="0" err="1">
                <a:solidFill>
                  <a:srgbClr val="111111"/>
                </a:solidFill>
                <a:effectLst/>
                <a:latin typeface="Arial" panose="020B0604020202020204" pitchFamily="34" charset="0"/>
              </a:rPr>
              <a:t>catalyse</a:t>
            </a:r>
            <a:r>
              <a:rPr lang="en-US" b="0" i="0" dirty="0">
                <a:solidFill>
                  <a:srgbClr val="111111"/>
                </a:solidFill>
                <a:effectLst/>
                <a:latin typeface="Arial" panose="020B0604020202020204" pitchFamily="34" charset="0"/>
              </a:rPr>
              <a:t> further reactions </a:t>
            </a:r>
            <a:endParaRPr lang="en-US" b="0" i="0" dirty="0">
              <a:solidFill>
                <a:srgbClr val="111111"/>
              </a:solidFill>
              <a:effectLst/>
              <a:latin typeface="Georgia" panose="02040502050405020303" pitchFamily="18" charset="0"/>
            </a:endParaRPr>
          </a:p>
          <a:p>
            <a:endParaRPr lang="tr-TR" dirty="0"/>
          </a:p>
        </p:txBody>
      </p:sp>
      <p:pic>
        <p:nvPicPr>
          <p:cNvPr id="3074" name="Picture 2" descr="enzyme-substrate">
            <a:extLst>
              <a:ext uri="{FF2B5EF4-FFF2-40B4-BE49-F238E27FC236}">
                <a16:creationId xmlns:a16="http://schemas.microsoft.com/office/drawing/2014/main" id="{D56F8E9B-FCC3-43F5-A4C4-F15E469CB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189" y="4000500"/>
            <a:ext cx="88963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35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12CE0F-7586-4EC2-BA49-197BB19E6A8F}"/>
              </a:ext>
            </a:extLst>
          </p:cNvPr>
          <p:cNvSpPr>
            <a:spLocks noGrp="1"/>
          </p:cNvSpPr>
          <p:nvPr>
            <p:ph type="title"/>
          </p:nvPr>
        </p:nvSpPr>
        <p:spPr>
          <a:xfrm>
            <a:off x="2231136" y="395525"/>
            <a:ext cx="7729728" cy="1188720"/>
          </a:xfrm>
        </p:spPr>
        <p:txBody>
          <a:bodyPr>
            <a:normAutofit/>
          </a:bodyPr>
          <a:lstStyle/>
          <a:p>
            <a:r>
              <a:rPr lang="en-US" b="1" i="0" dirty="0">
                <a:solidFill>
                  <a:srgbClr val="111111"/>
                </a:solidFill>
                <a:effectLst/>
                <a:latin typeface="Arial" panose="020B0604020202020204" pitchFamily="34" charset="0"/>
              </a:rPr>
              <a:t>The Lock and Key Model</a:t>
            </a:r>
            <a:endParaRPr lang="tr-TR" dirty="0"/>
          </a:p>
        </p:txBody>
      </p:sp>
      <p:sp>
        <p:nvSpPr>
          <p:cNvPr id="3" name="İçerik Yer Tutucusu 2">
            <a:extLst>
              <a:ext uri="{FF2B5EF4-FFF2-40B4-BE49-F238E27FC236}">
                <a16:creationId xmlns:a16="http://schemas.microsoft.com/office/drawing/2014/main" id="{865CDE70-44B5-45C9-A65D-C9FEDBF85DB1}"/>
              </a:ext>
            </a:extLst>
          </p:cNvPr>
          <p:cNvSpPr>
            <a:spLocks noGrp="1"/>
          </p:cNvSpPr>
          <p:nvPr>
            <p:ph idx="1"/>
          </p:nvPr>
        </p:nvSpPr>
        <p:spPr>
          <a:xfrm>
            <a:off x="606489" y="2068877"/>
            <a:ext cx="10786188" cy="3101983"/>
          </a:xfrm>
        </p:spPr>
        <p:txBody>
          <a:bodyPr/>
          <a:lstStyle/>
          <a:p>
            <a:pPr algn="l"/>
            <a:r>
              <a:rPr lang="en-US" b="0" i="0" dirty="0">
                <a:solidFill>
                  <a:srgbClr val="111111"/>
                </a:solidFill>
                <a:effectLst/>
                <a:latin typeface="Arial" panose="020B0604020202020204" pitchFamily="34" charset="0"/>
              </a:rPr>
              <a:t>According to the lock and key model, the enzyme’s active site complements the substrate precisely</a:t>
            </a:r>
            <a:endParaRPr lang="en-US" b="0" i="0" dirty="0">
              <a:solidFill>
                <a:srgbClr val="111111"/>
              </a:solidFill>
              <a:effectLst/>
              <a:latin typeface="Georgia" panose="02040502050405020303" pitchFamily="18" charset="0"/>
            </a:endParaRPr>
          </a:p>
          <a:p>
            <a:pPr algn="l"/>
            <a:r>
              <a:rPr lang="en-US" b="0" i="0" dirty="0">
                <a:solidFill>
                  <a:srgbClr val="111111"/>
                </a:solidFill>
                <a:effectLst/>
                <a:latin typeface="Arial" panose="020B0604020202020204" pitchFamily="34" charset="0"/>
              </a:rPr>
              <a:t>The substrate fits a particular active site like a key fits into a particular lock</a:t>
            </a:r>
            <a:endParaRPr lang="en-US" b="0" i="0" dirty="0">
              <a:solidFill>
                <a:srgbClr val="111111"/>
              </a:solidFill>
              <a:effectLst/>
              <a:latin typeface="Georgia" panose="02040502050405020303" pitchFamily="18" charset="0"/>
            </a:endParaRPr>
          </a:p>
          <a:p>
            <a:pPr algn="l"/>
            <a:r>
              <a:rPr lang="en-US" b="0" i="0" dirty="0">
                <a:solidFill>
                  <a:srgbClr val="111111"/>
                </a:solidFill>
                <a:effectLst/>
                <a:latin typeface="Arial" panose="020B0604020202020204" pitchFamily="34" charset="0"/>
              </a:rPr>
              <a:t>This theory of enzyme-substrate interaction explains how enzymes exhibit </a:t>
            </a:r>
            <a:r>
              <a:rPr lang="en-US" b="0" i="1" dirty="0">
                <a:solidFill>
                  <a:srgbClr val="111111"/>
                </a:solidFill>
                <a:effectLst/>
                <a:latin typeface="Arial" panose="020B0604020202020204" pitchFamily="34" charset="0"/>
              </a:rPr>
              <a:t>specificity</a:t>
            </a:r>
            <a:r>
              <a:rPr lang="en-US" b="0" i="0" dirty="0">
                <a:solidFill>
                  <a:srgbClr val="111111"/>
                </a:solidFill>
                <a:effectLst/>
                <a:latin typeface="Arial" panose="020B0604020202020204" pitchFamily="34" charset="0"/>
              </a:rPr>
              <a:t> for a particular substrate</a:t>
            </a:r>
            <a:endParaRPr lang="en-US" b="0" i="0" dirty="0">
              <a:solidFill>
                <a:srgbClr val="111111"/>
              </a:solidFill>
              <a:effectLst/>
              <a:latin typeface="Georgia" panose="02040502050405020303" pitchFamily="18" charset="0"/>
            </a:endParaRPr>
          </a:p>
          <a:p>
            <a:endParaRPr lang="tr-TR" dirty="0"/>
          </a:p>
        </p:txBody>
      </p:sp>
      <p:pic>
        <p:nvPicPr>
          <p:cNvPr id="4098" name="Picture 2">
            <a:extLst>
              <a:ext uri="{FF2B5EF4-FFF2-40B4-BE49-F238E27FC236}">
                <a16:creationId xmlns:a16="http://schemas.microsoft.com/office/drawing/2014/main" id="{82D95463-B94D-4327-994C-BFB067740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548" y="3671863"/>
            <a:ext cx="9333756" cy="299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825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826FFA-A99B-4073-A679-7C92CFD5332B}"/>
              </a:ext>
            </a:extLst>
          </p:cNvPr>
          <p:cNvSpPr>
            <a:spLocks noGrp="1"/>
          </p:cNvSpPr>
          <p:nvPr>
            <p:ph type="title"/>
          </p:nvPr>
        </p:nvSpPr>
        <p:spPr>
          <a:xfrm>
            <a:off x="2231136" y="173736"/>
            <a:ext cx="7729728" cy="1188720"/>
          </a:xfrm>
        </p:spPr>
        <p:txBody>
          <a:bodyPr>
            <a:normAutofit/>
          </a:bodyPr>
          <a:lstStyle/>
          <a:p>
            <a:r>
              <a:rPr lang="tr-TR" b="1" i="0" dirty="0" err="1">
                <a:solidFill>
                  <a:srgbClr val="111111"/>
                </a:solidFill>
                <a:effectLst/>
                <a:latin typeface="Arial" panose="020B0604020202020204" pitchFamily="34" charset="0"/>
              </a:rPr>
              <a:t>The</a:t>
            </a:r>
            <a:r>
              <a:rPr lang="tr-TR" b="1" i="0" dirty="0">
                <a:solidFill>
                  <a:srgbClr val="111111"/>
                </a:solidFill>
                <a:effectLst/>
                <a:latin typeface="Arial" panose="020B0604020202020204" pitchFamily="34" charset="0"/>
              </a:rPr>
              <a:t> </a:t>
            </a:r>
            <a:r>
              <a:rPr lang="tr-TR" b="1" i="0" dirty="0" err="1">
                <a:solidFill>
                  <a:srgbClr val="111111"/>
                </a:solidFill>
                <a:effectLst/>
                <a:latin typeface="Arial" panose="020B0604020202020204" pitchFamily="34" charset="0"/>
              </a:rPr>
              <a:t>Induced</a:t>
            </a:r>
            <a:r>
              <a:rPr lang="tr-TR" b="1" i="0" dirty="0">
                <a:solidFill>
                  <a:srgbClr val="111111"/>
                </a:solidFill>
                <a:effectLst/>
                <a:latin typeface="Arial" panose="020B0604020202020204" pitchFamily="34" charset="0"/>
              </a:rPr>
              <a:t> </a:t>
            </a:r>
            <a:r>
              <a:rPr lang="tr-TR" b="1" i="0" dirty="0" err="1">
                <a:solidFill>
                  <a:srgbClr val="111111"/>
                </a:solidFill>
                <a:effectLst/>
                <a:latin typeface="Arial" panose="020B0604020202020204" pitchFamily="34" charset="0"/>
              </a:rPr>
              <a:t>FIt</a:t>
            </a:r>
            <a:r>
              <a:rPr lang="tr-TR" b="1" i="0" dirty="0">
                <a:solidFill>
                  <a:srgbClr val="111111"/>
                </a:solidFill>
                <a:effectLst/>
                <a:latin typeface="Arial" panose="020B0604020202020204" pitchFamily="34" charset="0"/>
              </a:rPr>
              <a:t> Model</a:t>
            </a:r>
            <a:endParaRPr lang="tr-TR" dirty="0"/>
          </a:p>
        </p:txBody>
      </p:sp>
      <p:sp>
        <p:nvSpPr>
          <p:cNvPr id="3" name="İçerik Yer Tutucusu 2">
            <a:extLst>
              <a:ext uri="{FF2B5EF4-FFF2-40B4-BE49-F238E27FC236}">
                <a16:creationId xmlns:a16="http://schemas.microsoft.com/office/drawing/2014/main" id="{D63654FA-8DEE-44CC-830C-0A5A91D6520B}"/>
              </a:ext>
            </a:extLst>
          </p:cNvPr>
          <p:cNvSpPr>
            <a:spLocks noGrp="1"/>
          </p:cNvSpPr>
          <p:nvPr>
            <p:ph idx="1"/>
          </p:nvPr>
        </p:nvSpPr>
        <p:spPr>
          <a:xfrm>
            <a:off x="255036" y="1593015"/>
            <a:ext cx="11681927" cy="3101983"/>
          </a:xfrm>
        </p:spPr>
        <p:txBody>
          <a:bodyPr>
            <a:normAutofit/>
          </a:bodyPr>
          <a:lstStyle/>
          <a:p>
            <a:pPr algn="l"/>
            <a:r>
              <a:rPr lang="en-US" b="0" i="0" dirty="0">
                <a:solidFill>
                  <a:srgbClr val="111111"/>
                </a:solidFill>
                <a:effectLst/>
                <a:latin typeface="Arial" panose="020B0604020202020204" pitchFamily="34" charset="0"/>
              </a:rPr>
              <a:t>According to the induced fit model, the enzyme’s active site is not a completely rigid fit for the substrate</a:t>
            </a:r>
            <a:endParaRPr lang="en-US" b="0" i="0" dirty="0">
              <a:solidFill>
                <a:srgbClr val="111111"/>
              </a:solidFill>
              <a:effectLst/>
              <a:latin typeface="Georgia" panose="02040502050405020303" pitchFamily="18" charset="0"/>
            </a:endParaRPr>
          </a:p>
          <a:p>
            <a:pPr algn="l"/>
            <a:r>
              <a:rPr lang="en-US" b="0" i="0" dirty="0">
                <a:solidFill>
                  <a:srgbClr val="111111"/>
                </a:solidFill>
                <a:effectLst/>
                <a:latin typeface="Arial" panose="020B0604020202020204" pitchFamily="34" charset="0"/>
              </a:rPr>
              <a:t>Instead, the active site will undergo a </a:t>
            </a:r>
            <a:r>
              <a:rPr lang="en-US" b="0" i="0" u="sng" dirty="0">
                <a:solidFill>
                  <a:srgbClr val="111111"/>
                </a:solidFill>
                <a:effectLst/>
                <a:latin typeface="Arial" panose="020B0604020202020204" pitchFamily="34" charset="0"/>
              </a:rPr>
              <a:t>conformational change</a:t>
            </a:r>
            <a:r>
              <a:rPr lang="en-US" b="0" i="0" dirty="0">
                <a:solidFill>
                  <a:srgbClr val="111111"/>
                </a:solidFill>
                <a:effectLst/>
                <a:latin typeface="Arial" panose="020B0604020202020204" pitchFamily="34" charset="0"/>
              </a:rPr>
              <a:t> when exposed to a substrate to improve binding</a:t>
            </a:r>
            <a:endParaRPr lang="en-US" b="0" i="0" dirty="0">
              <a:solidFill>
                <a:srgbClr val="111111"/>
              </a:solidFill>
              <a:effectLst/>
              <a:latin typeface="Georgia" panose="02040502050405020303" pitchFamily="18" charset="0"/>
            </a:endParaRPr>
          </a:p>
          <a:p>
            <a:pPr algn="l"/>
            <a:r>
              <a:rPr lang="en-US" b="0" i="0" dirty="0">
                <a:solidFill>
                  <a:srgbClr val="111111"/>
                </a:solidFill>
                <a:effectLst/>
                <a:latin typeface="Arial" panose="020B0604020202020204" pitchFamily="34" charset="0"/>
              </a:rPr>
              <a:t>This theory of enzyme-substrate interactions has two advantages compared to the lock and key model:</a:t>
            </a:r>
            <a:endParaRPr lang="en-US" b="0" i="0" dirty="0">
              <a:solidFill>
                <a:srgbClr val="111111"/>
              </a:solidFill>
              <a:effectLst/>
              <a:latin typeface="Georgia" panose="02040502050405020303" pitchFamily="18" charset="0"/>
            </a:endParaRPr>
          </a:p>
          <a:p>
            <a:pPr algn="l">
              <a:buFont typeface="Arial" panose="020B0604020202020204" pitchFamily="34" charset="0"/>
              <a:buChar char="•"/>
            </a:pPr>
            <a:r>
              <a:rPr lang="en-US" b="0" i="0" dirty="0">
                <a:solidFill>
                  <a:srgbClr val="111111"/>
                </a:solidFill>
                <a:effectLst/>
                <a:latin typeface="Arial" panose="020B0604020202020204" pitchFamily="34" charset="0"/>
              </a:rPr>
              <a:t>It explains how enzymes may exhibit </a:t>
            </a:r>
            <a:r>
              <a:rPr lang="en-US" b="0" i="1" dirty="0">
                <a:solidFill>
                  <a:srgbClr val="111111"/>
                </a:solidFill>
                <a:effectLst/>
                <a:latin typeface="Arial" panose="020B0604020202020204" pitchFamily="34" charset="0"/>
              </a:rPr>
              <a:t>broad specificity</a:t>
            </a:r>
            <a:r>
              <a:rPr lang="en-US" b="0" i="0" dirty="0">
                <a:solidFill>
                  <a:srgbClr val="111111"/>
                </a:solidFill>
                <a:effectLst/>
                <a:latin typeface="Arial" panose="020B0604020202020204" pitchFamily="34" charset="0"/>
              </a:rPr>
              <a:t> (e.g. lipase can bind to a variety of lipids)</a:t>
            </a:r>
            <a:endParaRPr lang="en-US" b="0" i="0" dirty="0">
              <a:solidFill>
                <a:srgbClr val="111111"/>
              </a:solidFill>
              <a:effectLst/>
              <a:latin typeface="Georgia" panose="02040502050405020303" pitchFamily="18" charset="0"/>
            </a:endParaRPr>
          </a:p>
          <a:p>
            <a:pPr algn="l">
              <a:buFont typeface="Arial" panose="020B0604020202020204" pitchFamily="34" charset="0"/>
              <a:buChar char="•"/>
            </a:pPr>
            <a:r>
              <a:rPr lang="en-US" b="0" i="0" dirty="0">
                <a:solidFill>
                  <a:srgbClr val="111111"/>
                </a:solidFill>
                <a:effectLst/>
                <a:latin typeface="Arial" panose="020B0604020202020204" pitchFamily="34" charset="0"/>
              </a:rPr>
              <a:t>It explains how catalysis may occur (the conformational change stresses bonds in the substrate, increasing reactivity)</a:t>
            </a:r>
            <a:endParaRPr lang="en-US" b="0" i="0" dirty="0">
              <a:solidFill>
                <a:srgbClr val="111111"/>
              </a:solidFill>
              <a:effectLst/>
              <a:latin typeface="Georgia" panose="02040502050405020303" pitchFamily="18" charset="0"/>
            </a:endParaRPr>
          </a:p>
          <a:p>
            <a:endParaRPr lang="tr-TR" dirty="0"/>
          </a:p>
        </p:txBody>
      </p:sp>
      <p:pic>
        <p:nvPicPr>
          <p:cNvPr id="5122" name="Picture 2">
            <a:extLst>
              <a:ext uri="{FF2B5EF4-FFF2-40B4-BE49-F238E27FC236}">
                <a16:creationId xmlns:a16="http://schemas.microsoft.com/office/drawing/2014/main" id="{87E7619D-4D28-45F5-A464-23F51E56A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091" y="3729912"/>
            <a:ext cx="88963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002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28103"/>
            <a:ext cx="8229600" cy="562074"/>
          </a:xfrm>
        </p:spPr>
        <p:txBody>
          <a:bodyPr>
            <a:noAutofit/>
          </a:bodyPr>
          <a:lstStyle/>
          <a:p>
            <a:r>
              <a:rPr lang="tr-TR" sz="2400" b="1" dirty="0"/>
              <a:t>EFFECT OF PH</a:t>
            </a:r>
          </a:p>
        </p:txBody>
      </p:sp>
      <p:sp>
        <p:nvSpPr>
          <p:cNvPr id="3" name="İçerik Yer Tutucusu 2"/>
          <p:cNvSpPr>
            <a:spLocks noGrp="1"/>
          </p:cNvSpPr>
          <p:nvPr>
            <p:ph idx="1"/>
          </p:nvPr>
        </p:nvSpPr>
        <p:spPr>
          <a:xfrm>
            <a:off x="970166" y="745075"/>
            <a:ext cx="9381190" cy="5597360"/>
          </a:xfrm>
          <a:ln w="63500">
            <a:solidFill>
              <a:srgbClr val="0000FF"/>
            </a:solidFill>
          </a:ln>
        </p:spPr>
        <p:txBody>
          <a:bodyPr>
            <a:normAutofit/>
          </a:bodyPr>
          <a:lstStyle/>
          <a:p>
            <a:pPr marL="0" indent="0">
              <a:buNone/>
            </a:pPr>
            <a:r>
              <a:rPr lang="tr-TR" dirty="0">
                <a:latin typeface="Arial" pitchFamily="34" charset="0"/>
                <a:cs typeface="Arial" pitchFamily="34" charset="0"/>
              </a:rPr>
              <a:t>				</a:t>
            </a:r>
            <a:r>
              <a:rPr lang="fr-FR" dirty="0">
                <a:latin typeface="Arial" pitchFamily="34" charset="0"/>
                <a:cs typeface="Arial" pitchFamily="34" charset="0"/>
              </a:rPr>
              <a:t>(2) pH </a:t>
            </a:r>
            <a:r>
              <a:rPr lang="tr-TR" dirty="0">
                <a:latin typeface="Arial" pitchFamily="34" charset="0"/>
                <a:cs typeface="Arial" pitchFamily="34" charset="0"/>
              </a:rPr>
              <a:t>				</a:t>
            </a:r>
          </a:p>
          <a:p>
            <a:pPr marL="0" indent="0">
              <a:buNone/>
            </a:pPr>
            <a:r>
              <a:rPr lang="tr-TR" dirty="0">
                <a:latin typeface="Arial" pitchFamily="34" charset="0"/>
                <a:cs typeface="Arial" pitchFamily="34" charset="0"/>
              </a:rPr>
              <a:t>   </a:t>
            </a:r>
          </a:p>
          <a:p>
            <a:pPr marL="0" indent="0">
              <a:buNone/>
            </a:pPr>
            <a:endParaRPr lang="tr-TR" dirty="0">
              <a:latin typeface="Arial" pitchFamily="34" charset="0"/>
              <a:cs typeface="Arial" pitchFamily="34" charset="0"/>
            </a:endParaRPr>
          </a:p>
          <a:p>
            <a:pPr marL="0" indent="0">
              <a:buNone/>
            </a:pPr>
            <a:endParaRPr lang="tr-TR" dirty="0">
              <a:latin typeface="Arial" pitchFamily="34" charset="0"/>
              <a:cs typeface="Arial" pitchFamily="34" charset="0"/>
            </a:endParaRPr>
          </a:p>
          <a:p>
            <a:pPr marL="0" indent="0">
              <a:buNone/>
            </a:pPr>
            <a:endParaRPr lang="tr-TR" dirty="0">
              <a:latin typeface="Arial" pitchFamily="34" charset="0"/>
              <a:cs typeface="Arial" pitchFamily="34" charset="0"/>
            </a:endParaRPr>
          </a:p>
          <a:p>
            <a:pPr marL="0" indent="0">
              <a:buNone/>
            </a:pPr>
            <a:endParaRPr lang="tr-TR" dirty="0">
              <a:latin typeface="Arial" pitchFamily="34" charset="0"/>
              <a:cs typeface="Arial" pitchFamily="34" charset="0"/>
            </a:endParaRPr>
          </a:p>
          <a:p>
            <a:pPr marL="0" indent="0">
              <a:buNone/>
            </a:pPr>
            <a:endParaRPr lang="tr-TR" dirty="0">
              <a:latin typeface="Arial" pitchFamily="34" charset="0"/>
              <a:cs typeface="Arial" pitchFamily="34" charset="0"/>
            </a:endParaRPr>
          </a:p>
          <a:p>
            <a:pPr marL="0" indent="0">
              <a:buNone/>
            </a:pPr>
            <a:endParaRPr lang="tr-TR" dirty="0">
              <a:latin typeface="Arial" pitchFamily="34" charset="0"/>
              <a:cs typeface="Arial" pitchFamily="34" charset="0"/>
            </a:endParaRPr>
          </a:p>
          <a:p>
            <a:endParaRPr lang="tr-TR" dirty="0">
              <a:latin typeface="Arial" pitchFamily="34" charset="0"/>
              <a:cs typeface="Arial" pitchFamily="34" charset="0"/>
            </a:endParaRPr>
          </a:p>
        </p:txBody>
      </p:sp>
      <p:sp>
        <p:nvSpPr>
          <p:cNvPr id="5" name="Slayt Numarası Yer Tutucusu 4"/>
          <p:cNvSpPr>
            <a:spLocks noGrp="1"/>
          </p:cNvSpPr>
          <p:nvPr>
            <p:ph type="sldNum" sz="quarter" idx="12"/>
          </p:nvPr>
        </p:nvSpPr>
        <p:spPr/>
        <p:txBody>
          <a:bodyPr/>
          <a:lstStyle/>
          <a:p>
            <a:fld id="{05879D45-D2A0-4A28-A831-E302C748BA68}" type="slidenum">
              <a:rPr lang="tr-TR" smtClean="0"/>
              <a:pPr/>
              <a:t>14</a:t>
            </a:fld>
            <a:endParaRPr lang="tr-TR"/>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0098" y="1181602"/>
            <a:ext cx="2836658" cy="2171319"/>
          </a:xfrm>
          <a:prstGeom prst="rect">
            <a:avLst/>
          </a:prstGeom>
          <a:noFill/>
          <a:ln w="3810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etin kutusu 5">
            <a:extLst>
              <a:ext uri="{FF2B5EF4-FFF2-40B4-BE49-F238E27FC236}">
                <a16:creationId xmlns:a16="http://schemas.microsoft.com/office/drawing/2014/main" id="{EDB50891-BF2F-417C-B93C-31B9FA9B439C}"/>
              </a:ext>
            </a:extLst>
          </p:cNvPr>
          <p:cNvSpPr txBox="1"/>
          <p:nvPr/>
        </p:nvSpPr>
        <p:spPr>
          <a:xfrm>
            <a:off x="7819894" y="1767007"/>
            <a:ext cx="2191853" cy="4124206"/>
          </a:xfrm>
          <a:prstGeom prst="rect">
            <a:avLst/>
          </a:prstGeom>
          <a:noFill/>
        </p:spPr>
        <p:txBody>
          <a:bodyPr wrap="square" rtlCol="0">
            <a:spAutoFit/>
          </a:bodyPr>
          <a:lstStyle/>
          <a:p>
            <a:pPr marL="0" indent="0">
              <a:buNone/>
            </a:pPr>
            <a:r>
              <a:rPr lang="fr-FR" dirty="0">
                <a:latin typeface="Arial" pitchFamily="34" charset="0"/>
                <a:cs typeface="Arial" pitchFamily="34" charset="0"/>
              </a:rPr>
              <a:t>Optimum pH</a:t>
            </a:r>
            <a:r>
              <a:rPr lang="tr-TR" sz="1800" dirty="0">
                <a:latin typeface="Arial" pitchFamily="34" charset="0"/>
                <a:cs typeface="Arial" pitchFamily="34" charset="0"/>
              </a:rPr>
              <a:t> </a:t>
            </a:r>
          </a:p>
          <a:p>
            <a:pPr marL="0" indent="0">
              <a:buNone/>
            </a:pPr>
            <a:r>
              <a:rPr lang="tr-TR" sz="1600" dirty="0">
                <a:latin typeface="Arial" pitchFamily="34" charset="0"/>
                <a:cs typeface="Arial" pitchFamily="34" charset="0"/>
              </a:rPr>
              <a:t>Pepsin: 1,5</a:t>
            </a:r>
          </a:p>
          <a:p>
            <a:pPr marL="0" indent="0">
              <a:buNone/>
            </a:pPr>
            <a:r>
              <a:rPr lang="tr-TR" sz="1600" dirty="0">
                <a:latin typeface="Arial" pitchFamily="34" charset="0"/>
                <a:cs typeface="Arial" pitchFamily="34" charset="0"/>
              </a:rPr>
              <a:t>(</a:t>
            </a:r>
            <a:r>
              <a:rPr lang="en-US" sz="1600" b="0" i="0" dirty="0">
                <a:solidFill>
                  <a:srgbClr val="4D5156"/>
                </a:solidFill>
                <a:effectLst/>
                <a:latin typeface="arial" panose="020B0604020202020204" pitchFamily="34" charset="0"/>
              </a:rPr>
              <a:t>breaks down proteins into smaller peptides</a:t>
            </a:r>
            <a:r>
              <a:rPr lang="tr-TR" sz="1600" b="0" i="0" dirty="0">
                <a:solidFill>
                  <a:srgbClr val="4D5156"/>
                </a:solidFill>
                <a:effectLst/>
                <a:latin typeface="Arial" pitchFamily="34" charset="0"/>
                <a:cs typeface="Arial" pitchFamily="34" charset="0"/>
              </a:rPr>
              <a:t>)</a:t>
            </a:r>
            <a:endParaRPr lang="tr-TR" sz="1600" dirty="0">
              <a:latin typeface="Arial" pitchFamily="34" charset="0"/>
              <a:cs typeface="Arial" pitchFamily="34" charset="0"/>
            </a:endParaRPr>
          </a:p>
          <a:p>
            <a:pPr marL="0" indent="0">
              <a:buNone/>
            </a:pPr>
            <a:r>
              <a:rPr lang="tr-TR" sz="1600" dirty="0" err="1">
                <a:latin typeface="Arial" pitchFamily="34" charset="0"/>
                <a:cs typeface="Arial" pitchFamily="34" charset="0"/>
              </a:rPr>
              <a:t>Catalase</a:t>
            </a:r>
            <a:r>
              <a:rPr lang="tr-TR" sz="1600" dirty="0">
                <a:latin typeface="Arial" pitchFamily="34" charset="0"/>
                <a:cs typeface="Arial" pitchFamily="34" charset="0"/>
              </a:rPr>
              <a:t>: 7,6</a:t>
            </a:r>
          </a:p>
          <a:p>
            <a:pPr marL="0" indent="0">
              <a:buNone/>
            </a:pPr>
            <a:r>
              <a:rPr lang="tr-TR" sz="1600" dirty="0">
                <a:latin typeface="Arial" pitchFamily="34" charset="0"/>
                <a:cs typeface="Arial" pitchFamily="34" charset="0"/>
              </a:rPr>
              <a:t>(</a:t>
            </a:r>
            <a:r>
              <a:rPr lang="en-US" sz="1600" b="0" i="0" dirty="0">
                <a:solidFill>
                  <a:srgbClr val="4D5156"/>
                </a:solidFill>
                <a:effectLst/>
                <a:latin typeface="arial" panose="020B0604020202020204" pitchFamily="34" charset="0"/>
              </a:rPr>
              <a:t>catalyzes the decomposition of hydrogen peroxide to water and oxygen</a:t>
            </a:r>
            <a:r>
              <a:rPr lang="tr-TR" sz="1600" b="0" i="0" dirty="0">
                <a:solidFill>
                  <a:srgbClr val="4D5156"/>
                </a:solidFill>
                <a:effectLst/>
                <a:latin typeface="Arial" pitchFamily="34" charset="0"/>
                <a:cs typeface="Arial" pitchFamily="34" charset="0"/>
              </a:rPr>
              <a:t>)</a:t>
            </a:r>
            <a:endParaRPr lang="tr-TR" sz="1600" dirty="0">
              <a:latin typeface="Arial" pitchFamily="34" charset="0"/>
              <a:cs typeface="Arial" pitchFamily="34" charset="0"/>
            </a:endParaRPr>
          </a:p>
          <a:p>
            <a:pPr marL="0" indent="0">
              <a:buNone/>
            </a:pPr>
            <a:r>
              <a:rPr lang="tr-TR" sz="1600" dirty="0">
                <a:latin typeface="Arial" pitchFamily="34" charset="0"/>
                <a:cs typeface="Arial" pitchFamily="34" charset="0"/>
              </a:rPr>
              <a:t>Alkaline </a:t>
            </a:r>
            <a:r>
              <a:rPr lang="tr-TR" sz="1600" dirty="0" err="1">
                <a:latin typeface="Arial" pitchFamily="34" charset="0"/>
                <a:cs typeface="Arial" pitchFamily="34" charset="0"/>
              </a:rPr>
              <a:t>phosphatase</a:t>
            </a:r>
            <a:r>
              <a:rPr lang="tr-TR" sz="1600" dirty="0">
                <a:latin typeface="Arial" pitchFamily="34" charset="0"/>
                <a:cs typeface="Arial" pitchFamily="34" charset="0"/>
              </a:rPr>
              <a:t>: 9,5</a:t>
            </a:r>
          </a:p>
          <a:p>
            <a:pPr marL="0" indent="0">
              <a:buNone/>
            </a:pPr>
            <a:r>
              <a:rPr lang="tr-TR" sz="1600" dirty="0">
                <a:latin typeface="Arial" pitchFamily="34" charset="0"/>
                <a:cs typeface="Arial" pitchFamily="34" charset="0"/>
              </a:rPr>
              <a:t>(</a:t>
            </a:r>
            <a:r>
              <a:rPr lang="en-US" sz="1600" b="0" i="0" dirty="0">
                <a:solidFill>
                  <a:srgbClr val="202124"/>
                </a:solidFill>
                <a:effectLst/>
                <a:latin typeface="arial" panose="020B0604020202020204" pitchFamily="34" charset="0"/>
              </a:rPr>
              <a:t>helps break down </a:t>
            </a:r>
            <a:r>
              <a:rPr lang="en-US" sz="1600" b="1" i="0" dirty="0">
                <a:solidFill>
                  <a:srgbClr val="202124"/>
                </a:solidFill>
                <a:effectLst/>
                <a:latin typeface="arial" panose="020B0604020202020204" pitchFamily="34" charset="0"/>
              </a:rPr>
              <a:t>proteins</a:t>
            </a:r>
            <a:r>
              <a:rPr lang="en-US" sz="1600" b="0" i="0" dirty="0">
                <a:solidFill>
                  <a:srgbClr val="202124"/>
                </a:solidFill>
                <a:effectLst/>
                <a:latin typeface="arial" panose="020B0604020202020204" pitchFamily="34" charset="0"/>
              </a:rPr>
              <a:t> in the </a:t>
            </a:r>
            <a:r>
              <a:rPr lang="en-US" sz="1600" b="1" i="0" dirty="0">
                <a:solidFill>
                  <a:srgbClr val="202124"/>
                </a:solidFill>
                <a:effectLst/>
                <a:latin typeface="arial" panose="020B0604020202020204" pitchFamily="34" charset="0"/>
              </a:rPr>
              <a:t>body</a:t>
            </a:r>
            <a:r>
              <a:rPr lang="tr-TR" sz="1600" dirty="0">
                <a:solidFill>
                  <a:srgbClr val="202124"/>
                </a:solidFill>
                <a:latin typeface="arial" panose="020B0604020202020204" pitchFamily="34" charset="0"/>
              </a:rPr>
              <a:t>)</a:t>
            </a:r>
            <a:endParaRPr lang="tr-TR" sz="1600" dirty="0">
              <a:latin typeface="Arial" pitchFamily="34" charset="0"/>
              <a:cs typeface="Arial" pitchFamily="34" charset="0"/>
            </a:endParaRPr>
          </a:p>
          <a:p>
            <a:endParaRPr lang="tr-TR" dirty="0">
              <a:latin typeface="Arial" pitchFamily="34" charset="0"/>
              <a:cs typeface="Arial" pitchFamily="34" charset="0"/>
            </a:endParaRPr>
          </a:p>
          <a:p>
            <a:endParaRPr lang="tr-TR" dirty="0"/>
          </a:p>
        </p:txBody>
      </p:sp>
      <p:sp>
        <p:nvSpPr>
          <p:cNvPr id="12" name="Metin kutusu 11">
            <a:extLst>
              <a:ext uri="{FF2B5EF4-FFF2-40B4-BE49-F238E27FC236}">
                <a16:creationId xmlns:a16="http://schemas.microsoft.com/office/drawing/2014/main" id="{FCB78BF2-D9DD-4388-8575-9BE7D5129BE0}"/>
              </a:ext>
            </a:extLst>
          </p:cNvPr>
          <p:cNvSpPr txBox="1"/>
          <p:nvPr/>
        </p:nvSpPr>
        <p:spPr>
          <a:xfrm>
            <a:off x="970166" y="1181602"/>
            <a:ext cx="3566794" cy="1200329"/>
          </a:xfrm>
          <a:prstGeom prst="rect">
            <a:avLst/>
          </a:prstGeom>
          <a:noFill/>
        </p:spPr>
        <p:txBody>
          <a:bodyPr wrap="square">
            <a:spAutoFit/>
          </a:bodyPr>
          <a:lstStyle/>
          <a:p>
            <a:pPr algn="l"/>
            <a:r>
              <a:rPr lang="en-US" sz="1800" b="0" i="0" u="none" strike="noStrike" baseline="0" dirty="0">
                <a:solidFill>
                  <a:srgbClr val="131313"/>
                </a:solidFill>
                <a:latin typeface="Times-Roman"/>
              </a:rPr>
              <a:t>Each enzyme is catalytically active only in a narrow</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pH range and, as a rule, each has a pH optimum</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which is often between pH 5</a:t>
            </a:r>
            <a:r>
              <a:rPr lang="en-US" sz="1800" b="0" i="1" u="none" strike="noStrike" baseline="0" dirty="0">
                <a:solidFill>
                  <a:srgbClr val="131313"/>
                </a:solidFill>
                <a:latin typeface="CMMI10"/>
              </a:rPr>
              <a:t>.</a:t>
            </a:r>
            <a:r>
              <a:rPr lang="en-US" sz="1800" b="0" i="0" u="none" strike="noStrike" baseline="0" dirty="0">
                <a:solidFill>
                  <a:srgbClr val="131313"/>
                </a:solidFill>
                <a:latin typeface="Times-Roman"/>
              </a:rPr>
              <a:t>5 and 7</a:t>
            </a:r>
            <a:r>
              <a:rPr lang="en-US" sz="1800" b="0" i="1" u="none" strike="noStrike" baseline="0" dirty="0">
                <a:solidFill>
                  <a:srgbClr val="131313"/>
                </a:solidFill>
                <a:latin typeface="CMMI10"/>
              </a:rPr>
              <a:t>.</a:t>
            </a:r>
            <a:r>
              <a:rPr lang="en-US" sz="1800" b="0" i="0" u="none" strike="noStrike" baseline="0" dirty="0">
                <a:solidFill>
                  <a:srgbClr val="131313"/>
                </a:solidFill>
                <a:latin typeface="Times-Roman"/>
              </a:rPr>
              <a:t>5</a:t>
            </a:r>
            <a:endParaRPr lang="tr-TR" dirty="0"/>
          </a:p>
        </p:txBody>
      </p:sp>
      <p:pic>
        <p:nvPicPr>
          <p:cNvPr id="9" name="Resim 8">
            <a:extLst>
              <a:ext uri="{FF2B5EF4-FFF2-40B4-BE49-F238E27FC236}">
                <a16:creationId xmlns:a16="http://schemas.microsoft.com/office/drawing/2014/main" id="{29EDF1B1-692F-46BA-8519-07BD3F23F74D}"/>
              </a:ext>
            </a:extLst>
          </p:cNvPr>
          <p:cNvPicPr>
            <a:picLocks noChangeAspect="1"/>
          </p:cNvPicPr>
          <p:nvPr/>
        </p:nvPicPr>
        <p:blipFill>
          <a:blip r:embed="rId4"/>
          <a:stretch>
            <a:fillRect/>
          </a:stretch>
        </p:blipFill>
        <p:spPr>
          <a:xfrm>
            <a:off x="1412689" y="3413096"/>
            <a:ext cx="5618024" cy="2804824"/>
          </a:xfrm>
          <a:prstGeom prst="rect">
            <a:avLst/>
          </a:prstGeom>
        </p:spPr>
      </p:pic>
    </p:spTree>
    <p:extLst>
      <p:ext uri="{BB962C8B-B14F-4D97-AF65-F5344CB8AC3E}">
        <p14:creationId xmlns:p14="http://schemas.microsoft.com/office/powerpoint/2010/main" val="2169357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28103"/>
            <a:ext cx="8229600" cy="562074"/>
          </a:xfrm>
        </p:spPr>
        <p:txBody>
          <a:bodyPr>
            <a:noAutofit/>
          </a:bodyPr>
          <a:lstStyle/>
          <a:p>
            <a:r>
              <a:rPr lang="tr-TR" sz="2400" b="1" dirty="0"/>
              <a:t>EFFECT OF TEMPERATURE</a:t>
            </a:r>
          </a:p>
        </p:txBody>
      </p:sp>
      <p:sp>
        <p:nvSpPr>
          <p:cNvPr id="3" name="İçerik Yer Tutucusu 2"/>
          <p:cNvSpPr>
            <a:spLocks noGrp="1"/>
          </p:cNvSpPr>
          <p:nvPr>
            <p:ph idx="1"/>
          </p:nvPr>
        </p:nvSpPr>
        <p:spPr>
          <a:xfrm>
            <a:off x="970166" y="745075"/>
            <a:ext cx="10833058" cy="5597360"/>
          </a:xfrm>
          <a:ln w="63500">
            <a:solidFill>
              <a:srgbClr val="0000FF"/>
            </a:solidFill>
          </a:ln>
        </p:spPr>
        <p:txBody>
          <a:bodyPr>
            <a:normAutofit/>
          </a:bodyPr>
          <a:lstStyle/>
          <a:p>
            <a:pPr marL="0" indent="0">
              <a:buNone/>
            </a:pPr>
            <a:r>
              <a:rPr lang="tr-TR" dirty="0">
                <a:latin typeface="Arial" pitchFamily="34" charset="0"/>
                <a:cs typeface="Arial" pitchFamily="34" charset="0"/>
              </a:rPr>
              <a:t>(4) </a:t>
            </a:r>
            <a:r>
              <a:rPr lang="tr-TR" dirty="0" err="1">
                <a:latin typeface="Arial" pitchFamily="34" charset="0"/>
                <a:cs typeface="Arial" pitchFamily="34" charset="0"/>
              </a:rPr>
              <a:t>Temperature</a:t>
            </a:r>
            <a:endParaRPr lang="tr-TR" dirty="0">
              <a:latin typeface="Arial" pitchFamily="34" charset="0"/>
              <a:cs typeface="Arial" pitchFamily="34" charset="0"/>
            </a:endParaRPr>
          </a:p>
          <a:p>
            <a:endParaRPr lang="tr-TR" dirty="0">
              <a:latin typeface="Arial" pitchFamily="34" charset="0"/>
              <a:cs typeface="Arial" pitchFamily="34" charset="0"/>
            </a:endParaRPr>
          </a:p>
          <a:p>
            <a:endParaRPr lang="tr-TR" dirty="0">
              <a:latin typeface="Arial" pitchFamily="34" charset="0"/>
              <a:cs typeface="Arial" pitchFamily="34" charset="0"/>
            </a:endParaRPr>
          </a:p>
          <a:p>
            <a:endParaRPr lang="tr-TR" dirty="0">
              <a:latin typeface="Arial" pitchFamily="34" charset="0"/>
              <a:cs typeface="Arial" pitchFamily="34" charset="0"/>
            </a:endParaRPr>
          </a:p>
          <a:p>
            <a:endParaRPr lang="tr-TR" dirty="0">
              <a:latin typeface="Arial" pitchFamily="34" charset="0"/>
              <a:cs typeface="Arial" pitchFamily="34" charset="0"/>
            </a:endParaRPr>
          </a:p>
          <a:p>
            <a:endParaRPr lang="tr-TR" dirty="0">
              <a:latin typeface="Arial" pitchFamily="34" charset="0"/>
              <a:cs typeface="Arial" pitchFamily="34" charset="0"/>
            </a:endParaRPr>
          </a:p>
        </p:txBody>
      </p:sp>
      <p:sp>
        <p:nvSpPr>
          <p:cNvPr id="5" name="Slayt Numarası Yer Tutucusu 4"/>
          <p:cNvSpPr>
            <a:spLocks noGrp="1"/>
          </p:cNvSpPr>
          <p:nvPr>
            <p:ph type="sldNum" sz="quarter" idx="12"/>
          </p:nvPr>
        </p:nvSpPr>
        <p:spPr/>
        <p:txBody>
          <a:bodyPr/>
          <a:lstStyle/>
          <a:p>
            <a:fld id="{05879D45-D2A0-4A28-A831-E302C748BA68}" type="slidenum">
              <a:rPr lang="tr-TR" smtClean="0"/>
              <a:pPr/>
              <a:t>15</a:t>
            </a:fld>
            <a:endParaRPr lang="tr-TR"/>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05" y="1250759"/>
            <a:ext cx="3104066" cy="2178241"/>
          </a:xfrm>
          <a:prstGeom prst="rect">
            <a:avLst/>
          </a:prstGeom>
          <a:noFill/>
          <a:ln w="3810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Metin kutusu 11">
            <a:extLst>
              <a:ext uri="{FF2B5EF4-FFF2-40B4-BE49-F238E27FC236}">
                <a16:creationId xmlns:a16="http://schemas.microsoft.com/office/drawing/2014/main" id="{628C7BAF-832E-4A68-8256-F9303DC7BBAA}"/>
              </a:ext>
            </a:extLst>
          </p:cNvPr>
          <p:cNvSpPr txBox="1"/>
          <p:nvPr/>
        </p:nvSpPr>
        <p:spPr>
          <a:xfrm>
            <a:off x="4588328" y="1033867"/>
            <a:ext cx="7112259" cy="1323439"/>
          </a:xfrm>
          <a:prstGeom prst="rect">
            <a:avLst/>
          </a:prstGeom>
          <a:noFill/>
        </p:spPr>
        <p:txBody>
          <a:bodyPr wrap="square">
            <a:spAutoFit/>
          </a:bodyPr>
          <a:lstStyle/>
          <a:p>
            <a:pPr algn="l"/>
            <a:r>
              <a:rPr lang="en-US" sz="1600" b="0" i="0" u="none" strike="noStrike" baseline="0" dirty="0">
                <a:solidFill>
                  <a:srgbClr val="131313"/>
                </a:solidFill>
                <a:latin typeface="Times-Roman"/>
              </a:rPr>
              <a:t>Thermal processes are important factors in the</a:t>
            </a:r>
            <a:r>
              <a:rPr lang="tr-TR" sz="1600" b="0" i="0" u="none" strike="noStrike" baseline="0" dirty="0">
                <a:solidFill>
                  <a:srgbClr val="131313"/>
                </a:solidFill>
                <a:latin typeface="Times-Roman"/>
              </a:rPr>
              <a:t> </a:t>
            </a:r>
            <a:r>
              <a:rPr lang="en-US" sz="1600" b="0" i="0" u="none" strike="noStrike" baseline="0" dirty="0">
                <a:solidFill>
                  <a:srgbClr val="131313"/>
                </a:solidFill>
                <a:latin typeface="Times-Roman"/>
              </a:rPr>
              <a:t>processing and storage of food because they allow</a:t>
            </a:r>
            <a:r>
              <a:rPr lang="tr-TR" sz="1600" b="0" i="0" u="none" strike="noStrike" baseline="0" dirty="0">
                <a:solidFill>
                  <a:srgbClr val="131313"/>
                </a:solidFill>
                <a:latin typeface="Times-Roman"/>
              </a:rPr>
              <a:t> </a:t>
            </a:r>
            <a:r>
              <a:rPr lang="en-US" sz="1600" b="0" i="0" u="none" strike="noStrike" baseline="0" dirty="0">
                <a:solidFill>
                  <a:srgbClr val="131313"/>
                </a:solidFill>
                <a:latin typeface="Times-Roman"/>
              </a:rPr>
              <a:t>the control of chemical, enzymatic and microbial</a:t>
            </a:r>
            <a:r>
              <a:rPr lang="tr-TR" sz="1600" b="0" i="0" u="none" strike="noStrike" baseline="0" dirty="0">
                <a:solidFill>
                  <a:srgbClr val="131313"/>
                </a:solidFill>
                <a:latin typeface="Times-Roman"/>
              </a:rPr>
              <a:t> </a:t>
            </a:r>
            <a:r>
              <a:rPr lang="en-US" sz="1600" b="0" i="0" u="none" strike="noStrike" baseline="0" dirty="0">
                <a:solidFill>
                  <a:srgbClr val="131313"/>
                </a:solidFill>
                <a:latin typeface="Times-Roman"/>
              </a:rPr>
              <a:t>changes. Undesired changes can be delayed</a:t>
            </a:r>
            <a:r>
              <a:rPr lang="tr-TR" sz="1600" b="0" i="0" u="none" strike="noStrike" baseline="0" dirty="0">
                <a:solidFill>
                  <a:srgbClr val="131313"/>
                </a:solidFill>
                <a:latin typeface="Times-Roman"/>
              </a:rPr>
              <a:t> </a:t>
            </a:r>
            <a:r>
              <a:rPr lang="en-US" sz="1600" b="0" i="0" u="none" strike="noStrike" baseline="0" dirty="0">
                <a:solidFill>
                  <a:srgbClr val="131313"/>
                </a:solidFill>
                <a:latin typeface="Times-Roman"/>
              </a:rPr>
              <a:t>or stopped by refrigerated storage. Heat</a:t>
            </a:r>
            <a:r>
              <a:rPr lang="tr-TR" sz="1600" b="0" i="0" u="none" strike="noStrike" baseline="0" dirty="0">
                <a:solidFill>
                  <a:srgbClr val="131313"/>
                </a:solidFill>
                <a:latin typeface="Times-Roman"/>
              </a:rPr>
              <a:t> </a:t>
            </a:r>
            <a:r>
              <a:rPr lang="en-US" sz="1600" b="0" i="0" u="none" strike="noStrike" baseline="0" dirty="0">
                <a:solidFill>
                  <a:srgbClr val="131313"/>
                </a:solidFill>
                <a:latin typeface="Times-Roman"/>
              </a:rPr>
              <a:t>treatment may either accelerate desirable chemical</a:t>
            </a:r>
            <a:r>
              <a:rPr lang="tr-TR" sz="1600" b="0" i="0" u="none" strike="noStrike" baseline="0" dirty="0">
                <a:solidFill>
                  <a:srgbClr val="131313"/>
                </a:solidFill>
                <a:latin typeface="Times-Roman"/>
              </a:rPr>
              <a:t> </a:t>
            </a:r>
            <a:r>
              <a:rPr lang="en-US" sz="1600" b="0" i="0" u="none" strike="noStrike" baseline="0" dirty="0">
                <a:solidFill>
                  <a:srgbClr val="131313"/>
                </a:solidFill>
                <a:latin typeface="Times-Roman"/>
              </a:rPr>
              <a:t>or enzymatic reactions or inhibit undesirable</a:t>
            </a:r>
            <a:r>
              <a:rPr lang="tr-TR" sz="1600" b="0" i="0" u="none" strike="noStrike" baseline="0" dirty="0">
                <a:solidFill>
                  <a:srgbClr val="131313"/>
                </a:solidFill>
                <a:latin typeface="Times-Roman"/>
              </a:rPr>
              <a:t> </a:t>
            </a:r>
            <a:r>
              <a:rPr lang="en-US" sz="1600" b="0" i="0" u="none" strike="noStrike" baseline="0" dirty="0">
                <a:solidFill>
                  <a:srgbClr val="131313"/>
                </a:solidFill>
                <a:latin typeface="Times-Roman"/>
              </a:rPr>
              <a:t>changes by inactivation of enzymes or microorganisms.</a:t>
            </a:r>
            <a:endParaRPr lang="tr-TR" sz="1600" dirty="0"/>
          </a:p>
        </p:txBody>
      </p:sp>
      <p:pic>
        <p:nvPicPr>
          <p:cNvPr id="9" name="Resim 8">
            <a:extLst>
              <a:ext uri="{FF2B5EF4-FFF2-40B4-BE49-F238E27FC236}">
                <a16:creationId xmlns:a16="http://schemas.microsoft.com/office/drawing/2014/main" id="{1BDAA1E0-5912-49E6-914F-0279F96847DC}"/>
              </a:ext>
            </a:extLst>
          </p:cNvPr>
          <p:cNvPicPr>
            <a:picLocks noChangeAspect="1"/>
          </p:cNvPicPr>
          <p:nvPr/>
        </p:nvPicPr>
        <p:blipFill>
          <a:blip r:embed="rId4"/>
          <a:stretch>
            <a:fillRect/>
          </a:stretch>
        </p:blipFill>
        <p:spPr>
          <a:xfrm>
            <a:off x="8016131" y="2775520"/>
            <a:ext cx="3606085" cy="2425430"/>
          </a:xfrm>
          <a:prstGeom prst="rect">
            <a:avLst/>
          </a:prstGeom>
        </p:spPr>
      </p:pic>
      <p:pic>
        <p:nvPicPr>
          <p:cNvPr id="11" name="Resim 10">
            <a:extLst>
              <a:ext uri="{FF2B5EF4-FFF2-40B4-BE49-F238E27FC236}">
                <a16:creationId xmlns:a16="http://schemas.microsoft.com/office/drawing/2014/main" id="{1FD3E645-0773-4904-92B3-65FA658F80AC}"/>
              </a:ext>
            </a:extLst>
          </p:cNvPr>
          <p:cNvPicPr>
            <a:picLocks noChangeAspect="1"/>
          </p:cNvPicPr>
          <p:nvPr/>
        </p:nvPicPr>
        <p:blipFill>
          <a:blip r:embed="rId5"/>
          <a:stretch>
            <a:fillRect/>
          </a:stretch>
        </p:blipFill>
        <p:spPr>
          <a:xfrm>
            <a:off x="7708136" y="2512204"/>
            <a:ext cx="3992451" cy="214009"/>
          </a:xfrm>
          <a:prstGeom prst="rect">
            <a:avLst/>
          </a:prstGeom>
        </p:spPr>
      </p:pic>
      <p:sp>
        <p:nvSpPr>
          <p:cNvPr id="18" name="Metin kutusu 17">
            <a:extLst>
              <a:ext uri="{FF2B5EF4-FFF2-40B4-BE49-F238E27FC236}">
                <a16:creationId xmlns:a16="http://schemas.microsoft.com/office/drawing/2014/main" id="{C6F247E7-F26B-443B-8BCC-C4F5CFE7F717}"/>
              </a:ext>
            </a:extLst>
          </p:cNvPr>
          <p:cNvSpPr txBox="1"/>
          <p:nvPr/>
        </p:nvSpPr>
        <p:spPr>
          <a:xfrm>
            <a:off x="970166" y="3565040"/>
            <a:ext cx="6979516" cy="1077218"/>
          </a:xfrm>
          <a:prstGeom prst="rect">
            <a:avLst/>
          </a:prstGeom>
          <a:noFill/>
        </p:spPr>
        <p:txBody>
          <a:bodyPr wrap="square">
            <a:spAutoFit/>
          </a:bodyPr>
          <a:lstStyle/>
          <a:p>
            <a:pPr algn="l"/>
            <a:r>
              <a:rPr lang="en-US" sz="1600" b="0" i="0" u="none" strike="noStrike" baseline="0" dirty="0">
                <a:solidFill>
                  <a:srgbClr val="131313"/>
                </a:solidFill>
                <a:latin typeface="Times-Roman"/>
              </a:rPr>
              <a:t>Temperature and time are two parameters responsible</a:t>
            </a:r>
            <a:r>
              <a:rPr lang="tr-TR" sz="1600" b="0" i="0" u="none" strike="noStrike" baseline="0" dirty="0">
                <a:solidFill>
                  <a:srgbClr val="131313"/>
                </a:solidFill>
                <a:latin typeface="Times-Roman"/>
              </a:rPr>
              <a:t> </a:t>
            </a:r>
            <a:r>
              <a:rPr lang="en-US" sz="1600" b="0" i="0" u="none" strike="noStrike" baseline="0" dirty="0">
                <a:solidFill>
                  <a:srgbClr val="131313"/>
                </a:solidFill>
                <a:latin typeface="Times-Roman"/>
              </a:rPr>
              <a:t>for the effects of a thermal treatment. They</a:t>
            </a:r>
            <a:r>
              <a:rPr lang="tr-TR" sz="1600" b="0" i="0" u="none" strike="noStrike" baseline="0" dirty="0">
                <a:solidFill>
                  <a:srgbClr val="131313"/>
                </a:solidFill>
                <a:latin typeface="Times-Roman"/>
              </a:rPr>
              <a:t> </a:t>
            </a:r>
            <a:r>
              <a:rPr lang="en-US" sz="1600" b="0" i="0" u="none" strike="noStrike" baseline="0" dirty="0">
                <a:solidFill>
                  <a:srgbClr val="131313"/>
                </a:solidFill>
                <a:latin typeface="Times-Roman"/>
              </a:rPr>
              <a:t>should be selected carefully to make sure that all</a:t>
            </a:r>
            <a:r>
              <a:rPr lang="tr-TR" sz="1600" b="0" i="0" u="none" strike="noStrike" baseline="0" dirty="0">
                <a:solidFill>
                  <a:srgbClr val="131313"/>
                </a:solidFill>
                <a:latin typeface="Times-Roman"/>
              </a:rPr>
              <a:t> </a:t>
            </a:r>
            <a:r>
              <a:rPr lang="en-US" sz="1600" b="0" i="0" u="none" strike="noStrike" baseline="0" dirty="0">
                <a:solidFill>
                  <a:srgbClr val="131313"/>
                </a:solidFill>
                <a:latin typeface="Times-Roman"/>
              </a:rPr>
              <a:t>necessary changes, e. g., killing of pathogens, are</a:t>
            </a:r>
            <a:r>
              <a:rPr lang="tr-TR" sz="1600" b="0" i="0" u="none" strike="noStrike" baseline="0" dirty="0">
                <a:solidFill>
                  <a:srgbClr val="131313"/>
                </a:solidFill>
                <a:latin typeface="Times-Roman"/>
              </a:rPr>
              <a:t> </a:t>
            </a:r>
            <a:r>
              <a:rPr lang="en-US" sz="1600" b="0" i="0" u="none" strike="noStrike" baseline="0" dirty="0">
                <a:solidFill>
                  <a:srgbClr val="131313"/>
                </a:solidFill>
                <a:latin typeface="Times-Roman"/>
              </a:rPr>
              <a:t>guaranteed, but still all undesired changes such as</a:t>
            </a:r>
            <a:r>
              <a:rPr lang="tr-TR" sz="1600" b="0" i="0" u="none" strike="noStrike" baseline="0" dirty="0">
                <a:solidFill>
                  <a:srgbClr val="131313"/>
                </a:solidFill>
                <a:latin typeface="Times-Roman"/>
              </a:rPr>
              <a:t> </a:t>
            </a:r>
            <a:r>
              <a:rPr lang="en-US" sz="1600" b="0" i="0" u="none" strike="noStrike" baseline="0" dirty="0">
                <a:solidFill>
                  <a:srgbClr val="131313"/>
                </a:solidFill>
                <a:latin typeface="Times-Roman"/>
              </a:rPr>
              <a:t>degradation of vitamins are kept as low as possible.</a:t>
            </a:r>
            <a:endParaRPr lang="tr-TR" sz="1600" dirty="0"/>
          </a:p>
        </p:txBody>
      </p:sp>
      <p:sp>
        <p:nvSpPr>
          <p:cNvPr id="20" name="Metin kutusu 19">
            <a:extLst>
              <a:ext uri="{FF2B5EF4-FFF2-40B4-BE49-F238E27FC236}">
                <a16:creationId xmlns:a16="http://schemas.microsoft.com/office/drawing/2014/main" id="{98B91F98-58F8-44CD-88E5-EC66CDC8F0FF}"/>
              </a:ext>
            </a:extLst>
          </p:cNvPr>
          <p:cNvSpPr txBox="1"/>
          <p:nvPr/>
        </p:nvSpPr>
        <p:spPr>
          <a:xfrm>
            <a:off x="1071805" y="5137535"/>
            <a:ext cx="9284039" cy="1077218"/>
          </a:xfrm>
          <a:prstGeom prst="rect">
            <a:avLst/>
          </a:prstGeom>
          <a:noFill/>
        </p:spPr>
        <p:txBody>
          <a:bodyPr wrap="square">
            <a:spAutoFit/>
          </a:bodyPr>
          <a:lstStyle/>
          <a:p>
            <a:pPr algn="l"/>
            <a:r>
              <a:rPr lang="en-US" sz="1600" b="0" i="0" u="none" strike="noStrike" baseline="0" dirty="0">
                <a:solidFill>
                  <a:srgbClr val="131313"/>
                </a:solidFill>
                <a:latin typeface="Times-Roman"/>
              </a:rPr>
              <a:t>The thermal stability of enzymes is quite variable.</a:t>
            </a:r>
            <a:r>
              <a:rPr lang="tr-TR" sz="1600" b="0" i="0" u="none" strike="noStrike" baseline="0" dirty="0">
                <a:solidFill>
                  <a:srgbClr val="131313"/>
                </a:solidFill>
                <a:latin typeface="Times-Roman"/>
              </a:rPr>
              <a:t> </a:t>
            </a:r>
            <a:r>
              <a:rPr lang="en-US" sz="1600" b="0" i="0" u="none" strike="noStrike" baseline="0" dirty="0">
                <a:solidFill>
                  <a:srgbClr val="131313"/>
                </a:solidFill>
                <a:latin typeface="Times-Roman"/>
              </a:rPr>
              <a:t>Some enzymes lose their catalytic activity</a:t>
            </a:r>
          </a:p>
          <a:p>
            <a:pPr algn="l"/>
            <a:r>
              <a:rPr lang="en-US" sz="1600" b="0" i="0" u="none" strike="noStrike" baseline="0" dirty="0">
                <a:solidFill>
                  <a:srgbClr val="131313"/>
                </a:solidFill>
                <a:latin typeface="Times-Roman"/>
              </a:rPr>
              <a:t>at lower temperatures, while others are capable of</a:t>
            </a:r>
            <a:r>
              <a:rPr lang="tr-TR" sz="1600" b="0" i="0" u="none" strike="noStrike" baseline="0" dirty="0">
                <a:solidFill>
                  <a:srgbClr val="131313"/>
                </a:solidFill>
                <a:latin typeface="Times-Roman"/>
              </a:rPr>
              <a:t> </a:t>
            </a:r>
            <a:r>
              <a:rPr lang="en-US" sz="1600" b="0" i="0" u="none" strike="noStrike" baseline="0" dirty="0">
                <a:solidFill>
                  <a:srgbClr val="131313"/>
                </a:solidFill>
                <a:latin typeface="Times-Roman"/>
              </a:rPr>
              <a:t>withstanding – at least for a short period of time –</a:t>
            </a:r>
            <a:r>
              <a:rPr lang="tr-TR" sz="1600" b="0" i="0" u="none" strike="noStrike" baseline="0" dirty="0">
                <a:solidFill>
                  <a:srgbClr val="131313"/>
                </a:solidFill>
                <a:latin typeface="Times-Roman"/>
              </a:rPr>
              <a:t> </a:t>
            </a:r>
            <a:r>
              <a:rPr lang="en-US" sz="1600" b="0" i="0" u="none" strike="noStrike" baseline="0" dirty="0">
                <a:solidFill>
                  <a:srgbClr val="131313"/>
                </a:solidFill>
                <a:latin typeface="Times-Roman"/>
              </a:rPr>
              <a:t>a stronger thermal treatment. In a few cases enzyme</a:t>
            </a:r>
            <a:r>
              <a:rPr lang="tr-TR" sz="1600" b="0" i="0" u="none" strike="noStrike" baseline="0" dirty="0">
                <a:solidFill>
                  <a:srgbClr val="131313"/>
                </a:solidFill>
                <a:latin typeface="Times-Roman"/>
              </a:rPr>
              <a:t> </a:t>
            </a:r>
            <a:r>
              <a:rPr lang="en-US" sz="1600" b="0" i="0" u="none" strike="noStrike" baseline="0" dirty="0">
                <a:solidFill>
                  <a:srgbClr val="131313"/>
                </a:solidFill>
                <a:latin typeface="Times-Roman"/>
              </a:rPr>
              <a:t>stability is lower at low temperatures than</a:t>
            </a:r>
            <a:r>
              <a:rPr lang="tr-TR" sz="1600" b="0" i="0" u="none" strike="noStrike" baseline="0" dirty="0">
                <a:solidFill>
                  <a:srgbClr val="131313"/>
                </a:solidFill>
                <a:latin typeface="Times-Roman"/>
              </a:rPr>
              <a:t> </a:t>
            </a:r>
            <a:r>
              <a:rPr lang="en-US" sz="1600" b="0" i="0" u="none" strike="noStrike" baseline="0" dirty="0">
                <a:solidFill>
                  <a:srgbClr val="131313"/>
                </a:solidFill>
                <a:latin typeface="Times-Roman"/>
              </a:rPr>
              <a:t>in the medium temperature range.</a:t>
            </a:r>
            <a:endParaRPr lang="tr-TR" sz="1600" dirty="0"/>
          </a:p>
        </p:txBody>
      </p:sp>
    </p:spTree>
    <p:extLst>
      <p:ext uri="{BB962C8B-B14F-4D97-AF65-F5344CB8AC3E}">
        <p14:creationId xmlns:p14="http://schemas.microsoft.com/office/powerpoint/2010/main" val="2904002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9637AC-5B53-4575-8A37-C83B9EE663C9}"/>
              </a:ext>
            </a:extLst>
          </p:cNvPr>
          <p:cNvSpPr>
            <a:spLocks noGrp="1"/>
          </p:cNvSpPr>
          <p:nvPr>
            <p:ph type="title"/>
          </p:nvPr>
        </p:nvSpPr>
        <p:spPr/>
        <p:txBody>
          <a:bodyPr/>
          <a:lstStyle/>
          <a:p>
            <a:r>
              <a:rPr lang="tr-TR" dirty="0"/>
              <a:t>5. </a:t>
            </a:r>
            <a:r>
              <a:rPr lang="tr-TR" dirty="0" err="1"/>
              <a:t>Effect</a:t>
            </a:r>
            <a:r>
              <a:rPr lang="tr-TR" dirty="0"/>
              <a:t> of </a:t>
            </a:r>
            <a:r>
              <a:rPr lang="tr-TR" dirty="0" err="1"/>
              <a:t>Water</a:t>
            </a:r>
            <a:r>
              <a:rPr lang="tr-TR" dirty="0"/>
              <a:t> </a:t>
            </a:r>
            <a:r>
              <a:rPr lang="tr-TR" dirty="0" err="1"/>
              <a:t>actıvıty</a:t>
            </a:r>
            <a:endParaRPr lang="tr-TR" dirty="0"/>
          </a:p>
        </p:txBody>
      </p:sp>
      <p:sp>
        <p:nvSpPr>
          <p:cNvPr id="3" name="İçerik Yer Tutucusu 2">
            <a:extLst>
              <a:ext uri="{FF2B5EF4-FFF2-40B4-BE49-F238E27FC236}">
                <a16:creationId xmlns:a16="http://schemas.microsoft.com/office/drawing/2014/main" id="{262621EE-0849-4964-86C1-3B1CAEF14D58}"/>
              </a:ext>
            </a:extLst>
          </p:cNvPr>
          <p:cNvSpPr>
            <a:spLocks noGrp="1"/>
          </p:cNvSpPr>
          <p:nvPr>
            <p:ph idx="1"/>
          </p:nvPr>
        </p:nvSpPr>
        <p:spPr>
          <a:xfrm>
            <a:off x="1091681" y="2274784"/>
            <a:ext cx="10384971" cy="3101983"/>
          </a:xfrm>
        </p:spPr>
        <p:txBody>
          <a:bodyPr>
            <a:normAutofit/>
          </a:bodyPr>
          <a:lstStyle/>
          <a:p>
            <a:r>
              <a:rPr lang="en-US" dirty="0"/>
              <a:t>Control of the level and disposition of water in foods is a principal form of preservation and can</a:t>
            </a:r>
            <a:r>
              <a:rPr lang="tr-TR" dirty="0"/>
              <a:t> </a:t>
            </a:r>
            <a:r>
              <a:rPr lang="en-US" dirty="0"/>
              <a:t>affect enzyme activity and stability. Water impacts rates of reactions by serving as a diffusion</a:t>
            </a:r>
            <a:r>
              <a:rPr lang="tr-TR" dirty="0"/>
              <a:t> </a:t>
            </a:r>
            <a:r>
              <a:rPr lang="en-US" dirty="0"/>
              <a:t>medium, controlling dilution or concentrations of solutes, stabilizing proteins,</a:t>
            </a:r>
            <a:r>
              <a:rPr lang="tr-TR" dirty="0"/>
              <a:t> </a:t>
            </a:r>
            <a:r>
              <a:rPr lang="en-US" dirty="0"/>
              <a:t>and serving as </a:t>
            </a:r>
            <a:r>
              <a:rPr lang="en-US" dirty="0" err="1"/>
              <a:t>cosubstrate</a:t>
            </a:r>
            <a:r>
              <a:rPr lang="en-US" dirty="0"/>
              <a:t> for hydrolytic reactions. Reducing the amount of water</a:t>
            </a:r>
            <a:r>
              <a:rPr lang="tr-TR" dirty="0"/>
              <a:t> </a:t>
            </a:r>
            <a:r>
              <a:rPr lang="en-US" dirty="0"/>
              <a:t>(by dehydration or freezing) </a:t>
            </a:r>
            <a:r>
              <a:rPr lang="tr-TR" dirty="0" err="1"/>
              <a:t>causes</a:t>
            </a:r>
            <a:r>
              <a:rPr lang="en-US" dirty="0"/>
              <a:t> several changes in</a:t>
            </a:r>
            <a:r>
              <a:rPr lang="tr-TR" dirty="0"/>
              <a:t> </a:t>
            </a:r>
            <a:r>
              <a:rPr lang="en-US" dirty="0"/>
              <a:t>foods that influence enzyme reactions.</a:t>
            </a:r>
            <a:endParaRPr lang="tr-TR" dirty="0"/>
          </a:p>
        </p:txBody>
      </p:sp>
      <p:pic>
        <p:nvPicPr>
          <p:cNvPr id="5" name="Resim 4">
            <a:extLst>
              <a:ext uri="{FF2B5EF4-FFF2-40B4-BE49-F238E27FC236}">
                <a16:creationId xmlns:a16="http://schemas.microsoft.com/office/drawing/2014/main" id="{B8C19E45-AA7E-4301-B5A8-EE7B13B5BBE4}"/>
              </a:ext>
            </a:extLst>
          </p:cNvPr>
          <p:cNvPicPr>
            <a:picLocks noChangeAspect="1"/>
          </p:cNvPicPr>
          <p:nvPr/>
        </p:nvPicPr>
        <p:blipFill>
          <a:blip r:embed="rId2"/>
          <a:stretch>
            <a:fillRect/>
          </a:stretch>
        </p:blipFill>
        <p:spPr>
          <a:xfrm>
            <a:off x="1843865" y="3928321"/>
            <a:ext cx="8652109" cy="2229883"/>
          </a:xfrm>
          <a:prstGeom prst="rect">
            <a:avLst/>
          </a:prstGeom>
        </p:spPr>
      </p:pic>
    </p:spTree>
    <p:extLst>
      <p:ext uri="{BB962C8B-B14F-4D97-AF65-F5344CB8AC3E}">
        <p14:creationId xmlns:p14="http://schemas.microsoft.com/office/powerpoint/2010/main" val="4190639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5273" y="836712"/>
            <a:ext cx="11868539" cy="6000337"/>
          </a:xfrm>
          <a:ln w="63500">
            <a:solidFill>
              <a:srgbClr val="0000FF"/>
            </a:solidFill>
          </a:ln>
        </p:spPr>
        <p:txBody>
          <a:bodyPr>
            <a:noAutofit/>
          </a:bodyPr>
          <a:lstStyle/>
          <a:p>
            <a:r>
              <a:rPr lang="en-US" sz="1600" u="sng" dirty="0">
                <a:latin typeface="Arial" pitchFamily="34" charset="0"/>
                <a:cs typeface="Arial" pitchFamily="34" charset="0"/>
              </a:rPr>
              <a:t>(5) Presence of cofactors (metals, coenzymes)</a:t>
            </a:r>
            <a:endParaRPr lang="en-US" sz="1600" dirty="0">
              <a:latin typeface="Arial" pitchFamily="34" charset="0"/>
              <a:cs typeface="Arial" pitchFamily="34" charset="0"/>
            </a:endParaRPr>
          </a:p>
          <a:p>
            <a:r>
              <a:rPr lang="en-US" sz="1600" u="sng" dirty="0">
                <a:latin typeface="Arial" pitchFamily="34" charset="0"/>
                <a:cs typeface="Arial" pitchFamily="34" charset="0"/>
              </a:rPr>
              <a:t>(6) Enzyme inhibitors</a:t>
            </a:r>
          </a:p>
          <a:p>
            <a:pPr marL="0" indent="0">
              <a:buNone/>
            </a:pPr>
            <a:r>
              <a:rPr lang="en-US" sz="1600" dirty="0">
                <a:latin typeface="Arial" pitchFamily="34" charset="0"/>
                <a:cs typeface="Arial" pitchFamily="34" charset="0"/>
              </a:rPr>
              <a:t>          -</a:t>
            </a:r>
            <a:r>
              <a:rPr lang="en-US" sz="1600" i="1" dirty="0">
                <a:solidFill>
                  <a:srgbClr val="FF0000"/>
                </a:solidFill>
                <a:latin typeface="Arial" pitchFamily="34" charset="0"/>
                <a:cs typeface="Arial" pitchFamily="34" charset="0"/>
              </a:rPr>
              <a:t>Competitive inhibitors</a:t>
            </a:r>
            <a:r>
              <a:rPr lang="en-US" sz="1600" dirty="0">
                <a:latin typeface="Arial" pitchFamily="34" charset="0"/>
                <a:cs typeface="Arial" pitchFamily="34" charset="0"/>
              </a:rPr>
              <a:t>: reversibly bind to the active site of the enzyme. So it competes with the substrate.</a:t>
            </a:r>
            <a:r>
              <a:rPr lang="tr-TR" sz="1600" dirty="0">
                <a:latin typeface="Arial" pitchFamily="34" charset="0"/>
                <a:cs typeface="Arial" pitchFamily="34" charset="0"/>
              </a:rPr>
              <a:t> T</a:t>
            </a:r>
            <a:r>
              <a:rPr lang="en-US" sz="1600" dirty="0">
                <a:latin typeface="Arial" pitchFamily="34" charset="0"/>
                <a:cs typeface="Arial" pitchFamily="34" charset="0"/>
              </a:rPr>
              <a:t>he enzyme can still reach its maximum reaction rate given enough substrate</a:t>
            </a:r>
            <a:r>
              <a:rPr lang="tr-TR" sz="1600" dirty="0">
                <a:latin typeface="Arial" pitchFamily="34" charset="0"/>
                <a:cs typeface="Arial" pitchFamily="34" charset="0"/>
              </a:rPr>
              <a:t>.</a:t>
            </a:r>
          </a:p>
          <a:p>
            <a:pPr marL="0" indent="0">
              <a:buNone/>
            </a:pPr>
            <a:r>
              <a:rPr lang="en-US" sz="1600" dirty="0">
                <a:latin typeface="Arial" pitchFamily="34" charset="0"/>
                <a:cs typeface="Arial" pitchFamily="34" charset="0"/>
              </a:rPr>
              <a:t>          -</a:t>
            </a:r>
            <a:r>
              <a:rPr lang="en-US" sz="1600" i="1" dirty="0">
                <a:solidFill>
                  <a:srgbClr val="FF0000"/>
                </a:solidFill>
                <a:latin typeface="Arial" pitchFamily="34" charset="0"/>
                <a:cs typeface="Arial" pitchFamily="34" charset="0"/>
              </a:rPr>
              <a:t>Non-competitive inhibitors</a:t>
            </a:r>
            <a:r>
              <a:rPr lang="en-US" sz="1600" dirty="0">
                <a:latin typeface="Arial" pitchFamily="34" charset="0"/>
                <a:cs typeface="Arial" pitchFamily="34" charset="0"/>
              </a:rPr>
              <a:t>: The non-competitive inhibitor is not bound to the</a:t>
            </a:r>
            <a:r>
              <a:rPr lang="tr-TR" sz="1600" dirty="0">
                <a:latin typeface="Arial" pitchFamily="34" charset="0"/>
                <a:cs typeface="Arial" pitchFamily="34" charset="0"/>
              </a:rPr>
              <a:t> </a:t>
            </a:r>
            <a:r>
              <a:rPr lang="en-US" sz="1600" dirty="0">
                <a:latin typeface="Arial" pitchFamily="34" charset="0"/>
                <a:cs typeface="Arial" pitchFamily="34" charset="0"/>
              </a:rPr>
              <a:t>active site of the enzyme but to some other </a:t>
            </a:r>
            <a:r>
              <a:rPr lang="en-US" sz="1600" dirty="0" err="1">
                <a:latin typeface="Arial" pitchFamily="34" charset="0"/>
                <a:cs typeface="Arial" pitchFamily="34" charset="0"/>
              </a:rPr>
              <a:t>site.Therefore</a:t>
            </a:r>
            <a:r>
              <a:rPr lang="en-US" sz="1600" dirty="0">
                <a:latin typeface="Arial" pitchFamily="34" charset="0"/>
                <a:cs typeface="Arial" pitchFamily="34" charset="0"/>
              </a:rPr>
              <a:t>, the inhibitor can react equally with</a:t>
            </a:r>
            <a:r>
              <a:rPr lang="tr-TR" sz="1600" dirty="0">
                <a:latin typeface="Arial" pitchFamily="34" charset="0"/>
                <a:cs typeface="Arial" pitchFamily="34" charset="0"/>
              </a:rPr>
              <a:t> </a:t>
            </a:r>
            <a:r>
              <a:rPr lang="en-US" sz="1600" dirty="0">
                <a:latin typeface="Arial" pitchFamily="34" charset="0"/>
                <a:cs typeface="Arial" pitchFamily="34" charset="0"/>
              </a:rPr>
              <a:t>free enzyme or with enzyme-substrate complex</a:t>
            </a:r>
            <a:r>
              <a:rPr lang="tr-TR" sz="1600" dirty="0">
                <a:latin typeface="Arial" pitchFamily="34" charset="0"/>
                <a:cs typeface="Arial" pitchFamily="34" charset="0"/>
              </a:rPr>
              <a:t>. </a:t>
            </a:r>
            <a:r>
              <a:rPr lang="en-US" sz="1600" dirty="0">
                <a:latin typeface="Arial" pitchFamily="34" charset="0"/>
                <a:cs typeface="Arial" pitchFamily="34" charset="0"/>
              </a:rPr>
              <a:t>Even if the substrate concentration increases, the reaction rate does not increase. The rate of inhibition depends only on the concentration of the inhibitor. Generally, they are irreversibly attached to the active part.</a:t>
            </a:r>
            <a:endParaRPr lang="tr-TR" sz="1600" dirty="0">
              <a:latin typeface="Arial" pitchFamily="34" charset="0"/>
              <a:cs typeface="Arial" pitchFamily="34" charset="0"/>
            </a:endParaRPr>
          </a:p>
          <a:p>
            <a:endParaRPr lang="tr-TR" sz="1600" dirty="0">
              <a:latin typeface="Arial" pitchFamily="34" charset="0"/>
              <a:cs typeface="Arial" pitchFamily="34" charset="0"/>
            </a:endParaRPr>
          </a:p>
          <a:p>
            <a:endParaRPr lang="tr-TR" sz="1600" dirty="0">
              <a:latin typeface="Arial" pitchFamily="34" charset="0"/>
              <a:cs typeface="Arial" pitchFamily="34" charset="0"/>
            </a:endParaRPr>
          </a:p>
          <a:p>
            <a:endParaRPr lang="tr-TR" sz="1600" dirty="0">
              <a:latin typeface="Arial" pitchFamily="34" charset="0"/>
              <a:cs typeface="Arial" pitchFamily="34" charset="0"/>
            </a:endParaRPr>
          </a:p>
          <a:p>
            <a:endParaRPr lang="tr-TR" sz="1600" dirty="0">
              <a:latin typeface="Arial" pitchFamily="34" charset="0"/>
              <a:cs typeface="Arial" pitchFamily="34" charset="0"/>
            </a:endParaRPr>
          </a:p>
          <a:p>
            <a:endParaRPr lang="tr-TR" sz="1600" dirty="0">
              <a:latin typeface="Arial" pitchFamily="34" charset="0"/>
              <a:cs typeface="Arial" pitchFamily="34" charset="0"/>
            </a:endParaRPr>
          </a:p>
        </p:txBody>
      </p:sp>
      <p:pic>
        <p:nvPicPr>
          <p:cNvPr id="8" name="Picture 4" descr="What are competitive and noncompetitive inhibitors and how do they inhibit  enzymes?">
            <a:extLst>
              <a:ext uri="{FF2B5EF4-FFF2-40B4-BE49-F238E27FC236}">
                <a16:creationId xmlns:a16="http://schemas.microsoft.com/office/drawing/2014/main" id="{F93C0034-0110-421B-9307-87E5D1073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201" y="3187200"/>
            <a:ext cx="6523701" cy="3571896"/>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1994020" y="20951"/>
            <a:ext cx="6408712" cy="648072"/>
          </a:xfrm>
        </p:spPr>
        <p:txBody>
          <a:bodyPr>
            <a:normAutofit fontScale="90000"/>
          </a:bodyPr>
          <a:lstStyle/>
          <a:p>
            <a:r>
              <a:rPr lang="tr-TR" sz="2000" b="1" dirty="0" err="1"/>
              <a:t>Factors</a:t>
            </a:r>
            <a:r>
              <a:rPr lang="tr-TR" sz="2000" b="1" dirty="0"/>
              <a:t> </a:t>
            </a:r>
            <a:r>
              <a:rPr lang="tr-TR" sz="2000" b="1" dirty="0" err="1"/>
              <a:t>AffectIng</a:t>
            </a:r>
            <a:r>
              <a:rPr lang="tr-TR" sz="2000" b="1" dirty="0"/>
              <a:t> </a:t>
            </a:r>
            <a:r>
              <a:rPr lang="tr-TR" sz="2000" b="1" dirty="0" err="1"/>
              <a:t>Enzyme</a:t>
            </a:r>
            <a:r>
              <a:rPr lang="tr-TR" sz="2000" b="1" dirty="0"/>
              <a:t> </a:t>
            </a:r>
            <a:r>
              <a:rPr lang="tr-TR" sz="2000" b="1" dirty="0" err="1"/>
              <a:t>ActIvIty</a:t>
            </a:r>
            <a:endParaRPr lang="tr-TR" sz="1600" b="1" dirty="0">
              <a:latin typeface="Arial" pitchFamily="34" charset="0"/>
              <a:cs typeface="Arial" pitchFamily="34" charset="0"/>
            </a:endParaRPr>
          </a:p>
        </p:txBody>
      </p:sp>
      <p:sp>
        <p:nvSpPr>
          <p:cNvPr id="5" name="Slayt Numarası Yer Tutucusu 4"/>
          <p:cNvSpPr>
            <a:spLocks noGrp="1"/>
          </p:cNvSpPr>
          <p:nvPr>
            <p:ph type="sldNum" sz="quarter" idx="12"/>
          </p:nvPr>
        </p:nvSpPr>
        <p:spPr/>
        <p:txBody>
          <a:bodyPr/>
          <a:lstStyle/>
          <a:p>
            <a:fld id="{05879D45-D2A0-4A28-A831-E302C748BA68}" type="slidenum">
              <a:rPr lang="tr-TR" smtClean="0"/>
              <a:pPr/>
              <a:t>17</a:t>
            </a:fld>
            <a:endParaRPr lang="tr-TR"/>
          </a:p>
        </p:txBody>
      </p:sp>
      <p:pic>
        <p:nvPicPr>
          <p:cNvPr id="1030" name="Picture 6" descr="This plot shows rate of reaction versus substrate concentration for an enzyme in the absence of inhibitor, and for enzyme in the presence of competitive and noncompetitive inhibitors. Both competitive and noncompetitive inhibitors slow the rate of reaction, but competitive inhibitors can be overcome by high concentrations of substrate, whereas noncompetitive inhibitors cannot.">
            <a:extLst>
              <a:ext uri="{FF2B5EF4-FFF2-40B4-BE49-F238E27FC236}">
                <a16:creationId xmlns:a16="http://schemas.microsoft.com/office/drawing/2014/main" id="{AE44C967-350A-4D60-B208-08D1FF3F98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6746" y="2999358"/>
            <a:ext cx="4619820" cy="33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600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94020" y="20951"/>
            <a:ext cx="6408712" cy="648072"/>
          </a:xfrm>
        </p:spPr>
        <p:txBody>
          <a:bodyPr>
            <a:normAutofit fontScale="90000"/>
          </a:bodyPr>
          <a:lstStyle/>
          <a:p>
            <a:r>
              <a:rPr lang="tr-TR" sz="2000" b="1" dirty="0" err="1"/>
              <a:t>Factors</a:t>
            </a:r>
            <a:r>
              <a:rPr lang="tr-TR" sz="2000" b="1" dirty="0"/>
              <a:t> </a:t>
            </a:r>
            <a:r>
              <a:rPr lang="tr-TR" sz="2000" b="1" dirty="0" err="1"/>
              <a:t>AffectIng</a:t>
            </a:r>
            <a:r>
              <a:rPr lang="tr-TR" sz="2000" b="1" dirty="0"/>
              <a:t> </a:t>
            </a:r>
            <a:r>
              <a:rPr lang="tr-TR" sz="2000" b="1" dirty="0" err="1"/>
              <a:t>Enzyme</a:t>
            </a:r>
            <a:r>
              <a:rPr lang="tr-TR" sz="2000" b="1" dirty="0"/>
              <a:t> </a:t>
            </a:r>
            <a:r>
              <a:rPr lang="tr-TR" sz="2000" b="1" dirty="0" err="1"/>
              <a:t>ActIvIty</a:t>
            </a:r>
            <a:endParaRPr lang="tr-TR" sz="1600" b="1" dirty="0">
              <a:latin typeface="Arial" pitchFamily="34" charset="0"/>
              <a:cs typeface="Arial" pitchFamily="34" charset="0"/>
            </a:endParaRPr>
          </a:p>
        </p:txBody>
      </p:sp>
      <p:sp>
        <p:nvSpPr>
          <p:cNvPr id="3" name="İçerik Yer Tutucusu 2"/>
          <p:cNvSpPr>
            <a:spLocks noGrp="1"/>
          </p:cNvSpPr>
          <p:nvPr>
            <p:ph idx="1"/>
          </p:nvPr>
        </p:nvSpPr>
        <p:spPr>
          <a:xfrm>
            <a:off x="167952" y="836712"/>
            <a:ext cx="11905862" cy="5284170"/>
          </a:xfrm>
          <a:ln w="63500">
            <a:solidFill>
              <a:srgbClr val="0000FF"/>
            </a:solidFill>
          </a:ln>
        </p:spPr>
        <p:txBody>
          <a:bodyPr>
            <a:noAutofit/>
          </a:bodyPr>
          <a:lstStyle/>
          <a:p>
            <a:r>
              <a:rPr lang="en-US" sz="1600" u="sng" dirty="0">
                <a:latin typeface="Arial" pitchFamily="34" charset="0"/>
                <a:cs typeface="Arial" pitchFamily="34" charset="0"/>
              </a:rPr>
              <a:t>(7) Allosteric effectors</a:t>
            </a:r>
            <a:r>
              <a:rPr lang="en-US" sz="1600" dirty="0">
                <a:latin typeface="Arial" pitchFamily="34" charset="0"/>
                <a:cs typeface="Arial" pitchFamily="34" charset="0"/>
              </a:rPr>
              <a:t>: Allosteric regulation, is any form of regulation where the regulatory molecule (an activator or inhibitor) binds to an enzyme someplace other than the active site. The place where the regulator binds is called the </a:t>
            </a:r>
            <a:r>
              <a:rPr lang="en-US" sz="1600" b="1" dirty="0">
                <a:latin typeface="Arial" pitchFamily="34" charset="0"/>
                <a:cs typeface="Arial" pitchFamily="34" charset="0"/>
              </a:rPr>
              <a:t>allosteric site.</a:t>
            </a:r>
            <a:r>
              <a:rPr lang="tr-TR" sz="1600" b="1" dirty="0">
                <a:latin typeface="Arial" pitchFamily="34" charset="0"/>
                <a:cs typeface="Arial" pitchFamily="34" charset="0"/>
              </a:rPr>
              <a:t> </a:t>
            </a:r>
            <a:r>
              <a:rPr lang="tr-TR" sz="1600" dirty="0" err="1">
                <a:latin typeface="Arial" pitchFamily="34" charset="0"/>
                <a:cs typeface="Arial" pitchFamily="34" charset="0"/>
              </a:rPr>
              <a:t>Almost</a:t>
            </a:r>
            <a:r>
              <a:rPr lang="tr-TR" sz="1600" dirty="0">
                <a:latin typeface="Arial" pitchFamily="34" charset="0"/>
                <a:cs typeface="Arial" pitchFamily="34" charset="0"/>
              </a:rPr>
              <a:t> </a:t>
            </a:r>
            <a:r>
              <a:rPr lang="en-US" sz="1600" dirty="0">
                <a:latin typeface="Arial" pitchFamily="34" charset="0"/>
                <a:cs typeface="Arial" pitchFamily="34" charset="0"/>
              </a:rPr>
              <a:t>all cases of noncompetitive inhibition are forms of allosteric regulation.</a:t>
            </a:r>
            <a:r>
              <a:rPr lang="tr-TR" sz="1600" dirty="0">
                <a:latin typeface="Arial" pitchFamily="34" charset="0"/>
                <a:cs typeface="Arial" pitchFamily="34" charset="0"/>
              </a:rPr>
              <a:t> </a:t>
            </a:r>
          </a:p>
          <a:p>
            <a:r>
              <a:rPr lang="en-US" sz="1600" dirty="0">
                <a:latin typeface="Arial" pitchFamily="34" charset="0"/>
                <a:cs typeface="Arial" pitchFamily="34" charset="0"/>
              </a:rPr>
              <a:t>An "</a:t>
            </a:r>
            <a:r>
              <a:rPr lang="en-US" sz="1600" b="1" dirty="0">
                <a:latin typeface="Arial" pitchFamily="34" charset="0"/>
                <a:cs typeface="Arial" pitchFamily="34" charset="0"/>
              </a:rPr>
              <a:t>allosteric effector</a:t>
            </a:r>
            <a:r>
              <a:rPr lang="en-US" sz="1600" dirty="0">
                <a:latin typeface="Arial" pitchFamily="34" charset="0"/>
                <a:cs typeface="Arial" pitchFamily="34" charset="0"/>
              </a:rPr>
              <a:t>" is a molecule that binds to an enzyme and causes allosteric effects. Positive allosteric effects involve "activation" of the enzyme - increasing its activity</a:t>
            </a:r>
            <a:r>
              <a:rPr lang="tr-TR" sz="1600" dirty="0">
                <a:latin typeface="Arial" pitchFamily="34" charset="0"/>
                <a:cs typeface="Arial" pitchFamily="34" charset="0"/>
              </a:rPr>
              <a:t> </a:t>
            </a:r>
            <a:r>
              <a:rPr lang="tr-TR" sz="1600" b="1" dirty="0">
                <a:latin typeface="Arial" pitchFamily="34" charset="0"/>
                <a:cs typeface="Arial" pitchFamily="34" charset="0"/>
              </a:rPr>
              <a:t>(</a:t>
            </a:r>
            <a:r>
              <a:rPr lang="tr-TR" sz="1600" b="1" dirty="0" err="1">
                <a:latin typeface="Arial" pitchFamily="34" charset="0"/>
                <a:cs typeface="Arial" pitchFamily="34" charset="0"/>
              </a:rPr>
              <a:t>allosteric</a:t>
            </a:r>
            <a:r>
              <a:rPr lang="tr-TR" sz="1600" b="1" dirty="0">
                <a:latin typeface="Arial" pitchFamily="34" charset="0"/>
                <a:cs typeface="Arial" pitchFamily="34" charset="0"/>
              </a:rPr>
              <a:t> </a:t>
            </a:r>
            <a:r>
              <a:rPr lang="tr-TR" sz="1600" b="1" dirty="0" err="1">
                <a:latin typeface="Arial" pitchFamily="34" charset="0"/>
                <a:cs typeface="Arial" pitchFamily="34" charset="0"/>
              </a:rPr>
              <a:t>activator</a:t>
            </a:r>
            <a:r>
              <a:rPr lang="tr-TR" sz="1600" dirty="0">
                <a:latin typeface="Arial" pitchFamily="34" charset="0"/>
                <a:cs typeface="Arial" pitchFamily="34" charset="0"/>
              </a:rPr>
              <a:t>)</a:t>
            </a:r>
            <a:r>
              <a:rPr lang="en-US" sz="1600" dirty="0">
                <a:latin typeface="Arial" pitchFamily="34" charset="0"/>
                <a:cs typeface="Arial" pitchFamily="34" charset="0"/>
              </a:rPr>
              <a:t>. Negative allosteric effects involve "inhibition" of the enzyme - decreasing its activity</a:t>
            </a:r>
            <a:r>
              <a:rPr lang="tr-TR" sz="1600" dirty="0">
                <a:latin typeface="Arial" pitchFamily="34" charset="0"/>
                <a:cs typeface="Arial" pitchFamily="34" charset="0"/>
              </a:rPr>
              <a:t> </a:t>
            </a:r>
            <a:r>
              <a:rPr lang="tr-TR" sz="1600" b="1" dirty="0">
                <a:latin typeface="Arial" pitchFamily="34" charset="0"/>
                <a:cs typeface="Arial" pitchFamily="34" charset="0"/>
              </a:rPr>
              <a:t>(</a:t>
            </a:r>
            <a:r>
              <a:rPr lang="tr-TR" sz="1600" b="1" dirty="0" err="1">
                <a:latin typeface="Arial" pitchFamily="34" charset="0"/>
                <a:cs typeface="Arial" pitchFamily="34" charset="0"/>
              </a:rPr>
              <a:t>allosteric</a:t>
            </a:r>
            <a:r>
              <a:rPr lang="tr-TR" sz="1600" b="1" dirty="0">
                <a:latin typeface="Arial" pitchFamily="34" charset="0"/>
                <a:cs typeface="Arial" pitchFamily="34" charset="0"/>
              </a:rPr>
              <a:t> </a:t>
            </a:r>
            <a:r>
              <a:rPr lang="tr-TR" sz="1600" b="1" dirty="0" err="1">
                <a:latin typeface="Arial" pitchFamily="34" charset="0"/>
                <a:cs typeface="Arial" pitchFamily="34" charset="0"/>
              </a:rPr>
              <a:t>inhibitor</a:t>
            </a:r>
            <a:r>
              <a:rPr lang="tr-TR" sz="1600" b="1" dirty="0">
                <a:latin typeface="Arial" pitchFamily="34" charset="0"/>
                <a:cs typeface="Arial" pitchFamily="34" charset="0"/>
              </a:rPr>
              <a:t>)</a:t>
            </a:r>
            <a:r>
              <a:rPr lang="en-US" sz="1600" b="1" dirty="0">
                <a:latin typeface="Arial" pitchFamily="34" charset="0"/>
                <a:cs typeface="Arial" pitchFamily="34" charset="0"/>
              </a:rPr>
              <a:t>.</a:t>
            </a:r>
            <a:r>
              <a:rPr lang="en-US" sz="1600" dirty="0"/>
              <a:t/>
            </a:r>
            <a:br>
              <a:rPr lang="en-US" sz="1600" dirty="0"/>
            </a:br>
            <a:endParaRPr lang="tr-TR" sz="1600" dirty="0">
              <a:latin typeface="Arial" pitchFamily="34" charset="0"/>
              <a:cs typeface="Arial" pitchFamily="34" charset="0"/>
            </a:endParaRPr>
          </a:p>
        </p:txBody>
      </p:sp>
      <p:sp>
        <p:nvSpPr>
          <p:cNvPr id="5" name="Slayt Numarası Yer Tutucusu 4"/>
          <p:cNvSpPr>
            <a:spLocks noGrp="1"/>
          </p:cNvSpPr>
          <p:nvPr>
            <p:ph type="sldNum" sz="quarter" idx="12"/>
          </p:nvPr>
        </p:nvSpPr>
        <p:spPr/>
        <p:txBody>
          <a:bodyPr/>
          <a:lstStyle/>
          <a:p>
            <a:fld id="{05879D45-D2A0-4A28-A831-E302C748BA68}" type="slidenum">
              <a:rPr lang="tr-TR" smtClean="0"/>
              <a:pPr/>
              <a:t>18</a:t>
            </a:fld>
            <a:endParaRPr lang="tr-TR"/>
          </a:p>
        </p:txBody>
      </p:sp>
      <p:pic>
        <p:nvPicPr>
          <p:cNvPr id="2050" name="Picture 2" descr="The left part of this diagram shows allosteric inhibition. The allosteric inhibitor binds to an enzyme at a site other than the active site. The shape of the active site is altered so that the enzyme can no longer bind to its substrate.&#10;&#10;The right part of this diagram shows allosteric activation. The allosteric activator binds to an enzyme at a site other than the active site. The shape of the active site is changed, allowing substrate to bind at a higher affinity.">
            <a:extLst>
              <a:ext uri="{FF2B5EF4-FFF2-40B4-BE49-F238E27FC236}">
                <a16:creationId xmlns:a16="http://schemas.microsoft.com/office/drawing/2014/main" id="{6CCA4667-6567-405D-A594-77D6BCE43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387" y="2278286"/>
            <a:ext cx="5504415" cy="3743002"/>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id="{4DC262C5-58A1-41E7-9979-57FF0BEC23E7}"/>
              </a:ext>
            </a:extLst>
          </p:cNvPr>
          <p:cNvSpPr txBox="1"/>
          <p:nvPr/>
        </p:nvSpPr>
        <p:spPr>
          <a:xfrm>
            <a:off x="258925" y="3331229"/>
            <a:ext cx="4443704" cy="923330"/>
          </a:xfrm>
          <a:prstGeom prst="rect">
            <a:avLst/>
          </a:prstGeom>
          <a:noFill/>
        </p:spPr>
        <p:txBody>
          <a:bodyPr wrap="square">
            <a:spAutoFit/>
          </a:bodyPr>
          <a:lstStyle/>
          <a:p>
            <a:pPr algn="l"/>
            <a:r>
              <a:rPr lang="tr-TR" b="1" dirty="0" err="1">
                <a:solidFill>
                  <a:srgbClr val="131313"/>
                </a:solidFill>
                <a:latin typeface="Times-Roman"/>
              </a:rPr>
              <a:t>I</a:t>
            </a:r>
            <a:r>
              <a:rPr lang="tr-TR" sz="1800" b="1" i="0" u="none" strike="noStrike" baseline="0" dirty="0" err="1">
                <a:solidFill>
                  <a:srgbClr val="131313"/>
                </a:solidFill>
                <a:latin typeface="Times-Roman"/>
              </a:rPr>
              <a:t>nhibitors</a:t>
            </a:r>
            <a:r>
              <a:rPr lang="tr-TR" dirty="0">
                <a:solidFill>
                  <a:srgbClr val="131313"/>
                </a:solidFill>
                <a:latin typeface="Times-Roman"/>
              </a:rPr>
              <a:t>:</a:t>
            </a:r>
            <a:r>
              <a:rPr lang="tr-TR" sz="1800" b="0" i="0" u="none" strike="noStrike" baseline="0" dirty="0">
                <a:solidFill>
                  <a:srgbClr val="131313"/>
                </a:solidFill>
                <a:latin typeface="Times-Roman"/>
              </a:rPr>
              <a:t> </a:t>
            </a:r>
            <a:r>
              <a:rPr lang="tr-TR" sz="1800" b="0" i="0" u="none" strike="noStrike" baseline="0" dirty="0" err="1">
                <a:solidFill>
                  <a:srgbClr val="131313"/>
                </a:solidFill>
                <a:latin typeface="Times-Roman"/>
              </a:rPr>
              <a:t>Compounds</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which decrease the rate of catalysis, </a:t>
            </a:r>
            <a:endParaRPr lang="tr-TR" sz="1800" b="0" i="0" u="none" strike="noStrike" baseline="0" dirty="0">
              <a:solidFill>
                <a:srgbClr val="131313"/>
              </a:solidFill>
              <a:latin typeface="Times-Roman"/>
            </a:endParaRPr>
          </a:p>
          <a:p>
            <a:pPr algn="l"/>
            <a:r>
              <a:rPr lang="en-US" sz="1800" b="1" i="0" u="none" strike="noStrike" baseline="0" dirty="0">
                <a:solidFill>
                  <a:srgbClr val="131313"/>
                </a:solidFill>
                <a:latin typeface="Times-Roman"/>
              </a:rPr>
              <a:t>activators</a:t>
            </a:r>
            <a:r>
              <a:rPr lang="en-US" sz="1800" b="0" i="0" u="none" strike="noStrike" baseline="0" dirty="0">
                <a:solidFill>
                  <a:srgbClr val="131313"/>
                </a:solidFill>
                <a:latin typeface="Times-Roman"/>
              </a:rPr>
              <a:t>,</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have the opposite effect.</a:t>
            </a:r>
            <a:endParaRPr lang="tr-TR" dirty="0"/>
          </a:p>
        </p:txBody>
      </p:sp>
    </p:spTree>
    <p:extLst>
      <p:ext uri="{BB962C8B-B14F-4D97-AF65-F5344CB8AC3E}">
        <p14:creationId xmlns:p14="http://schemas.microsoft.com/office/powerpoint/2010/main" val="2375885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279576" y="0"/>
            <a:ext cx="9449004" cy="693800"/>
          </a:xfrm>
        </p:spPr>
        <p:txBody>
          <a:bodyPr>
            <a:normAutofit fontScale="90000"/>
          </a:bodyPr>
          <a:lstStyle/>
          <a:p>
            <a:r>
              <a:rPr lang="en-US" sz="3200" b="1" dirty="0"/>
              <a:t>Enzymes Used in the Food Industry</a:t>
            </a:r>
            <a:endParaRPr lang="tr-TR" sz="3200" b="1" dirty="0"/>
          </a:p>
        </p:txBody>
      </p:sp>
      <p:sp>
        <p:nvSpPr>
          <p:cNvPr id="3" name="İçerik Yer Tutucusu 2"/>
          <p:cNvSpPr>
            <a:spLocks noGrp="1"/>
          </p:cNvSpPr>
          <p:nvPr>
            <p:ph idx="1"/>
          </p:nvPr>
        </p:nvSpPr>
        <p:spPr>
          <a:xfrm>
            <a:off x="289249" y="836712"/>
            <a:ext cx="11635273" cy="5293500"/>
          </a:xfrm>
          <a:ln w="63500">
            <a:solidFill>
              <a:srgbClr val="0000FF"/>
            </a:solidFill>
          </a:ln>
        </p:spPr>
        <p:txBody>
          <a:bodyPr>
            <a:normAutofit fontScale="92500" lnSpcReduction="20000"/>
          </a:bodyPr>
          <a:lstStyle/>
          <a:p>
            <a:pPr marL="0" indent="0">
              <a:buNone/>
            </a:pPr>
            <a:r>
              <a:rPr lang="en-US" sz="1600" dirty="0">
                <a:latin typeface="Arial" pitchFamily="34" charset="0"/>
                <a:cs typeface="Arial" pitchFamily="34" charset="0"/>
              </a:rPr>
              <a:t>(1) </a:t>
            </a:r>
            <a:r>
              <a:rPr lang="en-US" sz="1600" b="1" dirty="0" err="1">
                <a:latin typeface="Arial" pitchFamily="34" charset="0"/>
                <a:cs typeface="Arial" pitchFamily="34" charset="0"/>
              </a:rPr>
              <a:t>Oxidoreductases</a:t>
            </a:r>
            <a:r>
              <a:rPr lang="en-US" sz="1600" dirty="0" err="1">
                <a:latin typeface="Arial" pitchFamily="34" charset="0"/>
                <a:cs typeface="Arial" pitchFamily="34" charset="0"/>
              </a:rPr>
              <a:t>:catalyze</a:t>
            </a:r>
            <a:r>
              <a:rPr lang="tr-TR" sz="1600" dirty="0">
                <a:latin typeface="Arial" pitchFamily="34" charset="0"/>
                <a:cs typeface="Arial" pitchFamily="34" charset="0"/>
              </a:rPr>
              <a:t> </a:t>
            </a:r>
            <a:r>
              <a:rPr lang="en-US" sz="1600" dirty="0">
                <a:latin typeface="Arial" pitchFamily="34" charset="0"/>
                <a:cs typeface="Arial" pitchFamily="34" charset="0"/>
              </a:rPr>
              <a:t>the transfer of electrons from one molecule, to another.</a:t>
            </a:r>
          </a:p>
          <a:p>
            <a:pPr marL="0" indent="0">
              <a:buNone/>
            </a:pPr>
            <a:r>
              <a:rPr lang="en-US" sz="1600" u="sng" dirty="0">
                <a:latin typeface="Arial" pitchFamily="34" charset="0"/>
                <a:cs typeface="Arial" pitchFamily="34" charset="0"/>
              </a:rPr>
              <a:t>Glucose oxidase</a:t>
            </a:r>
            <a:r>
              <a:rPr lang="en-US" sz="1600" dirty="0">
                <a:latin typeface="Arial" pitchFamily="34" charset="0"/>
                <a:cs typeface="Arial" pitchFamily="34" charset="0"/>
              </a:rPr>
              <a:t>: Removes glucose in egg powder production. It prevents the Maillard reaction. In the production of frozen potatoes, it removes excess glucose and the color improves.</a:t>
            </a:r>
          </a:p>
          <a:p>
            <a:pPr marL="0" indent="0">
              <a:buNone/>
            </a:pPr>
            <a:r>
              <a:rPr lang="en-US" sz="1600" u="sng" dirty="0">
                <a:latin typeface="Arial" pitchFamily="34" charset="0"/>
                <a:cs typeface="Arial" pitchFamily="34" charset="0"/>
              </a:rPr>
              <a:t>Catalase</a:t>
            </a:r>
            <a:r>
              <a:rPr lang="en-US" sz="1600" dirty="0">
                <a:latin typeface="Arial" pitchFamily="34" charset="0"/>
                <a:cs typeface="Arial" pitchFamily="34" charset="0"/>
              </a:rPr>
              <a:t>: Neutralizes the H</a:t>
            </a:r>
            <a:r>
              <a:rPr lang="en-US" sz="1200" dirty="0">
                <a:latin typeface="Arial" pitchFamily="34" charset="0"/>
                <a:cs typeface="Arial" pitchFamily="34" charset="0"/>
              </a:rPr>
              <a:t>2</a:t>
            </a:r>
            <a:r>
              <a:rPr lang="en-US" sz="1600" dirty="0">
                <a:latin typeface="Arial" pitchFamily="34" charset="0"/>
                <a:cs typeface="Arial" pitchFamily="34" charset="0"/>
              </a:rPr>
              <a:t>O</a:t>
            </a:r>
            <a:r>
              <a:rPr lang="en-US" sz="1200" dirty="0">
                <a:latin typeface="Arial" pitchFamily="34" charset="0"/>
                <a:cs typeface="Arial" pitchFamily="34" charset="0"/>
              </a:rPr>
              <a:t>2 </a:t>
            </a:r>
            <a:r>
              <a:rPr lang="en-US" sz="1600" dirty="0">
                <a:latin typeface="Arial" pitchFamily="34" charset="0"/>
                <a:cs typeface="Arial" pitchFamily="34" charset="0"/>
              </a:rPr>
              <a:t>formed by glucose oxidase. It is used in the production of pasteurized milk.</a:t>
            </a:r>
          </a:p>
          <a:p>
            <a:pPr marL="0" indent="0">
              <a:buNone/>
            </a:pPr>
            <a:r>
              <a:rPr lang="en-US" sz="1600" u="sng" dirty="0">
                <a:latin typeface="Arial" pitchFamily="34" charset="0"/>
                <a:cs typeface="Arial" pitchFamily="34" charset="0"/>
              </a:rPr>
              <a:t>Lipoxygenase</a:t>
            </a:r>
            <a:r>
              <a:rPr lang="en-US" sz="1600" dirty="0">
                <a:latin typeface="Arial" pitchFamily="34" charset="0"/>
                <a:cs typeface="Arial" pitchFamily="34" charset="0"/>
              </a:rPr>
              <a:t>: Bleaching flour, improving some properties of dough. </a:t>
            </a:r>
            <a:r>
              <a:rPr lang="tr-TR" sz="1600" dirty="0">
                <a:latin typeface="Arial" pitchFamily="34" charset="0"/>
                <a:cs typeface="Arial" pitchFamily="34" charset="0"/>
              </a:rPr>
              <a:t>(</a:t>
            </a:r>
            <a:r>
              <a:rPr lang="en-US" sz="1600" dirty="0">
                <a:latin typeface="Arial" pitchFamily="34" charset="0"/>
                <a:cs typeface="Arial" pitchFamily="34" charset="0"/>
              </a:rPr>
              <a:t>help strengthen the</a:t>
            </a:r>
            <a:r>
              <a:rPr lang="tr-TR" sz="1600" dirty="0">
                <a:latin typeface="Arial" pitchFamily="34" charset="0"/>
                <a:cs typeface="Arial" pitchFamily="34" charset="0"/>
              </a:rPr>
              <a:t> </a:t>
            </a:r>
            <a:r>
              <a:rPr lang="en-US" sz="1600" dirty="0">
                <a:latin typeface="Arial" pitchFamily="34" charset="0"/>
                <a:cs typeface="Arial" pitchFamily="34" charset="0"/>
              </a:rPr>
              <a:t>gluten network</a:t>
            </a:r>
            <a:r>
              <a:rPr lang="tr-TR" sz="1600" dirty="0">
                <a:latin typeface="Arial" pitchFamily="34" charset="0"/>
                <a:cs typeface="Arial" pitchFamily="34" charset="0"/>
              </a:rPr>
              <a:t>)</a:t>
            </a:r>
            <a:endParaRPr lang="en-US" sz="1600" dirty="0">
              <a:latin typeface="Arial" pitchFamily="34" charset="0"/>
              <a:cs typeface="Arial" pitchFamily="34" charset="0"/>
            </a:endParaRPr>
          </a:p>
          <a:p>
            <a:pPr marL="0" indent="0">
              <a:buNone/>
            </a:pPr>
            <a:endParaRPr lang="en-US" sz="1600" dirty="0">
              <a:latin typeface="Arial" pitchFamily="34" charset="0"/>
              <a:cs typeface="Arial" pitchFamily="34" charset="0"/>
            </a:endParaRPr>
          </a:p>
          <a:p>
            <a:pPr marL="0" indent="0">
              <a:buNone/>
            </a:pPr>
            <a:r>
              <a:rPr lang="en-US" sz="1600" dirty="0">
                <a:latin typeface="Arial" pitchFamily="34" charset="0"/>
                <a:cs typeface="Arial" pitchFamily="34" charset="0"/>
              </a:rPr>
              <a:t>   (2) </a:t>
            </a:r>
            <a:r>
              <a:rPr lang="en-US" sz="1600" b="1" dirty="0">
                <a:latin typeface="Arial" pitchFamily="34" charset="0"/>
                <a:cs typeface="Arial" pitchFamily="34" charset="0"/>
              </a:rPr>
              <a:t>Transferases</a:t>
            </a:r>
            <a:r>
              <a:rPr lang="tr-TR" sz="1600" b="1" dirty="0">
                <a:latin typeface="Arial" pitchFamily="34" charset="0"/>
                <a:cs typeface="Arial" pitchFamily="34" charset="0"/>
              </a:rPr>
              <a:t> </a:t>
            </a:r>
            <a:r>
              <a:rPr lang="en-US" sz="1600" dirty="0">
                <a:latin typeface="Arial" pitchFamily="34" charset="0"/>
                <a:cs typeface="Arial" pitchFamily="34" charset="0"/>
              </a:rPr>
              <a:t>enact the transfer of specific functional groups from one molecule to another</a:t>
            </a:r>
            <a:r>
              <a:rPr lang="en-US" sz="1600" b="1" dirty="0">
                <a:latin typeface="Arial" pitchFamily="34" charset="0"/>
                <a:cs typeface="Arial" pitchFamily="34" charset="0"/>
              </a:rPr>
              <a:t>. </a:t>
            </a:r>
            <a:r>
              <a:rPr lang="tr-TR" sz="1600" b="1" dirty="0">
                <a:latin typeface="Arial" pitchFamily="34" charset="0"/>
                <a:cs typeface="Arial" pitchFamily="34" charset="0"/>
              </a:rPr>
              <a:t>  </a:t>
            </a:r>
            <a:r>
              <a:rPr lang="tr-TR" sz="1600" dirty="0" err="1">
                <a:latin typeface="Arial" pitchFamily="34" charset="0"/>
                <a:cs typeface="Arial" pitchFamily="34" charset="0"/>
              </a:rPr>
              <a:t>They</a:t>
            </a:r>
            <a:r>
              <a:rPr lang="tr-TR" sz="1600" b="1" dirty="0">
                <a:latin typeface="Arial" pitchFamily="34" charset="0"/>
                <a:cs typeface="Arial" pitchFamily="34" charset="0"/>
              </a:rPr>
              <a:t> </a:t>
            </a:r>
            <a:r>
              <a:rPr lang="tr-TR" sz="1600" dirty="0" err="1">
                <a:latin typeface="Arial" pitchFamily="34" charset="0"/>
                <a:cs typeface="Arial" pitchFamily="34" charset="0"/>
              </a:rPr>
              <a:t>are</a:t>
            </a:r>
            <a:r>
              <a:rPr lang="tr-TR" sz="1600" dirty="0">
                <a:latin typeface="Arial" pitchFamily="34" charset="0"/>
                <a:cs typeface="Arial" pitchFamily="34" charset="0"/>
              </a:rPr>
              <a:t> </a:t>
            </a:r>
            <a:r>
              <a:rPr lang="tr-TR" sz="1600" dirty="0" err="1">
                <a:latin typeface="Arial" pitchFamily="34" charset="0"/>
                <a:cs typeface="Arial" pitchFamily="34" charset="0"/>
              </a:rPr>
              <a:t>used</a:t>
            </a:r>
            <a:r>
              <a:rPr lang="tr-TR" sz="1600" dirty="0">
                <a:latin typeface="Arial" pitchFamily="34" charset="0"/>
                <a:cs typeface="Arial" pitchFamily="34" charset="0"/>
              </a:rPr>
              <a:t>;</a:t>
            </a:r>
            <a:endParaRPr lang="en-US" sz="1600" dirty="0">
              <a:latin typeface="Arial" pitchFamily="34" charset="0"/>
              <a:cs typeface="Arial" pitchFamily="34" charset="0"/>
            </a:endParaRPr>
          </a:p>
          <a:p>
            <a:pPr marL="0" indent="0">
              <a:buNone/>
            </a:pPr>
            <a:r>
              <a:rPr lang="en-US" sz="1600" dirty="0">
                <a:latin typeface="Arial" pitchFamily="34" charset="0"/>
                <a:cs typeface="Arial" pitchFamily="34" charset="0"/>
              </a:rPr>
              <a:t>To prevent water loss in thawing frozen fish.</a:t>
            </a:r>
          </a:p>
          <a:p>
            <a:pPr marL="0" indent="0">
              <a:buNone/>
            </a:pPr>
            <a:r>
              <a:rPr lang="tr-TR" sz="1600" dirty="0">
                <a:latin typeface="Arial" pitchFamily="34" charset="0"/>
                <a:cs typeface="Arial" pitchFamily="34" charset="0"/>
              </a:rPr>
              <a:t>As a t</a:t>
            </a:r>
            <a:r>
              <a:rPr lang="en-US" sz="1600" dirty="0" err="1">
                <a:latin typeface="Arial" pitchFamily="34" charset="0"/>
                <a:cs typeface="Arial" pitchFamily="34" charset="0"/>
              </a:rPr>
              <a:t>exture</a:t>
            </a:r>
            <a:r>
              <a:rPr lang="en-US" sz="1600" dirty="0">
                <a:latin typeface="Arial" pitchFamily="34" charset="0"/>
                <a:cs typeface="Arial" pitchFamily="34" charset="0"/>
              </a:rPr>
              <a:t> control</a:t>
            </a:r>
            <a:r>
              <a:rPr lang="tr-TR" sz="1600" dirty="0" err="1">
                <a:latin typeface="Arial" pitchFamily="34" charset="0"/>
                <a:cs typeface="Arial" pitchFamily="34" charset="0"/>
              </a:rPr>
              <a:t>ler</a:t>
            </a:r>
            <a:r>
              <a:rPr lang="en-US" sz="1600" dirty="0">
                <a:latin typeface="Arial" pitchFamily="34" charset="0"/>
                <a:cs typeface="Arial" pitchFamily="34" charset="0"/>
              </a:rPr>
              <a:t> in nonfat yoghurt production</a:t>
            </a:r>
          </a:p>
          <a:p>
            <a:pPr marL="0" indent="0">
              <a:buNone/>
            </a:pPr>
            <a:r>
              <a:rPr lang="tr-TR" sz="1600" dirty="0" err="1">
                <a:latin typeface="Arial" pitchFamily="34" charset="0"/>
                <a:cs typeface="Arial" pitchFamily="34" charset="0"/>
              </a:rPr>
              <a:t>In</a:t>
            </a:r>
            <a:r>
              <a:rPr lang="tr-TR" sz="1600" dirty="0">
                <a:latin typeface="Arial" pitchFamily="34" charset="0"/>
                <a:cs typeface="Arial" pitchFamily="34" charset="0"/>
              </a:rPr>
              <a:t> h</a:t>
            </a:r>
            <a:r>
              <a:rPr lang="en-US" sz="1600" dirty="0" err="1">
                <a:latin typeface="Arial" pitchFamily="34" charset="0"/>
                <a:cs typeface="Arial" pitchFamily="34" charset="0"/>
              </a:rPr>
              <a:t>ard</a:t>
            </a:r>
            <a:r>
              <a:rPr lang="en-US" sz="1600" dirty="0">
                <a:latin typeface="Arial" pitchFamily="34" charset="0"/>
                <a:cs typeface="Arial" pitchFamily="34" charset="0"/>
              </a:rPr>
              <a:t> dough production in pasta </a:t>
            </a:r>
            <a:r>
              <a:rPr lang="tr-TR" sz="1600" dirty="0" err="1">
                <a:latin typeface="Arial" pitchFamily="34" charset="0"/>
                <a:cs typeface="Arial" pitchFamily="34" charset="0"/>
              </a:rPr>
              <a:t>processing</a:t>
            </a:r>
            <a:endParaRPr lang="en-US" sz="1600" dirty="0">
              <a:latin typeface="Arial" pitchFamily="34" charset="0"/>
              <a:cs typeface="Arial" pitchFamily="34" charset="0"/>
            </a:endParaRPr>
          </a:p>
          <a:p>
            <a:pPr marL="0" indent="0">
              <a:buNone/>
            </a:pPr>
            <a:endParaRPr lang="en-US" sz="1600" dirty="0">
              <a:latin typeface="Arial" pitchFamily="34" charset="0"/>
              <a:cs typeface="Arial" pitchFamily="34" charset="0"/>
            </a:endParaRPr>
          </a:p>
          <a:p>
            <a:pPr marL="0" indent="0">
              <a:buNone/>
            </a:pPr>
            <a:r>
              <a:rPr lang="en-US" sz="1600" dirty="0">
                <a:latin typeface="Arial" pitchFamily="34" charset="0"/>
                <a:cs typeface="Arial" pitchFamily="34" charset="0"/>
              </a:rPr>
              <a:t>(3) </a:t>
            </a:r>
            <a:r>
              <a:rPr lang="en-US" sz="1600" b="1" dirty="0">
                <a:latin typeface="Arial" pitchFamily="34" charset="0"/>
                <a:cs typeface="Arial" pitchFamily="34" charset="0"/>
              </a:rPr>
              <a:t>Hydrolases</a:t>
            </a:r>
            <a:r>
              <a:rPr lang="tr-TR" sz="1600" b="1" dirty="0">
                <a:latin typeface="Arial" pitchFamily="34" charset="0"/>
                <a:cs typeface="Arial" pitchFamily="34" charset="0"/>
              </a:rPr>
              <a:t> </a:t>
            </a:r>
            <a:r>
              <a:rPr lang="en-US" sz="1600" dirty="0">
                <a:latin typeface="Arial" pitchFamily="34" charset="0"/>
                <a:cs typeface="Arial" pitchFamily="34" charset="0"/>
              </a:rPr>
              <a:t>use water to break a chemical bond, which typically results in dividing a larger molecule into smaller molecules.</a:t>
            </a:r>
          </a:p>
          <a:p>
            <a:pPr marL="0" indent="0">
              <a:buNone/>
            </a:pPr>
            <a:r>
              <a:rPr lang="en-US" sz="1600" u="sng" dirty="0">
                <a:latin typeface="Arial" pitchFamily="34" charset="0"/>
                <a:cs typeface="Arial" pitchFamily="34" charset="0"/>
              </a:rPr>
              <a:t>Peptidase</a:t>
            </a:r>
            <a:r>
              <a:rPr lang="en-US" sz="1600" dirty="0">
                <a:latin typeface="Arial" pitchFamily="34" charset="0"/>
                <a:cs typeface="Arial" pitchFamily="34" charset="0"/>
              </a:rPr>
              <a:t>:</a:t>
            </a:r>
            <a:r>
              <a:rPr lang="tr-TR" sz="1600" dirty="0">
                <a:latin typeface="Arial" pitchFamily="34" charset="0"/>
                <a:cs typeface="Arial" pitchFamily="34" charset="0"/>
              </a:rPr>
              <a:t> </a:t>
            </a:r>
            <a:r>
              <a:rPr lang="en-US" sz="1600" dirty="0">
                <a:latin typeface="Arial" pitchFamily="34" charset="0"/>
                <a:cs typeface="Arial" pitchFamily="34" charset="0"/>
              </a:rPr>
              <a:t>catalyzes proteolysis, the breakdown of proteins into smaller polypeptides or single amino acids.</a:t>
            </a:r>
          </a:p>
          <a:p>
            <a:pPr marL="0" indent="0">
              <a:buNone/>
            </a:pPr>
            <a:r>
              <a:rPr lang="en-US" sz="1600" dirty="0">
                <a:latin typeface="Arial" pitchFamily="34" charset="0"/>
                <a:cs typeface="Arial" pitchFamily="34" charset="0"/>
              </a:rPr>
              <a:t>It is added to flour in the production of some bakery products. Hard type gluten turns into soft type gluten.</a:t>
            </a:r>
          </a:p>
          <a:p>
            <a:pPr marL="0" indent="0">
              <a:buNone/>
            </a:pPr>
            <a:r>
              <a:rPr lang="en-US" sz="1600" dirty="0">
                <a:latin typeface="Arial" pitchFamily="34" charset="0"/>
                <a:cs typeface="Arial" pitchFamily="34" charset="0"/>
              </a:rPr>
              <a:t>Forming casein clot in cheese production</a:t>
            </a:r>
          </a:p>
          <a:p>
            <a:pPr marL="0" indent="0">
              <a:buNone/>
            </a:pPr>
            <a:r>
              <a:rPr lang="en-US" sz="1600" dirty="0">
                <a:latin typeface="Arial" pitchFamily="34" charset="0"/>
                <a:cs typeface="Arial" pitchFamily="34" charset="0"/>
              </a:rPr>
              <a:t>Softening the meat</a:t>
            </a:r>
          </a:p>
          <a:p>
            <a:pPr marL="0" indent="0">
              <a:buNone/>
            </a:pPr>
            <a:r>
              <a:rPr lang="en-US" sz="1600" u="sng" dirty="0">
                <a:latin typeface="Arial" pitchFamily="34" charset="0"/>
                <a:cs typeface="Arial" pitchFamily="34" charset="0"/>
              </a:rPr>
              <a:t>α, β-amylase</a:t>
            </a:r>
            <a:r>
              <a:rPr lang="en-US" sz="1600" dirty="0">
                <a:latin typeface="Arial" pitchFamily="34" charset="0"/>
                <a:cs typeface="Arial" pitchFamily="34" charset="0"/>
              </a:rPr>
              <a:t>: Breakdown of starch in beer and bread production</a:t>
            </a:r>
            <a:endParaRPr lang="tr-TR" sz="1600" dirty="0">
              <a:latin typeface="Arial" pitchFamily="34" charset="0"/>
              <a:cs typeface="Arial" pitchFamily="34" charset="0"/>
            </a:endParaRPr>
          </a:p>
        </p:txBody>
      </p:sp>
      <p:sp>
        <p:nvSpPr>
          <p:cNvPr id="5" name="Slayt Numarası Yer Tutucusu 4"/>
          <p:cNvSpPr>
            <a:spLocks noGrp="1"/>
          </p:cNvSpPr>
          <p:nvPr>
            <p:ph type="sldNum" sz="quarter" idx="12"/>
          </p:nvPr>
        </p:nvSpPr>
        <p:spPr/>
        <p:txBody>
          <a:bodyPr/>
          <a:lstStyle/>
          <a:p>
            <a:fld id="{05879D45-D2A0-4A28-A831-E302C748BA68}" type="slidenum">
              <a:rPr lang="tr-TR" smtClean="0"/>
              <a:pPr/>
              <a:t>19</a:t>
            </a:fld>
            <a:endParaRPr lang="tr-TR"/>
          </a:p>
        </p:txBody>
      </p:sp>
    </p:spTree>
    <p:extLst>
      <p:ext uri="{BB962C8B-B14F-4D97-AF65-F5344CB8AC3E}">
        <p14:creationId xmlns:p14="http://schemas.microsoft.com/office/powerpoint/2010/main" val="141608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70F603-984F-4A1E-8E78-A06090E474AD}"/>
              </a:ext>
            </a:extLst>
          </p:cNvPr>
          <p:cNvSpPr>
            <a:spLocks noGrp="1"/>
          </p:cNvSpPr>
          <p:nvPr>
            <p:ph type="title"/>
          </p:nvPr>
        </p:nvSpPr>
        <p:spPr>
          <a:xfrm>
            <a:off x="2231136" y="143598"/>
            <a:ext cx="7729728" cy="1188720"/>
          </a:xfrm>
        </p:spPr>
        <p:txBody>
          <a:bodyPr/>
          <a:lstStyle/>
          <a:p>
            <a:r>
              <a:rPr lang="tr-TR" dirty="0"/>
              <a:t>ENZYMES</a:t>
            </a:r>
          </a:p>
        </p:txBody>
      </p:sp>
      <p:pic>
        <p:nvPicPr>
          <p:cNvPr id="4" name="Picture 2" descr="Some of the enzymes and enzyme-like proteins used for immobilization on...  | Download Scientific Diagram">
            <a:extLst>
              <a:ext uri="{FF2B5EF4-FFF2-40B4-BE49-F238E27FC236}">
                <a16:creationId xmlns:a16="http://schemas.microsoft.com/office/drawing/2014/main" id="{8ED8C472-6C91-4B3C-A2D8-04C525124A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935" y="2511157"/>
            <a:ext cx="6642276" cy="2875715"/>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06F6DFC3-5D95-472D-8F3D-E43CEC91DDA2}"/>
              </a:ext>
            </a:extLst>
          </p:cNvPr>
          <p:cNvSpPr txBox="1"/>
          <p:nvPr/>
        </p:nvSpPr>
        <p:spPr>
          <a:xfrm>
            <a:off x="420235" y="1587827"/>
            <a:ext cx="11663265" cy="923330"/>
          </a:xfrm>
          <a:prstGeom prst="rect">
            <a:avLst/>
          </a:prstGeom>
          <a:noFill/>
        </p:spPr>
        <p:txBody>
          <a:bodyPr wrap="square">
            <a:spAutoFit/>
          </a:bodyPr>
          <a:lstStyle/>
          <a:p>
            <a:pPr marL="285750" indent="-285750" algn="l">
              <a:buFont typeface="Arial" panose="020B0604020202020204" pitchFamily="34" charset="0"/>
              <a:buChar char="•"/>
            </a:pPr>
            <a:r>
              <a:rPr lang="tr-TR" sz="1800" b="0" i="0" u="none" strike="noStrike" baseline="0" dirty="0" err="1">
                <a:solidFill>
                  <a:srgbClr val="131313"/>
                </a:solidFill>
                <a:latin typeface="Times-Roman"/>
              </a:rPr>
              <a:t>the</a:t>
            </a:r>
            <a:r>
              <a:rPr lang="tr-TR" sz="1800" b="0" i="0" u="none" strike="noStrike" baseline="0" dirty="0">
                <a:solidFill>
                  <a:srgbClr val="131313"/>
                </a:solidFill>
                <a:latin typeface="Times-Roman"/>
              </a:rPr>
              <a:t> </a:t>
            </a:r>
            <a:r>
              <a:rPr lang="tr-TR" sz="1800" b="0" i="0" u="none" strike="noStrike" baseline="0" dirty="0" err="1">
                <a:solidFill>
                  <a:srgbClr val="131313"/>
                </a:solidFill>
                <a:latin typeface="Times-Roman"/>
              </a:rPr>
              <a:t>three</a:t>
            </a:r>
            <a:r>
              <a:rPr lang="tr-TR" sz="1800" b="0" i="0" u="none" strike="noStrike" baseline="0" dirty="0">
                <a:solidFill>
                  <a:srgbClr val="131313"/>
                </a:solidFill>
                <a:latin typeface="Times-Roman"/>
              </a:rPr>
              <a:t> </a:t>
            </a:r>
            <a:r>
              <a:rPr lang="tr-TR" sz="1800" b="0" i="0" u="none" strike="noStrike" baseline="0" dirty="0" err="1">
                <a:solidFill>
                  <a:srgbClr val="131313"/>
                </a:solidFill>
                <a:latin typeface="Times-Roman"/>
              </a:rPr>
              <a:t>dimensional</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shape of the enzyme molecule is actually responsible</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for its specificity and its effective role as</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a catalyst. On the other hand, the protein </a:t>
            </a:r>
            <a:r>
              <a:rPr lang="en-US" sz="1800" b="0" i="0" u="none" strike="noStrike" baseline="0" dirty="0" err="1">
                <a:solidFill>
                  <a:srgbClr val="131313"/>
                </a:solidFill>
                <a:latin typeface="Times-Roman"/>
              </a:rPr>
              <a:t>nat</a:t>
            </a:r>
            <a:r>
              <a:rPr lang="tr-TR" sz="1800" b="0" i="0" u="none" strike="noStrike" baseline="0" dirty="0">
                <a:solidFill>
                  <a:srgbClr val="131313"/>
                </a:solidFill>
                <a:latin typeface="Times-Roman"/>
              </a:rPr>
              <a:t>u</a:t>
            </a:r>
            <a:r>
              <a:rPr lang="en-US" sz="1800" b="0" i="0" u="none" strike="noStrike" baseline="0" dirty="0">
                <a:solidFill>
                  <a:srgbClr val="131313"/>
                </a:solidFill>
                <a:latin typeface="Times-Roman"/>
              </a:rPr>
              <a:t>re</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of the enzyme restricts its activity to a relatively</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narrow pH range and</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heat treatment leads readily to loss of activity by</a:t>
            </a:r>
            <a:r>
              <a:rPr lang="tr-TR" sz="1800" b="0" i="0" u="none" strike="noStrike" baseline="0" dirty="0">
                <a:solidFill>
                  <a:srgbClr val="131313"/>
                </a:solidFill>
                <a:latin typeface="Times-Roman"/>
              </a:rPr>
              <a:t> </a:t>
            </a:r>
            <a:r>
              <a:rPr lang="tr-TR" sz="1800" b="0" i="0" u="none" strike="noStrike" baseline="0" dirty="0" err="1">
                <a:solidFill>
                  <a:srgbClr val="131313"/>
                </a:solidFill>
                <a:latin typeface="Times-Roman"/>
              </a:rPr>
              <a:t>denaturation</a:t>
            </a:r>
            <a:endParaRPr lang="tr-TR" dirty="0"/>
          </a:p>
        </p:txBody>
      </p:sp>
      <p:sp>
        <p:nvSpPr>
          <p:cNvPr id="7" name="İçerik Yer Tutucusu 6">
            <a:extLst>
              <a:ext uri="{FF2B5EF4-FFF2-40B4-BE49-F238E27FC236}">
                <a16:creationId xmlns:a16="http://schemas.microsoft.com/office/drawing/2014/main" id="{BCBA5EE6-3DAC-48DE-980B-99F9685D29C7}"/>
              </a:ext>
            </a:extLst>
          </p:cNvPr>
          <p:cNvSpPr txBox="1">
            <a:spLocks noGrp="1"/>
          </p:cNvSpPr>
          <p:nvPr>
            <p:ph idx="1"/>
          </p:nvPr>
        </p:nvSpPr>
        <p:spPr>
          <a:xfrm>
            <a:off x="264318" y="5714611"/>
            <a:ext cx="11663363" cy="3101975"/>
          </a:xfrm>
          <a:prstGeom prst="rect">
            <a:avLst/>
          </a:prstGeom>
          <a:noFill/>
        </p:spPr>
        <p:txBody>
          <a:bodyPr wrap="square">
            <a:spAutoFit/>
          </a:bodyPr>
          <a:lstStyle/>
          <a:p>
            <a:pPr marL="285750" indent="-285750">
              <a:buFont typeface="Arial" panose="020B0604020202020204" pitchFamily="34" charset="0"/>
              <a:buChar char="•"/>
            </a:pPr>
            <a:r>
              <a:rPr lang="en-US" dirty="0"/>
              <a:t>Some enzymes are complexes consisting of a protein</a:t>
            </a:r>
            <a:r>
              <a:rPr lang="tr-TR" dirty="0"/>
              <a:t> </a:t>
            </a:r>
            <a:r>
              <a:rPr lang="en-US" dirty="0"/>
              <a:t>moiety bound firmly to a nonprotein component</a:t>
            </a:r>
            <a:r>
              <a:rPr lang="tr-TR" dirty="0"/>
              <a:t> </a:t>
            </a:r>
            <a:r>
              <a:rPr lang="en-US" dirty="0"/>
              <a:t>which is involved in catalysis, e. g. a “prosthetic</a:t>
            </a:r>
            <a:r>
              <a:rPr lang="tr-TR" dirty="0"/>
              <a:t> </a:t>
            </a:r>
            <a:r>
              <a:rPr lang="en-US" dirty="0"/>
              <a:t>Group</a:t>
            </a:r>
            <a:r>
              <a:rPr lang="tr-TR" dirty="0"/>
              <a:t>. </a:t>
            </a:r>
            <a:r>
              <a:rPr lang="en-US" dirty="0"/>
              <a:t>The activities of other</a:t>
            </a:r>
            <a:r>
              <a:rPr lang="tr-TR" dirty="0"/>
              <a:t> </a:t>
            </a:r>
            <a:r>
              <a:rPr lang="en-US" dirty="0"/>
              <a:t>enzymes require the presence of a </a:t>
            </a:r>
            <a:r>
              <a:rPr lang="en-US" dirty="0" err="1"/>
              <a:t>cosubstrate</a:t>
            </a:r>
            <a:r>
              <a:rPr lang="tr-TR" dirty="0"/>
              <a:t> </a:t>
            </a:r>
            <a:r>
              <a:rPr lang="en-US" dirty="0"/>
              <a:t>which is reversibly bound to the protein moiety</a:t>
            </a:r>
            <a:endParaRPr lang="tr-TR" dirty="0"/>
          </a:p>
        </p:txBody>
      </p:sp>
    </p:spTree>
    <p:extLst>
      <p:ext uri="{BB962C8B-B14F-4D97-AF65-F5344CB8AC3E}">
        <p14:creationId xmlns:p14="http://schemas.microsoft.com/office/powerpoint/2010/main" val="2182812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63552" y="288032"/>
            <a:ext cx="6635080" cy="576064"/>
          </a:xfrm>
        </p:spPr>
        <p:txBody>
          <a:bodyPr>
            <a:normAutofit fontScale="90000"/>
          </a:bodyPr>
          <a:lstStyle/>
          <a:p>
            <a:r>
              <a:rPr lang="en-US" sz="2000" b="1" dirty="0"/>
              <a:t>Enzymes Used in the Food Industry</a:t>
            </a:r>
            <a:endParaRPr lang="tr-TR" sz="1600" dirty="0">
              <a:latin typeface="Arial" pitchFamily="34" charset="0"/>
              <a:cs typeface="Arial" pitchFamily="34" charset="0"/>
            </a:endParaRPr>
          </a:p>
        </p:txBody>
      </p:sp>
      <p:sp>
        <p:nvSpPr>
          <p:cNvPr id="3" name="İçerik Yer Tutucusu 2"/>
          <p:cNvSpPr>
            <a:spLocks noGrp="1"/>
          </p:cNvSpPr>
          <p:nvPr>
            <p:ph idx="1"/>
          </p:nvPr>
        </p:nvSpPr>
        <p:spPr>
          <a:xfrm>
            <a:off x="1306286" y="975154"/>
            <a:ext cx="8344475" cy="2833170"/>
          </a:xfrm>
          <a:ln w="63500">
            <a:solidFill>
              <a:srgbClr val="0000FF"/>
            </a:solidFill>
          </a:ln>
        </p:spPr>
        <p:txBody>
          <a:bodyPr>
            <a:normAutofit lnSpcReduction="10000"/>
          </a:bodyPr>
          <a:lstStyle/>
          <a:p>
            <a:pPr marL="0" indent="0">
              <a:buNone/>
            </a:pPr>
            <a:r>
              <a:rPr lang="tr-TR" sz="1600" dirty="0">
                <a:latin typeface="Arial" pitchFamily="34" charset="0"/>
                <a:cs typeface="Arial" pitchFamily="34" charset="0"/>
              </a:rPr>
              <a:t>(4) </a:t>
            </a:r>
            <a:r>
              <a:rPr lang="tr-TR" sz="1600" b="1" dirty="0" err="1">
                <a:latin typeface="Arial" pitchFamily="34" charset="0"/>
                <a:cs typeface="Arial" pitchFamily="34" charset="0"/>
              </a:rPr>
              <a:t>Lyases</a:t>
            </a:r>
            <a:r>
              <a:rPr lang="tr-TR" sz="1600" dirty="0">
                <a:latin typeface="Arial" pitchFamily="34" charset="0"/>
                <a:cs typeface="Arial" pitchFamily="34" charset="0"/>
              </a:rPr>
              <a:t>: </a:t>
            </a:r>
            <a:r>
              <a:rPr lang="tr-TR" sz="1600" dirty="0" err="1">
                <a:latin typeface="Arial" pitchFamily="34" charset="0"/>
                <a:cs typeface="Arial" pitchFamily="34" charset="0"/>
              </a:rPr>
              <a:t>are</a:t>
            </a:r>
            <a:r>
              <a:rPr lang="en-US" sz="1600" dirty="0">
                <a:latin typeface="Arial" pitchFamily="34" charset="0"/>
                <a:cs typeface="Arial" pitchFamily="34" charset="0"/>
              </a:rPr>
              <a:t> enzyme</a:t>
            </a:r>
            <a:r>
              <a:rPr lang="tr-TR" sz="1600" dirty="0">
                <a:latin typeface="Arial" pitchFamily="34" charset="0"/>
                <a:cs typeface="Arial" pitchFamily="34" charset="0"/>
              </a:rPr>
              <a:t>s</a:t>
            </a:r>
            <a:r>
              <a:rPr lang="en-US" sz="1600" dirty="0">
                <a:latin typeface="Arial" pitchFamily="34" charset="0"/>
                <a:cs typeface="Arial" pitchFamily="34" charset="0"/>
              </a:rPr>
              <a:t> that catalyze the breaking of various chemical bonds by means other than hydrolysis and oxidation, often forming a new double bond or a new ring structure</a:t>
            </a:r>
            <a:endParaRPr lang="tr-TR" sz="1600" dirty="0">
              <a:latin typeface="Arial" pitchFamily="34" charset="0"/>
              <a:cs typeface="Arial" pitchFamily="34" charset="0"/>
            </a:endParaRPr>
          </a:p>
          <a:p>
            <a:pPr marL="0" indent="0">
              <a:buNone/>
            </a:pPr>
            <a:r>
              <a:rPr lang="tr-TR" sz="1600" dirty="0" err="1">
                <a:latin typeface="Arial" pitchFamily="34" charset="0"/>
                <a:cs typeface="Arial" pitchFamily="34" charset="0"/>
              </a:rPr>
              <a:t>Pectin</a:t>
            </a:r>
            <a:r>
              <a:rPr lang="tr-TR" sz="1600" dirty="0">
                <a:latin typeface="Arial" pitchFamily="34" charset="0"/>
                <a:cs typeface="Arial" pitchFamily="34" charset="0"/>
              </a:rPr>
              <a:t> </a:t>
            </a:r>
            <a:r>
              <a:rPr lang="tr-TR" sz="1600" dirty="0" err="1">
                <a:latin typeface="Arial" pitchFamily="34" charset="0"/>
                <a:cs typeface="Arial" pitchFamily="34" charset="0"/>
              </a:rPr>
              <a:t>lyase</a:t>
            </a:r>
            <a:r>
              <a:rPr lang="tr-TR" sz="1600" dirty="0">
                <a:latin typeface="Arial" pitchFamily="34" charset="0"/>
                <a:cs typeface="Arial" pitchFamily="34" charset="0"/>
              </a:rPr>
              <a:t>: </a:t>
            </a:r>
            <a:r>
              <a:rPr lang="tr-TR" sz="1600" b="0" i="0" dirty="0" err="1">
                <a:solidFill>
                  <a:srgbClr val="4D5156"/>
                </a:solidFill>
                <a:effectLst/>
                <a:latin typeface="arial" panose="020B0604020202020204" pitchFamily="34" charset="0"/>
              </a:rPr>
              <a:t>degrades</a:t>
            </a:r>
            <a:r>
              <a:rPr lang="tr-TR" sz="1600" b="0" i="0" dirty="0">
                <a:solidFill>
                  <a:srgbClr val="4D5156"/>
                </a:solidFill>
                <a:effectLst/>
                <a:latin typeface="arial" panose="020B0604020202020204" pitchFamily="34" charset="0"/>
              </a:rPr>
              <a:t> </a:t>
            </a:r>
            <a:r>
              <a:rPr lang="tr-TR" sz="1600" b="0" i="0" dirty="0" err="1">
                <a:solidFill>
                  <a:srgbClr val="4D5156"/>
                </a:solidFill>
                <a:effectLst/>
                <a:latin typeface="arial" panose="020B0604020202020204" pitchFamily="34" charset="0"/>
              </a:rPr>
              <a:t>pectin</a:t>
            </a:r>
            <a:r>
              <a:rPr lang="tr-TR" sz="1600" b="0" i="0" dirty="0">
                <a:solidFill>
                  <a:srgbClr val="4D5156"/>
                </a:solidFill>
                <a:effectLst/>
                <a:latin typeface="arial" panose="020B0604020202020204" pitchFamily="34" charset="0"/>
              </a:rPr>
              <a:t> </a:t>
            </a:r>
            <a:r>
              <a:rPr lang="tr-TR" sz="1600" dirty="0">
                <a:latin typeface="Arial" pitchFamily="34" charset="0"/>
                <a:cs typeface="Arial" pitchFamily="34" charset="0"/>
              </a:rPr>
              <a:t>in </a:t>
            </a:r>
            <a:r>
              <a:rPr lang="tr-TR" sz="1600" dirty="0" err="1">
                <a:latin typeface="Arial" pitchFamily="34" charset="0"/>
                <a:cs typeface="Arial" pitchFamily="34" charset="0"/>
              </a:rPr>
              <a:t>fruit</a:t>
            </a:r>
            <a:r>
              <a:rPr lang="tr-TR" sz="1600" dirty="0">
                <a:latin typeface="Arial" pitchFamily="34" charset="0"/>
                <a:cs typeface="Arial" pitchFamily="34" charset="0"/>
              </a:rPr>
              <a:t> </a:t>
            </a:r>
            <a:r>
              <a:rPr lang="tr-TR" sz="1600" dirty="0" err="1">
                <a:latin typeface="Arial" pitchFamily="34" charset="0"/>
                <a:cs typeface="Arial" pitchFamily="34" charset="0"/>
              </a:rPr>
              <a:t>juice</a:t>
            </a:r>
            <a:r>
              <a:rPr lang="tr-TR" sz="1600" dirty="0">
                <a:latin typeface="Arial" pitchFamily="34" charset="0"/>
                <a:cs typeface="Arial" pitchFamily="34" charset="0"/>
              </a:rPr>
              <a:t> </a:t>
            </a:r>
            <a:r>
              <a:rPr lang="tr-TR" sz="1600" dirty="0" err="1">
                <a:latin typeface="Arial" pitchFamily="34" charset="0"/>
                <a:cs typeface="Arial" pitchFamily="34" charset="0"/>
              </a:rPr>
              <a:t>production</a:t>
            </a:r>
            <a:endParaRPr lang="tr-TR" sz="1600" dirty="0">
              <a:latin typeface="Arial" pitchFamily="34" charset="0"/>
              <a:cs typeface="Arial" pitchFamily="34" charset="0"/>
            </a:endParaRPr>
          </a:p>
          <a:p>
            <a:pPr marL="0" indent="0">
              <a:buNone/>
            </a:pPr>
            <a:r>
              <a:rPr lang="tr-TR" sz="1600" dirty="0" err="1">
                <a:latin typeface="Arial" pitchFamily="34" charset="0"/>
                <a:cs typeface="Arial" pitchFamily="34" charset="0"/>
              </a:rPr>
              <a:t>Aspartase</a:t>
            </a:r>
            <a:r>
              <a:rPr lang="tr-TR" sz="1600" dirty="0">
                <a:latin typeface="Arial" pitchFamily="34" charset="0"/>
                <a:cs typeface="Arial" pitchFamily="34" charset="0"/>
              </a:rPr>
              <a:t>: </a:t>
            </a:r>
            <a:r>
              <a:rPr lang="en-US" sz="1600" b="0" i="0" dirty="0">
                <a:solidFill>
                  <a:srgbClr val="4D5156"/>
                </a:solidFill>
                <a:effectLst/>
                <a:latin typeface="arial" panose="020B0604020202020204" pitchFamily="34" charset="0"/>
              </a:rPr>
              <a:t>catalyzes the reversible deamination of the amino acid L-aspartic acid </a:t>
            </a:r>
            <a:r>
              <a:rPr lang="tr-TR" sz="1600" b="0" i="0" dirty="0">
                <a:solidFill>
                  <a:srgbClr val="4D5156"/>
                </a:solidFill>
                <a:effectLst/>
                <a:latin typeface="arial" panose="020B0604020202020204" pitchFamily="34" charset="0"/>
              </a:rPr>
              <a:t> </a:t>
            </a:r>
            <a:r>
              <a:rPr lang="tr-TR" sz="1600" b="0" i="0" dirty="0" err="1">
                <a:solidFill>
                  <a:srgbClr val="4D5156"/>
                </a:solidFill>
                <a:effectLst/>
                <a:latin typeface="arial" panose="020B0604020202020204" pitchFamily="34" charset="0"/>
              </a:rPr>
              <a:t>and</a:t>
            </a:r>
            <a:r>
              <a:rPr lang="tr-TR" sz="1600" b="0" i="0" dirty="0">
                <a:solidFill>
                  <a:srgbClr val="4D5156"/>
                </a:solidFill>
                <a:effectLst/>
                <a:latin typeface="arial" panose="020B0604020202020204" pitchFamily="34" charset="0"/>
              </a:rPr>
              <a:t> is </a:t>
            </a:r>
            <a:r>
              <a:rPr lang="tr-TR" sz="1600" b="0" i="0" dirty="0" err="1">
                <a:solidFill>
                  <a:srgbClr val="4D5156"/>
                </a:solidFill>
                <a:effectLst/>
                <a:latin typeface="arial" panose="020B0604020202020204" pitchFamily="34" charset="0"/>
              </a:rPr>
              <a:t>used</a:t>
            </a:r>
            <a:r>
              <a:rPr lang="tr-TR" sz="1600" b="0" i="0" dirty="0">
                <a:solidFill>
                  <a:srgbClr val="4D5156"/>
                </a:solidFill>
                <a:effectLst/>
                <a:latin typeface="arial" panose="020B0604020202020204" pitchFamily="34" charset="0"/>
              </a:rPr>
              <a:t> i</a:t>
            </a:r>
            <a:r>
              <a:rPr lang="tr-TR" sz="1600" dirty="0">
                <a:latin typeface="Arial" pitchFamily="34" charset="0"/>
                <a:cs typeface="Arial" pitchFamily="34" charset="0"/>
              </a:rPr>
              <a:t>n amino </a:t>
            </a:r>
            <a:r>
              <a:rPr lang="tr-TR" sz="1600" dirty="0" err="1">
                <a:latin typeface="Arial" pitchFamily="34" charset="0"/>
                <a:cs typeface="Arial" pitchFamily="34" charset="0"/>
              </a:rPr>
              <a:t>acid</a:t>
            </a:r>
            <a:r>
              <a:rPr lang="tr-TR" sz="1600" dirty="0">
                <a:latin typeface="Arial" pitchFamily="34" charset="0"/>
                <a:cs typeface="Arial" pitchFamily="34" charset="0"/>
              </a:rPr>
              <a:t> </a:t>
            </a:r>
            <a:r>
              <a:rPr lang="tr-TR" sz="1600" dirty="0" err="1">
                <a:latin typeface="Arial" pitchFamily="34" charset="0"/>
                <a:cs typeface="Arial" pitchFamily="34" charset="0"/>
              </a:rPr>
              <a:t>production</a:t>
            </a:r>
            <a:endParaRPr lang="tr-TR" sz="1600" dirty="0">
              <a:latin typeface="Arial" pitchFamily="34" charset="0"/>
              <a:cs typeface="Arial" pitchFamily="34" charset="0"/>
            </a:endParaRPr>
          </a:p>
          <a:p>
            <a:pPr marL="0" indent="0">
              <a:buNone/>
            </a:pPr>
            <a:endParaRPr lang="tr-TR" sz="1600" dirty="0">
              <a:latin typeface="Arial" pitchFamily="34" charset="0"/>
              <a:cs typeface="Arial" pitchFamily="34" charset="0"/>
            </a:endParaRPr>
          </a:p>
          <a:p>
            <a:pPr marL="0" indent="0">
              <a:buNone/>
            </a:pPr>
            <a:r>
              <a:rPr lang="tr-TR" sz="1600" dirty="0">
                <a:latin typeface="Arial" pitchFamily="34" charset="0"/>
                <a:cs typeface="Arial" pitchFamily="34" charset="0"/>
              </a:rPr>
              <a:t>(5) </a:t>
            </a:r>
            <a:r>
              <a:rPr lang="tr-TR" sz="1600" b="1" dirty="0" err="1">
                <a:latin typeface="Arial" pitchFamily="34" charset="0"/>
                <a:cs typeface="Arial" pitchFamily="34" charset="0"/>
              </a:rPr>
              <a:t>Isomerases</a:t>
            </a:r>
            <a:r>
              <a:rPr lang="tr-TR" sz="1600" dirty="0">
                <a:latin typeface="Arial" pitchFamily="34" charset="0"/>
                <a:cs typeface="Arial" pitchFamily="34" charset="0"/>
              </a:rPr>
              <a:t>: </a:t>
            </a:r>
            <a:r>
              <a:rPr lang="en-US" sz="1600" b="0" i="0" dirty="0">
                <a:solidFill>
                  <a:srgbClr val="4D5156"/>
                </a:solidFill>
                <a:effectLst/>
                <a:latin typeface="arial" panose="020B0604020202020204" pitchFamily="34" charset="0"/>
              </a:rPr>
              <a:t>convert a molecule from one isomer to another.</a:t>
            </a:r>
            <a:endParaRPr lang="tr-TR" sz="1600" dirty="0">
              <a:latin typeface="Arial" pitchFamily="34" charset="0"/>
              <a:cs typeface="Arial" pitchFamily="34" charset="0"/>
            </a:endParaRPr>
          </a:p>
          <a:p>
            <a:pPr marL="0" indent="0">
              <a:buNone/>
            </a:pPr>
            <a:r>
              <a:rPr lang="tr-TR" sz="1600" dirty="0" err="1">
                <a:latin typeface="Arial" pitchFamily="34" charset="0"/>
                <a:cs typeface="Arial" pitchFamily="34" charset="0"/>
              </a:rPr>
              <a:t>Glucosisomerase</a:t>
            </a:r>
            <a:r>
              <a:rPr lang="tr-TR" sz="1600" dirty="0">
                <a:latin typeface="Arial" pitchFamily="34" charset="0"/>
                <a:cs typeface="Arial" pitchFamily="34" charset="0"/>
              </a:rPr>
              <a:t>: </a:t>
            </a:r>
            <a:r>
              <a:rPr lang="tr-TR" sz="1600" dirty="0" err="1">
                <a:latin typeface="Arial" pitchFamily="34" charset="0"/>
                <a:cs typeface="Arial" pitchFamily="34" charset="0"/>
              </a:rPr>
              <a:t>Converting</a:t>
            </a:r>
            <a:r>
              <a:rPr lang="tr-TR" sz="1600" dirty="0">
                <a:latin typeface="Arial" pitchFamily="34" charset="0"/>
                <a:cs typeface="Arial" pitchFamily="34" charset="0"/>
              </a:rPr>
              <a:t> </a:t>
            </a:r>
            <a:r>
              <a:rPr lang="tr-TR" sz="1600" dirty="0" err="1">
                <a:latin typeface="Arial" pitchFamily="34" charset="0"/>
                <a:cs typeface="Arial" pitchFamily="34" charset="0"/>
              </a:rPr>
              <a:t>glucose</a:t>
            </a:r>
            <a:r>
              <a:rPr lang="tr-TR" sz="1600" dirty="0">
                <a:latin typeface="Arial" pitchFamily="34" charset="0"/>
                <a:cs typeface="Arial" pitchFamily="34" charset="0"/>
              </a:rPr>
              <a:t> </a:t>
            </a:r>
            <a:r>
              <a:rPr lang="tr-TR" sz="1600" dirty="0" err="1">
                <a:latin typeface="Arial" pitchFamily="34" charset="0"/>
                <a:cs typeface="Arial" pitchFamily="34" charset="0"/>
              </a:rPr>
              <a:t>produced</a:t>
            </a:r>
            <a:r>
              <a:rPr lang="tr-TR" sz="1600" dirty="0">
                <a:latin typeface="Arial" pitchFamily="34" charset="0"/>
                <a:cs typeface="Arial" pitchFamily="34" charset="0"/>
              </a:rPr>
              <a:t> </a:t>
            </a:r>
            <a:r>
              <a:rPr lang="tr-TR" sz="1600" dirty="0" err="1">
                <a:latin typeface="Arial" pitchFamily="34" charset="0"/>
                <a:cs typeface="Arial" pitchFamily="34" charset="0"/>
              </a:rPr>
              <a:t>from</a:t>
            </a:r>
            <a:r>
              <a:rPr lang="tr-TR" sz="1600" dirty="0">
                <a:latin typeface="Arial" pitchFamily="34" charset="0"/>
                <a:cs typeface="Arial" pitchFamily="34" charset="0"/>
              </a:rPr>
              <a:t> </a:t>
            </a:r>
            <a:r>
              <a:rPr lang="tr-TR" sz="1600" dirty="0" err="1">
                <a:latin typeface="Arial" pitchFamily="34" charset="0"/>
                <a:cs typeface="Arial" pitchFamily="34" charset="0"/>
              </a:rPr>
              <a:t>corn</a:t>
            </a:r>
            <a:r>
              <a:rPr lang="tr-TR" sz="1600" dirty="0">
                <a:latin typeface="Arial" pitchFamily="34" charset="0"/>
                <a:cs typeface="Arial" pitchFamily="34" charset="0"/>
              </a:rPr>
              <a:t> </a:t>
            </a:r>
            <a:r>
              <a:rPr lang="tr-TR" sz="1600" dirty="0" err="1">
                <a:latin typeface="Arial" pitchFamily="34" charset="0"/>
                <a:cs typeface="Arial" pitchFamily="34" charset="0"/>
              </a:rPr>
              <a:t>syrup</a:t>
            </a:r>
            <a:r>
              <a:rPr lang="tr-TR" sz="1600" dirty="0">
                <a:latin typeface="Arial" pitchFamily="34" charset="0"/>
                <a:cs typeface="Arial" pitchFamily="34" charset="0"/>
              </a:rPr>
              <a:t> </a:t>
            </a:r>
            <a:r>
              <a:rPr lang="tr-TR" sz="1600" dirty="0" err="1">
                <a:latin typeface="Arial" pitchFamily="34" charset="0"/>
                <a:cs typeface="Arial" pitchFamily="34" charset="0"/>
              </a:rPr>
              <a:t>into</a:t>
            </a:r>
            <a:r>
              <a:rPr lang="tr-TR" sz="1600" dirty="0">
                <a:latin typeface="Arial" pitchFamily="34" charset="0"/>
                <a:cs typeface="Arial" pitchFamily="34" charset="0"/>
              </a:rPr>
              <a:t> </a:t>
            </a:r>
            <a:r>
              <a:rPr lang="tr-TR" sz="1600" dirty="0" err="1">
                <a:latin typeface="Arial" pitchFamily="34" charset="0"/>
                <a:cs typeface="Arial" pitchFamily="34" charset="0"/>
              </a:rPr>
              <a:t>fructose</a:t>
            </a:r>
            <a:r>
              <a:rPr lang="tr-TR" sz="1600" dirty="0">
                <a:latin typeface="Arial" pitchFamily="34" charset="0"/>
                <a:cs typeface="Arial" pitchFamily="34" charset="0"/>
              </a:rPr>
              <a:t>.</a:t>
            </a:r>
          </a:p>
        </p:txBody>
      </p:sp>
      <p:sp>
        <p:nvSpPr>
          <p:cNvPr id="5" name="Slayt Numarası Yer Tutucusu 4"/>
          <p:cNvSpPr>
            <a:spLocks noGrp="1"/>
          </p:cNvSpPr>
          <p:nvPr>
            <p:ph type="sldNum" sz="quarter" idx="12"/>
          </p:nvPr>
        </p:nvSpPr>
        <p:spPr/>
        <p:txBody>
          <a:bodyPr/>
          <a:lstStyle/>
          <a:p>
            <a:fld id="{05879D45-D2A0-4A28-A831-E302C748BA68}" type="slidenum">
              <a:rPr lang="tr-TR" smtClean="0"/>
              <a:pPr/>
              <a:t>20</a:t>
            </a:fld>
            <a:endParaRPr lang="tr-TR"/>
          </a:p>
        </p:txBody>
      </p:sp>
      <p:sp>
        <p:nvSpPr>
          <p:cNvPr id="6" name="Dikdörtgen 5"/>
          <p:cNvSpPr/>
          <p:nvPr/>
        </p:nvSpPr>
        <p:spPr>
          <a:xfrm>
            <a:off x="2563867" y="4923166"/>
            <a:ext cx="6912768" cy="1015663"/>
          </a:xfrm>
          <a:prstGeom prst="rect">
            <a:avLst/>
          </a:prstGeom>
          <a:solidFill>
            <a:srgbClr val="FFFFCC"/>
          </a:solidFill>
          <a:ln w="57150">
            <a:solidFill>
              <a:srgbClr val="00B050"/>
            </a:solidFill>
          </a:ln>
        </p:spPr>
        <p:txBody>
          <a:bodyPr wrap="square">
            <a:spAutoFit/>
          </a:bodyPr>
          <a:lstStyle/>
          <a:p>
            <a:pPr algn="ctr"/>
            <a:r>
              <a:rPr lang="en-US" dirty="0"/>
              <a:t>You can find information about the systematics of enzymes at the following address:</a:t>
            </a:r>
            <a:endParaRPr lang="tr-TR" dirty="0"/>
          </a:p>
          <a:p>
            <a:pPr algn="ctr"/>
            <a:r>
              <a:rPr lang="tr-TR" sz="2400" b="1" u="sng" dirty="0"/>
              <a:t>https://www.qmul.ac.uk/sbcs/iubmb/enzyme/</a:t>
            </a:r>
          </a:p>
        </p:txBody>
      </p:sp>
    </p:spTree>
    <p:extLst>
      <p:ext uri="{BB962C8B-B14F-4D97-AF65-F5344CB8AC3E}">
        <p14:creationId xmlns:p14="http://schemas.microsoft.com/office/powerpoint/2010/main" val="863238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1504" y="116632"/>
            <a:ext cx="9904004" cy="6741368"/>
          </a:xfrm>
          <a:noFill/>
          <a:ln w="63500">
            <a:solidFill>
              <a:srgbClr val="0000FF"/>
            </a:solidFill>
          </a:ln>
        </p:spPr>
        <p:txBody>
          <a:bodyPr>
            <a:normAutofit/>
          </a:bodyPr>
          <a:lstStyle/>
          <a:p>
            <a:r>
              <a:rPr lang="tr-TR" u="sng" dirty="0" err="1">
                <a:latin typeface="Arial" pitchFamily="34" charset="0"/>
                <a:cs typeface="Arial" pitchFamily="34" charset="0"/>
              </a:rPr>
              <a:t>Enzymes</a:t>
            </a:r>
            <a:r>
              <a:rPr lang="tr-TR" u="sng" dirty="0">
                <a:latin typeface="Arial" pitchFamily="34" charset="0"/>
                <a:cs typeface="Arial" pitchFamily="34" charset="0"/>
              </a:rPr>
              <a:t> </a:t>
            </a:r>
            <a:r>
              <a:rPr lang="tr-TR" u="sng" dirty="0" err="1">
                <a:latin typeface="Arial" pitchFamily="34" charset="0"/>
                <a:cs typeface="Arial" pitchFamily="34" charset="0"/>
              </a:rPr>
              <a:t>have</a:t>
            </a:r>
            <a:r>
              <a:rPr lang="tr-TR" u="sng" dirty="0">
                <a:latin typeface="Arial" pitchFamily="34" charset="0"/>
                <a:cs typeface="Arial" pitchFamily="34" charset="0"/>
              </a:rPr>
              <a:t> 3 </a:t>
            </a:r>
            <a:r>
              <a:rPr lang="tr-TR" u="sng" dirty="0" err="1">
                <a:latin typeface="Arial" pitchFamily="34" charset="0"/>
                <a:cs typeface="Arial" pitchFamily="34" charset="0"/>
              </a:rPr>
              <a:t>important</a:t>
            </a:r>
            <a:r>
              <a:rPr lang="tr-TR" u="sng" dirty="0">
                <a:latin typeface="Arial" pitchFamily="34" charset="0"/>
                <a:cs typeface="Arial" pitchFamily="34" charset="0"/>
              </a:rPr>
              <a:t> </a:t>
            </a:r>
            <a:r>
              <a:rPr lang="tr-TR" u="sng" dirty="0" err="1">
                <a:latin typeface="Arial" pitchFamily="34" charset="0"/>
                <a:cs typeface="Arial" pitchFamily="34" charset="0"/>
              </a:rPr>
              <a:t>properties</a:t>
            </a:r>
            <a:r>
              <a:rPr lang="tr-TR" u="sng" dirty="0">
                <a:latin typeface="Arial" pitchFamily="34" charset="0"/>
                <a:cs typeface="Arial" pitchFamily="34" charset="0"/>
              </a:rPr>
              <a:t>:</a:t>
            </a:r>
          </a:p>
          <a:p>
            <a:r>
              <a:rPr lang="tr-TR" dirty="0">
                <a:latin typeface="Arial" pitchFamily="34" charset="0"/>
                <a:cs typeface="Arial" pitchFamily="34" charset="0"/>
              </a:rPr>
              <a:t>       protein</a:t>
            </a:r>
          </a:p>
          <a:p>
            <a:r>
              <a:rPr lang="tr-TR" dirty="0">
                <a:latin typeface="Arial" pitchFamily="34" charset="0"/>
                <a:cs typeface="Arial" pitchFamily="34" charset="0"/>
              </a:rPr>
              <a:t>       </a:t>
            </a:r>
            <a:r>
              <a:rPr lang="tr-TR" dirty="0" err="1">
                <a:latin typeface="Arial" pitchFamily="34" charset="0"/>
                <a:cs typeface="Arial" pitchFamily="34" charset="0"/>
              </a:rPr>
              <a:t>catalyst</a:t>
            </a:r>
            <a:endParaRPr lang="tr-TR" dirty="0">
              <a:latin typeface="Arial" pitchFamily="34" charset="0"/>
              <a:cs typeface="Arial" pitchFamily="34" charset="0"/>
            </a:endParaRPr>
          </a:p>
          <a:p>
            <a:r>
              <a:rPr lang="tr-TR" dirty="0">
                <a:latin typeface="Arial" pitchFamily="34" charset="0"/>
                <a:cs typeface="Arial" pitchFamily="34" charset="0"/>
              </a:rPr>
              <a:t>       </a:t>
            </a:r>
            <a:r>
              <a:rPr lang="tr-TR" dirty="0" err="1">
                <a:latin typeface="Arial" pitchFamily="34" charset="0"/>
                <a:cs typeface="Arial" pitchFamily="34" charset="0"/>
              </a:rPr>
              <a:t>substrate</a:t>
            </a:r>
            <a:r>
              <a:rPr lang="tr-TR" dirty="0">
                <a:latin typeface="Arial" pitchFamily="34" charset="0"/>
                <a:cs typeface="Arial" pitchFamily="34" charset="0"/>
              </a:rPr>
              <a:t> </a:t>
            </a:r>
            <a:r>
              <a:rPr lang="tr-TR" dirty="0" err="1">
                <a:latin typeface="Arial" pitchFamily="34" charset="0"/>
                <a:cs typeface="Arial" pitchFamily="34" charset="0"/>
              </a:rPr>
              <a:t>specific</a:t>
            </a:r>
            <a:r>
              <a:rPr lang="tr-TR" dirty="0">
                <a:latin typeface="Arial" pitchFamily="34" charset="0"/>
                <a:cs typeface="Arial" pitchFamily="34" charset="0"/>
              </a:rPr>
              <a:t> </a:t>
            </a:r>
            <a:r>
              <a:rPr lang="tr-TR" dirty="0" err="1">
                <a:latin typeface="Arial" pitchFamily="34" charset="0"/>
                <a:cs typeface="Arial" pitchFamily="34" charset="0"/>
              </a:rPr>
              <a:t>selectivity</a:t>
            </a:r>
            <a:r>
              <a:rPr lang="tr-TR" dirty="0">
                <a:latin typeface="Arial" pitchFamily="34" charset="0"/>
                <a:cs typeface="Arial" pitchFamily="34" charset="0"/>
              </a:rPr>
              <a:t>.</a:t>
            </a:r>
          </a:p>
          <a:p>
            <a:r>
              <a:rPr lang="tr-TR" dirty="0" err="1">
                <a:latin typeface="Arial" pitchFamily="34" charset="0"/>
                <a:cs typeface="Arial" pitchFamily="34" charset="0"/>
              </a:rPr>
              <a:t>Enzymes</a:t>
            </a:r>
            <a:r>
              <a:rPr lang="tr-TR" dirty="0">
                <a:latin typeface="Arial" pitchFamily="34" charset="0"/>
                <a:cs typeface="Arial" pitchFamily="34" charset="0"/>
              </a:rPr>
              <a:t> </a:t>
            </a:r>
            <a:r>
              <a:rPr lang="tr-TR" dirty="0" err="1">
                <a:latin typeface="Arial" pitchFamily="34" charset="0"/>
                <a:cs typeface="Arial" pitchFamily="34" charset="0"/>
              </a:rPr>
              <a:t>are</a:t>
            </a:r>
            <a:r>
              <a:rPr lang="tr-TR" dirty="0">
                <a:latin typeface="Arial" pitchFamily="34" charset="0"/>
                <a:cs typeface="Arial" pitchFamily="34" charset="0"/>
              </a:rPr>
              <a:t> </a:t>
            </a:r>
            <a:r>
              <a:rPr lang="tr-TR" dirty="0" err="1">
                <a:latin typeface="Arial" pitchFamily="34" charset="0"/>
                <a:cs typeface="Arial" pitchFamily="34" charset="0"/>
              </a:rPr>
              <a:t>the</a:t>
            </a:r>
            <a:r>
              <a:rPr lang="tr-TR" dirty="0">
                <a:latin typeface="Arial" pitchFamily="34" charset="0"/>
                <a:cs typeface="Arial" pitchFamily="34" charset="0"/>
              </a:rPr>
              <a:t> </a:t>
            </a:r>
            <a:r>
              <a:rPr lang="tr-TR" dirty="0" err="1">
                <a:latin typeface="Arial" pitchFamily="34" charset="0"/>
                <a:cs typeface="Arial" pitchFamily="34" charset="0"/>
              </a:rPr>
              <a:t>most</a:t>
            </a:r>
            <a:r>
              <a:rPr lang="tr-TR" dirty="0">
                <a:latin typeface="Arial" pitchFamily="34" charset="0"/>
                <a:cs typeface="Arial" pitchFamily="34" charset="0"/>
              </a:rPr>
              <a:t> </a:t>
            </a:r>
            <a:r>
              <a:rPr lang="tr-TR" dirty="0" err="1">
                <a:latin typeface="Arial" pitchFamily="34" charset="0"/>
                <a:cs typeface="Arial" pitchFamily="34" charset="0"/>
              </a:rPr>
              <a:t>common</a:t>
            </a:r>
            <a:r>
              <a:rPr lang="tr-TR" dirty="0">
                <a:latin typeface="Arial" pitchFamily="34" charset="0"/>
                <a:cs typeface="Arial" pitchFamily="34" charset="0"/>
              </a:rPr>
              <a:t> </a:t>
            </a:r>
            <a:r>
              <a:rPr lang="tr-TR" dirty="0" err="1">
                <a:latin typeface="Arial" pitchFamily="34" charset="0"/>
                <a:cs typeface="Arial" pitchFamily="34" charset="0"/>
              </a:rPr>
              <a:t>biological</a:t>
            </a:r>
            <a:r>
              <a:rPr lang="tr-TR" dirty="0">
                <a:latin typeface="Arial" pitchFamily="34" charset="0"/>
                <a:cs typeface="Arial" pitchFamily="34" charset="0"/>
              </a:rPr>
              <a:t> </a:t>
            </a:r>
            <a:r>
              <a:rPr lang="tr-TR" dirty="0" err="1">
                <a:latin typeface="Arial" pitchFamily="34" charset="0"/>
                <a:cs typeface="Arial" pitchFamily="34" charset="0"/>
              </a:rPr>
              <a:t>catalysts</a:t>
            </a:r>
            <a:r>
              <a:rPr lang="tr-TR" dirty="0">
                <a:latin typeface="Arial" pitchFamily="34" charset="0"/>
                <a:cs typeface="Arial" pitchFamily="34" charset="0"/>
              </a:rPr>
              <a:t>. </a:t>
            </a:r>
            <a:r>
              <a:rPr lang="tr-TR" dirty="0" err="1">
                <a:latin typeface="Arial" pitchFamily="34" charset="0"/>
                <a:cs typeface="Arial" pitchFamily="34" charset="0"/>
              </a:rPr>
              <a:t>They</a:t>
            </a:r>
            <a:r>
              <a:rPr lang="tr-TR" dirty="0">
                <a:latin typeface="Arial" pitchFamily="34" charset="0"/>
                <a:cs typeface="Arial" pitchFamily="34" charset="0"/>
              </a:rPr>
              <a:t> </a:t>
            </a:r>
            <a:r>
              <a:rPr lang="tr-TR" dirty="0" err="1">
                <a:latin typeface="Arial" pitchFamily="34" charset="0"/>
                <a:cs typeface="Arial" pitchFamily="34" charset="0"/>
              </a:rPr>
              <a:t>are</a:t>
            </a:r>
            <a:r>
              <a:rPr lang="tr-TR" dirty="0">
                <a:latin typeface="Arial" pitchFamily="34" charset="0"/>
                <a:cs typeface="Arial" pitchFamily="34" charset="0"/>
              </a:rPr>
              <a:t> </a:t>
            </a:r>
            <a:r>
              <a:rPr lang="tr-TR" dirty="0" err="1">
                <a:latin typeface="Arial" pitchFamily="34" charset="0"/>
                <a:cs typeface="Arial" pitchFamily="34" charset="0"/>
              </a:rPr>
              <a:t>responsible</a:t>
            </a:r>
            <a:r>
              <a:rPr lang="tr-TR" dirty="0">
                <a:latin typeface="Arial" pitchFamily="34" charset="0"/>
                <a:cs typeface="Arial" pitchFamily="34" charset="0"/>
              </a:rPr>
              <a:t> </a:t>
            </a:r>
            <a:r>
              <a:rPr lang="tr-TR" dirty="0" err="1">
                <a:latin typeface="Arial" pitchFamily="34" charset="0"/>
                <a:cs typeface="Arial" pitchFamily="34" charset="0"/>
              </a:rPr>
              <a:t>for</a:t>
            </a:r>
            <a:r>
              <a:rPr lang="tr-TR" dirty="0">
                <a:latin typeface="Arial" pitchFamily="34" charset="0"/>
                <a:cs typeface="Arial" pitchFamily="34" charset="0"/>
              </a:rPr>
              <a:t> </a:t>
            </a:r>
            <a:r>
              <a:rPr lang="tr-TR" dirty="0" err="1">
                <a:latin typeface="Arial" pitchFamily="34" charset="0"/>
                <a:cs typeface="Arial" pitchFamily="34" charset="0"/>
              </a:rPr>
              <a:t>vital</a:t>
            </a:r>
            <a:r>
              <a:rPr lang="tr-TR" dirty="0">
                <a:latin typeface="Arial" pitchFamily="34" charset="0"/>
                <a:cs typeface="Arial" pitchFamily="34" charset="0"/>
              </a:rPr>
              <a:t> </a:t>
            </a:r>
            <a:r>
              <a:rPr lang="tr-TR" dirty="0" err="1">
                <a:latin typeface="Arial" pitchFamily="34" charset="0"/>
                <a:cs typeface="Arial" pitchFamily="34" charset="0"/>
              </a:rPr>
              <a:t>processes</a:t>
            </a:r>
            <a:r>
              <a:rPr lang="tr-TR" dirty="0">
                <a:latin typeface="Arial" pitchFamily="34" charset="0"/>
                <a:cs typeface="Arial" pitchFamily="34" charset="0"/>
              </a:rPr>
              <a:t>.</a:t>
            </a:r>
          </a:p>
          <a:p>
            <a:r>
              <a:rPr lang="tr-TR" dirty="0" err="1">
                <a:latin typeface="Arial" pitchFamily="34" charset="0"/>
                <a:cs typeface="Arial" pitchFamily="34" charset="0"/>
              </a:rPr>
              <a:t>Enzymes</a:t>
            </a:r>
            <a:r>
              <a:rPr lang="tr-TR" dirty="0">
                <a:latin typeface="Arial" pitchFamily="34" charset="0"/>
                <a:cs typeface="Arial" pitchFamily="34" charset="0"/>
              </a:rPr>
              <a:t> </a:t>
            </a:r>
            <a:r>
              <a:rPr lang="tr-TR" dirty="0" err="1">
                <a:latin typeface="Arial" pitchFamily="34" charset="0"/>
                <a:cs typeface="Arial" pitchFamily="34" charset="0"/>
              </a:rPr>
              <a:t>are</a:t>
            </a:r>
            <a:r>
              <a:rPr lang="tr-TR" dirty="0">
                <a:latin typeface="Arial" pitchFamily="34" charset="0"/>
                <a:cs typeface="Arial" pitchFamily="34" charset="0"/>
              </a:rPr>
              <a:t> </a:t>
            </a:r>
            <a:r>
              <a:rPr lang="tr-TR" dirty="0" err="1">
                <a:latin typeface="Arial" pitchFamily="34" charset="0"/>
                <a:cs typeface="Arial" pitchFamily="34" charset="0"/>
              </a:rPr>
              <a:t>polymers</a:t>
            </a:r>
            <a:r>
              <a:rPr lang="tr-TR" dirty="0">
                <a:latin typeface="Arial" pitchFamily="34" charset="0"/>
                <a:cs typeface="Arial" pitchFamily="34" charset="0"/>
              </a:rPr>
              <a:t> of </a:t>
            </a:r>
            <a:r>
              <a:rPr lang="tr-TR" dirty="0" err="1">
                <a:latin typeface="Arial" pitchFamily="34" charset="0"/>
                <a:cs typeface="Arial" pitchFamily="34" charset="0"/>
              </a:rPr>
              <a:t>natural</a:t>
            </a:r>
            <a:r>
              <a:rPr lang="tr-TR" dirty="0">
                <a:latin typeface="Arial" pitchFamily="34" charset="0"/>
                <a:cs typeface="Arial" pitchFamily="34" charset="0"/>
              </a:rPr>
              <a:t> amino </a:t>
            </a:r>
            <a:r>
              <a:rPr lang="tr-TR" dirty="0" err="1">
                <a:latin typeface="Arial" pitchFamily="34" charset="0"/>
                <a:cs typeface="Arial" pitchFamily="34" charset="0"/>
              </a:rPr>
              <a:t>acids</a:t>
            </a:r>
            <a:r>
              <a:rPr lang="tr-TR" dirty="0">
                <a:latin typeface="Arial" pitchFamily="34" charset="0"/>
                <a:cs typeface="Arial" pitchFamily="34" charset="0"/>
              </a:rPr>
              <a:t>.</a:t>
            </a:r>
          </a:p>
          <a:p>
            <a:r>
              <a:rPr lang="tr-TR" u="sng" dirty="0" err="1">
                <a:latin typeface="Arial" pitchFamily="34" charset="0"/>
                <a:cs typeface="Arial" pitchFamily="34" charset="0"/>
              </a:rPr>
              <a:t>Masses</a:t>
            </a:r>
            <a:r>
              <a:rPr lang="tr-TR" u="sng" dirty="0">
                <a:latin typeface="Arial" pitchFamily="34" charset="0"/>
                <a:cs typeface="Arial" pitchFamily="34" charset="0"/>
              </a:rPr>
              <a:t> </a:t>
            </a:r>
            <a:r>
              <a:rPr lang="tr-TR" dirty="0" err="1">
                <a:latin typeface="Arial" pitchFamily="34" charset="0"/>
                <a:cs typeface="Arial" pitchFamily="34" charset="0"/>
              </a:rPr>
              <a:t>range</a:t>
            </a:r>
            <a:r>
              <a:rPr lang="tr-TR" dirty="0">
                <a:latin typeface="Arial" pitchFamily="34" charset="0"/>
                <a:cs typeface="Arial" pitchFamily="34" charset="0"/>
              </a:rPr>
              <a:t> </a:t>
            </a:r>
            <a:r>
              <a:rPr lang="tr-TR" dirty="0" err="1">
                <a:latin typeface="Arial" pitchFamily="34" charset="0"/>
                <a:cs typeface="Arial" pitchFamily="34" charset="0"/>
              </a:rPr>
              <a:t>from</a:t>
            </a:r>
            <a:r>
              <a:rPr lang="tr-TR" dirty="0">
                <a:latin typeface="Arial" pitchFamily="34" charset="0"/>
                <a:cs typeface="Arial" pitchFamily="34" charset="0"/>
              </a:rPr>
              <a:t>:</a:t>
            </a:r>
          </a:p>
          <a:p>
            <a:r>
              <a:rPr lang="tr-TR" dirty="0">
                <a:latin typeface="Arial" pitchFamily="34" charset="0"/>
                <a:cs typeface="Arial" pitchFamily="34" charset="0"/>
              </a:rPr>
              <a:t>≈8 </a:t>
            </a:r>
            <a:r>
              <a:rPr lang="tr-TR" dirty="0" err="1">
                <a:latin typeface="Arial" pitchFamily="34" charset="0"/>
                <a:cs typeface="Arial" pitchFamily="34" charset="0"/>
              </a:rPr>
              <a:t>KDa</a:t>
            </a:r>
            <a:r>
              <a:rPr lang="tr-TR" dirty="0">
                <a:latin typeface="Arial" pitchFamily="34" charset="0"/>
                <a:cs typeface="Arial" pitchFamily="34" charset="0"/>
              </a:rPr>
              <a:t> (70 amino </a:t>
            </a:r>
            <a:r>
              <a:rPr lang="tr-TR" dirty="0" err="1">
                <a:latin typeface="Arial" pitchFamily="34" charset="0"/>
                <a:cs typeface="Arial" pitchFamily="34" charset="0"/>
              </a:rPr>
              <a:t>acids</a:t>
            </a:r>
            <a:r>
              <a:rPr lang="tr-TR" dirty="0">
                <a:latin typeface="Arial" pitchFamily="34" charset="0"/>
                <a:cs typeface="Arial" pitchFamily="34" charset="0"/>
              </a:rPr>
              <a:t>, </a:t>
            </a:r>
            <a:r>
              <a:rPr lang="tr-TR" dirty="0" err="1">
                <a:latin typeface="Arial" pitchFamily="34" charset="0"/>
                <a:cs typeface="Arial" pitchFamily="34" charset="0"/>
              </a:rPr>
              <a:t>e.g</a:t>
            </a:r>
            <a:r>
              <a:rPr lang="tr-TR" dirty="0">
                <a:latin typeface="Arial" pitchFamily="34" charset="0"/>
                <a:cs typeface="Arial" pitchFamily="34" charset="0"/>
              </a:rPr>
              <a:t>. </a:t>
            </a:r>
            <a:r>
              <a:rPr lang="tr-TR" dirty="0" err="1">
                <a:latin typeface="Arial" pitchFamily="34" charset="0"/>
                <a:cs typeface="Arial" pitchFamily="34" charset="0"/>
              </a:rPr>
              <a:t>thioredoxins</a:t>
            </a:r>
            <a:r>
              <a:rPr lang="tr-TR" dirty="0">
                <a:latin typeface="Arial" pitchFamily="34" charset="0"/>
                <a:cs typeface="Arial" pitchFamily="34" charset="0"/>
              </a:rPr>
              <a:t>)</a:t>
            </a:r>
          </a:p>
          <a:p>
            <a:r>
              <a:rPr lang="tr-TR" dirty="0">
                <a:latin typeface="Arial" pitchFamily="34" charset="0"/>
                <a:cs typeface="Arial" pitchFamily="34" charset="0"/>
              </a:rPr>
              <a:t>≈4600 </a:t>
            </a:r>
            <a:r>
              <a:rPr lang="tr-TR" dirty="0" err="1">
                <a:latin typeface="Arial" pitchFamily="34" charset="0"/>
                <a:cs typeface="Arial" pitchFamily="34" charset="0"/>
              </a:rPr>
              <a:t>KDa</a:t>
            </a:r>
            <a:r>
              <a:rPr lang="tr-TR" dirty="0">
                <a:latin typeface="Arial" pitchFamily="34" charset="0"/>
                <a:cs typeface="Arial" pitchFamily="34" charset="0"/>
              </a:rPr>
              <a:t> (</a:t>
            </a:r>
            <a:r>
              <a:rPr lang="tr-TR" dirty="0" err="1">
                <a:latin typeface="Arial" pitchFamily="34" charset="0"/>
                <a:cs typeface="Arial" pitchFamily="34" charset="0"/>
              </a:rPr>
              <a:t>eg</a:t>
            </a:r>
            <a:r>
              <a:rPr lang="tr-TR" dirty="0">
                <a:latin typeface="Arial" pitchFamily="34" charset="0"/>
                <a:cs typeface="Arial" pitchFamily="34" charset="0"/>
              </a:rPr>
              <a:t> </a:t>
            </a:r>
            <a:r>
              <a:rPr lang="tr-TR" dirty="0" err="1">
                <a:latin typeface="Arial" pitchFamily="34" charset="0"/>
                <a:cs typeface="Arial" pitchFamily="34" charset="0"/>
              </a:rPr>
              <a:t>pyruvateecarboxylase</a:t>
            </a:r>
            <a:r>
              <a:rPr lang="tr-TR" dirty="0">
                <a:latin typeface="Arial" pitchFamily="34" charset="0"/>
                <a:cs typeface="Arial" pitchFamily="34" charset="0"/>
              </a:rPr>
              <a:t> </a:t>
            </a:r>
            <a:r>
              <a:rPr lang="tr-TR" dirty="0" err="1">
                <a:latin typeface="Arial" pitchFamily="34" charset="0"/>
                <a:cs typeface="Arial" pitchFamily="34" charset="0"/>
              </a:rPr>
              <a:t>complex</a:t>
            </a:r>
            <a:r>
              <a:rPr lang="tr-TR" dirty="0">
                <a:latin typeface="Arial" pitchFamily="34" charset="0"/>
                <a:cs typeface="Arial" pitchFamily="34" charset="0"/>
              </a:rPr>
              <a:t>).</a:t>
            </a:r>
          </a:p>
        </p:txBody>
      </p:sp>
      <p:sp>
        <p:nvSpPr>
          <p:cNvPr id="4" name="Altbilgi Yer Tutucusu 3"/>
          <p:cNvSpPr>
            <a:spLocks noGrp="1"/>
          </p:cNvSpPr>
          <p:nvPr>
            <p:ph type="ftr" sz="quarter" idx="11"/>
          </p:nvPr>
        </p:nvSpPr>
        <p:spPr>
          <a:xfrm>
            <a:off x="6517840" y="6422267"/>
            <a:ext cx="2895600" cy="365125"/>
          </a:xfrm>
        </p:spPr>
        <p:txBody>
          <a:bodyPr/>
          <a:lstStyle/>
          <a:p>
            <a:r>
              <a:rPr lang="tr-TR" dirty="0"/>
              <a:t>Prof. Dr. Sedat Velioğlu-Gıda Kimyası-II</a:t>
            </a:r>
          </a:p>
        </p:txBody>
      </p:sp>
      <p:sp>
        <p:nvSpPr>
          <p:cNvPr id="5" name="Slayt Numarası Yer Tutucusu 4"/>
          <p:cNvSpPr>
            <a:spLocks noGrp="1"/>
          </p:cNvSpPr>
          <p:nvPr>
            <p:ph type="sldNum" sz="quarter" idx="12"/>
          </p:nvPr>
        </p:nvSpPr>
        <p:spPr/>
        <p:txBody>
          <a:bodyPr/>
          <a:lstStyle/>
          <a:p>
            <a:fld id="{05879D45-D2A0-4A28-A831-E302C748BA68}" type="slidenum">
              <a:rPr lang="tr-TR" smtClean="0"/>
              <a:pPr/>
              <a:t>3</a:t>
            </a:fld>
            <a:endParaRPr lang="tr-TR"/>
          </a:p>
        </p:txBody>
      </p:sp>
      <p:sp>
        <p:nvSpPr>
          <p:cNvPr id="2" name="Dikdörtgen 1"/>
          <p:cNvSpPr/>
          <p:nvPr/>
        </p:nvSpPr>
        <p:spPr>
          <a:xfrm>
            <a:off x="6944748" y="2904935"/>
            <a:ext cx="2808312" cy="442882"/>
          </a:xfrm>
          <a:prstGeom prst="rect">
            <a:avLst/>
          </a:prstGeom>
          <a:noFill/>
          <a:ln w="38100" cmpd="thickThi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Picture 6" descr="https://www.sciencelearn.org.nz/system/images/images/000/002/260/full/COD_LKC_ART_04_DigestiveEnzymes_cropped.jpg?1522307264"/>
          <p:cNvPicPr>
            <a:picLocks noChangeAspect="1" noChangeArrowheads="1"/>
          </p:cNvPicPr>
          <p:nvPr/>
        </p:nvPicPr>
        <p:blipFill rotWithShape="1">
          <a:blip r:embed="rId3">
            <a:extLst>
              <a:ext uri="{28A0092B-C50C-407E-A947-70E740481C1C}">
                <a14:useLocalDpi xmlns:a14="http://schemas.microsoft.com/office/drawing/2010/main" val="0"/>
              </a:ext>
            </a:extLst>
          </a:blip>
          <a:srcRect t="6061" b="11564"/>
          <a:stretch/>
        </p:blipFill>
        <p:spPr bwMode="auto">
          <a:xfrm>
            <a:off x="4284898" y="3923612"/>
            <a:ext cx="6375069" cy="286378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6985921" y="2941710"/>
            <a:ext cx="2725966" cy="369332"/>
          </a:xfrm>
          <a:prstGeom prst="rect">
            <a:avLst/>
          </a:prstGeom>
          <a:noFill/>
        </p:spPr>
        <p:txBody>
          <a:bodyPr wrap="square" rtlCol="0">
            <a:spAutoFit/>
          </a:bodyPr>
          <a:lstStyle/>
          <a:p>
            <a:r>
              <a:rPr lang="tr-TR" dirty="0">
                <a:latin typeface="Arial" pitchFamily="34" charset="0"/>
                <a:cs typeface="Arial" pitchFamily="34" charset="0"/>
              </a:rPr>
              <a:t>1 Da = 1.66 x 10-21 mg</a:t>
            </a:r>
            <a:endParaRPr lang="tr-TR" dirty="0"/>
          </a:p>
        </p:txBody>
      </p:sp>
      <p:sp>
        <p:nvSpPr>
          <p:cNvPr id="7" name="Metin kutusu 6"/>
          <p:cNvSpPr txBox="1"/>
          <p:nvPr/>
        </p:nvSpPr>
        <p:spPr>
          <a:xfrm>
            <a:off x="1718268" y="3828422"/>
            <a:ext cx="2467675" cy="3139321"/>
          </a:xfrm>
          <a:prstGeom prst="rect">
            <a:avLst/>
          </a:prstGeom>
          <a:noFill/>
          <a:ln>
            <a:solidFill>
              <a:schemeClr val="accent1"/>
            </a:solidFill>
          </a:ln>
        </p:spPr>
        <p:txBody>
          <a:bodyPr wrap="square" rtlCol="0">
            <a:spAutoFit/>
          </a:bodyPr>
          <a:lstStyle/>
          <a:p>
            <a:r>
              <a:rPr lang="en-US" b="1" dirty="0">
                <a:solidFill>
                  <a:srgbClr val="FF0000"/>
                </a:solidFill>
              </a:rPr>
              <a:t>Action of </a:t>
            </a:r>
            <a:r>
              <a:rPr lang="en-US" b="1" dirty="0" err="1">
                <a:solidFill>
                  <a:srgbClr val="FF0000"/>
                </a:solidFill>
              </a:rPr>
              <a:t>sucrase</a:t>
            </a:r>
            <a:r>
              <a:rPr lang="en-US" b="1" dirty="0">
                <a:solidFill>
                  <a:srgbClr val="FF0000"/>
                </a:solidFill>
              </a:rPr>
              <a:t> on sucrose</a:t>
            </a:r>
            <a:r>
              <a:rPr lang="tr-TR" b="1" dirty="0">
                <a:solidFill>
                  <a:srgbClr val="FF0000"/>
                </a:solidFill>
              </a:rPr>
              <a:t>:</a:t>
            </a:r>
            <a:endParaRPr lang="en-US" b="1" dirty="0">
              <a:solidFill>
                <a:srgbClr val="FF0000"/>
              </a:solidFill>
            </a:endParaRPr>
          </a:p>
          <a:p>
            <a:r>
              <a:rPr lang="en-US" dirty="0">
                <a:solidFill>
                  <a:srgbClr val="FF0000"/>
                </a:solidFill>
              </a:rPr>
              <a:t>Sucrose binds to the active site on </a:t>
            </a:r>
            <a:r>
              <a:rPr lang="en-US" dirty="0" err="1">
                <a:solidFill>
                  <a:srgbClr val="FF0000"/>
                </a:solidFill>
              </a:rPr>
              <a:t>sucrase</a:t>
            </a:r>
            <a:r>
              <a:rPr lang="en-US" dirty="0">
                <a:solidFill>
                  <a:srgbClr val="FF0000"/>
                </a:solidFill>
              </a:rPr>
              <a:t>, and this puts stress on the bond between the 2 sugars that make up sucrose. The bond breaks, releasing glucose and fructose.</a:t>
            </a:r>
          </a:p>
          <a:p>
            <a:endParaRPr lang="tr-TR" dirty="0">
              <a:solidFill>
                <a:srgbClr val="FF0000"/>
              </a:solidFill>
            </a:endParaRPr>
          </a:p>
        </p:txBody>
      </p:sp>
    </p:spTree>
    <p:extLst>
      <p:ext uri="{BB962C8B-B14F-4D97-AF65-F5344CB8AC3E}">
        <p14:creationId xmlns:p14="http://schemas.microsoft.com/office/powerpoint/2010/main" val="3805664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976" y="116635"/>
            <a:ext cx="12108024" cy="2038736"/>
          </a:xfrm>
          <a:ln w="63500">
            <a:solidFill>
              <a:srgbClr val="0000FF"/>
            </a:solidFill>
          </a:ln>
        </p:spPr>
        <p:txBody>
          <a:bodyPr>
            <a:normAutofit lnSpcReduction="10000"/>
          </a:bodyPr>
          <a:lstStyle/>
          <a:p>
            <a:r>
              <a:rPr lang="tr-TR" sz="1600" u="sng" dirty="0">
                <a:latin typeface="Arial" pitchFamily="34" charset="0"/>
                <a:cs typeface="Arial" pitchFamily="34" charset="0"/>
              </a:rPr>
              <a:t>COFACTOR: </a:t>
            </a:r>
            <a:r>
              <a:rPr lang="tr-TR" sz="1600" dirty="0" err="1">
                <a:latin typeface="Arial" pitchFamily="34" charset="0"/>
                <a:cs typeface="Arial" pitchFamily="34" charset="0"/>
              </a:rPr>
              <a:t>the</a:t>
            </a:r>
            <a:r>
              <a:rPr lang="tr-TR" sz="1600" dirty="0">
                <a:latin typeface="Arial" pitchFamily="34" charset="0"/>
                <a:cs typeface="Arial" pitchFamily="34" charset="0"/>
              </a:rPr>
              <a:t> </a:t>
            </a:r>
            <a:r>
              <a:rPr lang="tr-TR" sz="1600" dirty="0" err="1">
                <a:latin typeface="Arial" pitchFamily="34" charset="0"/>
                <a:cs typeface="Arial" pitchFamily="34" charset="0"/>
              </a:rPr>
              <a:t>enzyme</a:t>
            </a:r>
            <a:r>
              <a:rPr lang="tr-TR" sz="1600" dirty="0">
                <a:latin typeface="Arial" pitchFamily="34" charset="0"/>
                <a:cs typeface="Arial" pitchFamily="34" charset="0"/>
              </a:rPr>
              <a:t> </a:t>
            </a:r>
            <a:r>
              <a:rPr lang="tr-TR" sz="1600" dirty="0" err="1">
                <a:latin typeface="Arial" pitchFamily="34" charset="0"/>
                <a:cs typeface="Arial" pitchFamily="34" charset="0"/>
              </a:rPr>
              <a:t>cannot</a:t>
            </a:r>
            <a:r>
              <a:rPr lang="tr-TR" sz="1600" dirty="0">
                <a:latin typeface="Arial" pitchFamily="34" charset="0"/>
                <a:cs typeface="Arial" pitchFamily="34" charset="0"/>
              </a:rPr>
              <a:t> </a:t>
            </a:r>
            <a:r>
              <a:rPr lang="tr-TR" sz="1600" dirty="0" err="1">
                <a:latin typeface="Arial" pitchFamily="34" charset="0"/>
                <a:cs typeface="Arial" pitchFamily="34" charset="0"/>
              </a:rPr>
              <a:t>work</a:t>
            </a:r>
            <a:r>
              <a:rPr lang="tr-TR" sz="1600" dirty="0">
                <a:latin typeface="Arial" pitchFamily="34" charset="0"/>
                <a:cs typeface="Arial" pitchFamily="34" charset="0"/>
              </a:rPr>
              <a:t> </a:t>
            </a:r>
            <a:r>
              <a:rPr lang="tr-TR" sz="1600" dirty="0" err="1">
                <a:latin typeface="Arial" pitchFamily="34" charset="0"/>
                <a:cs typeface="Arial" pitchFamily="34" charset="0"/>
              </a:rPr>
              <a:t>without</a:t>
            </a:r>
            <a:r>
              <a:rPr lang="tr-TR" sz="1600" dirty="0">
                <a:latin typeface="Arial" pitchFamily="34" charset="0"/>
                <a:cs typeface="Arial" pitchFamily="34" charset="0"/>
              </a:rPr>
              <a:t> </a:t>
            </a:r>
            <a:r>
              <a:rPr lang="tr-TR" sz="1600" dirty="0" err="1">
                <a:latin typeface="Arial" pitchFamily="34" charset="0"/>
                <a:cs typeface="Arial" pitchFamily="34" charset="0"/>
              </a:rPr>
              <a:t>this</a:t>
            </a:r>
            <a:r>
              <a:rPr lang="tr-TR" sz="1600" dirty="0">
                <a:latin typeface="Arial" pitchFamily="34" charset="0"/>
                <a:cs typeface="Arial" pitchFamily="34" charset="0"/>
              </a:rPr>
              <a:t> </a:t>
            </a:r>
            <a:r>
              <a:rPr lang="tr-TR" sz="1600" dirty="0" err="1">
                <a:latin typeface="Arial" pitchFamily="34" charset="0"/>
                <a:cs typeface="Arial" pitchFamily="34" charset="0"/>
              </a:rPr>
              <a:t>non</a:t>
            </a:r>
            <a:r>
              <a:rPr lang="tr-TR" sz="1600" dirty="0">
                <a:latin typeface="Arial" pitchFamily="34" charset="0"/>
                <a:cs typeface="Arial" pitchFamily="34" charset="0"/>
              </a:rPr>
              <a:t>-protein </a:t>
            </a:r>
            <a:r>
              <a:rPr lang="tr-TR" sz="1600" dirty="0" err="1">
                <a:latin typeface="Arial" pitchFamily="34" charset="0"/>
                <a:cs typeface="Arial" pitchFamily="34" charset="0"/>
              </a:rPr>
              <a:t>part</a:t>
            </a:r>
            <a:r>
              <a:rPr lang="tr-TR" sz="1600" dirty="0">
                <a:latin typeface="Arial" pitchFamily="34" charset="0"/>
                <a:cs typeface="Arial" pitchFamily="34" charset="0"/>
              </a:rPr>
              <a:t>. </a:t>
            </a:r>
            <a:r>
              <a:rPr lang="tr-TR" sz="1600" dirty="0" err="1">
                <a:latin typeface="Arial" pitchFamily="34" charset="0"/>
                <a:cs typeface="Arial" pitchFamily="34" charset="0"/>
              </a:rPr>
              <a:t>Cofactor</a:t>
            </a:r>
            <a:r>
              <a:rPr lang="tr-TR" sz="1600" dirty="0">
                <a:latin typeface="Arial" pitchFamily="34" charset="0"/>
                <a:cs typeface="Arial" pitchFamily="34" charset="0"/>
              </a:rPr>
              <a:t> is metal in </a:t>
            </a:r>
            <a:r>
              <a:rPr lang="tr-TR" sz="1600" dirty="0" err="1">
                <a:latin typeface="Arial" pitchFamily="34" charset="0"/>
                <a:cs typeface="Arial" pitchFamily="34" charset="0"/>
              </a:rPr>
              <a:t>some</a:t>
            </a:r>
            <a:r>
              <a:rPr lang="tr-TR" sz="1600" dirty="0">
                <a:latin typeface="Arial" pitchFamily="34" charset="0"/>
                <a:cs typeface="Arial" pitchFamily="34" charset="0"/>
              </a:rPr>
              <a:t> </a:t>
            </a:r>
            <a:r>
              <a:rPr lang="tr-TR" sz="1600" dirty="0" err="1">
                <a:latin typeface="Arial" pitchFamily="34" charset="0"/>
                <a:cs typeface="Arial" pitchFamily="34" charset="0"/>
              </a:rPr>
              <a:t>enzymes</a:t>
            </a:r>
            <a:r>
              <a:rPr lang="tr-TR" sz="1600" dirty="0">
                <a:latin typeface="Arial" pitchFamily="34" charset="0"/>
                <a:cs typeface="Arial" pitchFamily="34" charset="0"/>
              </a:rPr>
              <a:t>. Metal </a:t>
            </a:r>
            <a:r>
              <a:rPr lang="tr-TR" sz="1600" dirty="0" err="1">
                <a:latin typeface="Arial" pitchFamily="34" charset="0"/>
                <a:cs typeface="Arial" pitchFamily="34" charset="0"/>
              </a:rPr>
              <a:t>ions</a:t>
            </a:r>
            <a:r>
              <a:rPr lang="tr-TR" sz="1600" dirty="0">
                <a:latin typeface="Arial" pitchFamily="34" charset="0"/>
                <a:cs typeface="Arial" pitchFamily="34" charset="0"/>
              </a:rPr>
              <a:t> </a:t>
            </a:r>
            <a:r>
              <a:rPr lang="tr-TR" sz="1600" dirty="0" err="1">
                <a:latin typeface="Arial" pitchFamily="34" charset="0"/>
                <a:cs typeface="Arial" pitchFamily="34" charset="0"/>
              </a:rPr>
              <a:t>that</a:t>
            </a:r>
            <a:r>
              <a:rPr lang="tr-TR" sz="1600" dirty="0">
                <a:latin typeface="Arial" pitchFamily="34" charset="0"/>
                <a:cs typeface="Arial" pitchFamily="34" charset="0"/>
              </a:rPr>
              <a:t> </a:t>
            </a:r>
            <a:r>
              <a:rPr lang="tr-TR" sz="1600" dirty="0" err="1">
                <a:latin typeface="Arial" pitchFamily="34" charset="0"/>
                <a:cs typeface="Arial" pitchFamily="34" charset="0"/>
              </a:rPr>
              <a:t>are</a:t>
            </a:r>
            <a:r>
              <a:rPr lang="tr-TR" sz="1600" dirty="0">
                <a:latin typeface="Arial" pitchFamily="34" charset="0"/>
                <a:cs typeface="Arial" pitchFamily="34" charset="0"/>
              </a:rPr>
              <a:t> </a:t>
            </a:r>
            <a:r>
              <a:rPr lang="tr-TR" sz="1600" dirty="0" err="1">
                <a:latin typeface="Arial" pitchFamily="34" charset="0"/>
                <a:cs typeface="Arial" pitchFamily="34" charset="0"/>
              </a:rPr>
              <a:t>part</a:t>
            </a:r>
            <a:r>
              <a:rPr lang="tr-TR" sz="1600" dirty="0">
                <a:latin typeface="Arial" pitchFamily="34" charset="0"/>
                <a:cs typeface="Arial" pitchFamily="34" charset="0"/>
              </a:rPr>
              <a:t> of </a:t>
            </a:r>
            <a:r>
              <a:rPr lang="tr-TR" sz="1600" dirty="0" err="1">
                <a:latin typeface="Arial" pitchFamily="34" charset="0"/>
                <a:cs typeface="Arial" pitchFamily="34" charset="0"/>
              </a:rPr>
              <a:t>the</a:t>
            </a:r>
            <a:r>
              <a:rPr lang="tr-TR" sz="1600" dirty="0">
                <a:latin typeface="Arial" pitchFamily="34" charset="0"/>
                <a:cs typeface="Arial" pitchFamily="34" charset="0"/>
              </a:rPr>
              <a:t> </a:t>
            </a:r>
            <a:r>
              <a:rPr lang="tr-TR" sz="1600" dirty="0" err="1">
                <a:latin typeface="Arial" pitchFamily="34" charset="0"/>
                <a:cs typeface="Arial" pitchFamily="34" charset="0"/>
              </a:rPr>
              <a:t>enzyme</a:t>
            </a:r>
            <a:r>
              <a:rPr lang="tr-TR" sz="1600" dirty="0">
                <a:latin typeface="Arial" pitchFamily="34" charset="0"/>
                <a:cs typeface="Arial" pitchFamily="34" charset="0"/>
              </a:rPr>
              <a:t> </a:t>
            </a:r>
            <a:r>
              <a:rPr lang="tr-TR" sz="1600" dirty="0" err="1">
                <a:latin typeface="Arial" pitchFamily="34" charset="0"/>
                <a:cs typeface="Arial" pitchFamily="34" charset="0"/>
              </a:rPr>
              <a:t>are</a:t>
            </a:r>
            <a:r>
              <a:rPr lang="tr-TR" sz="1600" dirty="0">
                <a:latin typeface="Arial" pitchFamily="34" charset="0"/>
                <a:cs typeface="Arial" pitchFamily="34" charset="0"/>
              </a:rPr>
              <a:t> </a:t>
            </a:r>
            <a:r>
              <a:rPr lang="tr-TR" sz="1600" dirty="0" err="1">
                <a:latin typeface="Arial" pitchFamily="34" charset="0"/>
                <a:cs typeface="Arial" pitchFamily="34" charset="0"/>
              </a:rPr>
              <a:t>called</a:t>
            </a:r>
            <a:r>
              <a:rPr lang="tr-TR" sz="1600" dirty="0">
                <a:latin typeface="Arial" pitchFamily="34" charset="0"/>
                <a:cs typeface="Arial" pitchFamily="34" charset="0"/>
              </a:rPr>
              <a:t> </a:t>
            </a:r>
            <a:r>
              <a:rPr lang="tr-TR" sz="1600" b="1" dirty="0" err="1">
                <a:latin typeface="Arial" pitchFamily="34" charset="0"/>
                <a:cs typeface="Arial" pitchFamily="34" charset="0"/>
              </a:rPr>
              <a:t>activators</a:t>
            </a:r>
            <a:r>
              <a:rPr lang="tr-TR" sz="1600" dirty="0">
                <a:latin typeface="Arial" pitchFamily="34" charset="0"/>
                <a:cs typeface="Arial" pitchFamily="34" charset="0"/>
              </a:rPr>
              <a:t>. </a:t>
            </a:r>
            <a:r>
              <a:rPr lang="tr-TR" sz="1600" dirty="0" err="1">
                <a:latin typeface="Arial" pitchFamily="34" charset="0"/>
                <a:cs typeface="Arial" pitchFamily="34" charset="0"/>
              </a:rPr>
              <a:t>Some</a:t>
            </a:r>
            <a:r>
              <a:rPr lang="tr-TR" sz="1600" dirty="0">
                <a:latin typeface="Arial" pitchFamily="34" charset="0"/>
                <a:cs typeface="Arial" pitchFamily="34" charset="0"/>
              </a:rPr>
              <a:t> of </a:t>
            </a:r>
            <a:r>
              <a:rPr lang="tr-TR" sz="1600" dirty="0" err="1">
                <a:latin typeface="Arial" pitchFamily="34" charset="0"/>
                <a:cs typeface="Arial" pitchFamily="34" charset="0"/>
              </a:rPr>
              <a:t>them</a:t>
            </a:r>
            <a:r>
              <a:rPr lang="tr-TR" sz="1600" dirty="0">
                <a:latin typeface="Arial" pitchFamily="34" charset="0"/>
                <a:cs typeface="Arial" pitchFamily="34" charset="0"/>
              </a:rPr>
              <a:t> </a:t>
            </a:r>
            <a:r>
              <a:rPr lang="tr-TR" sz="1600" dirty="0" err="1">
                <a:latin typeface="Arial" pitchFamily="34" charset="0"/>
                <a:cs typeface="Arial" pitchFamily="34" charset="0"/>
              </a:rPr>
              <a:t>are</a:t>
            </a:r>
            <a:r>
              <a:rPr lang="tr-TR" sz="1600" dirty="0">
                <a:latin typeface="Arial" pitchFamily="34" charset="0"/>
                <a:cs typeface="Arial" pitchFamily="34" charset="0"/>
              </a:rPr>
              <a:t> Fe + 2, Mg + 2, Cu + 2, K +, </a:t>
            </a:r>
            <a:r>
              <a:rPr lang="tr-TR" sz="1600" dirty="0" err="1">
                <a:latin typeface="Arial" pitchFamily="34" charset="0"/>
                <a:cs typeface="Arial" pitchFamily="34" charset="0"/>
              </a:rPr>
              <a:t>Na</a:t>
            </a:r>
            <a:r>
              <a:rPr lang="tr-TR" sz="1600" dirty="0">
                <a:latin typeface="Arial" pitchFamily="34" charset="0"/>
                <a:cs typeface="Arial" pitchFamily="34" charset="0"/>
              </a:rPr>
              <a:t> + </a:t>
            </a:r>
            <a:r>
              <a:rPr lang="tr-TR" sz="1600" dirty="0" err="1">
                <a:latin typeface="Arial" pitchFamily="34" charset="0"/>
                <a:cs typeface="Arial" pitchFamily="34" charset="0"/>
              </a:rPr>
              <a:t>and</a:t>
            </a:r>
            <a:r>
              <a:rPr lang="tr-TR" sz="1600" dirty="0">
                <a:latin typeface="Arial" pitchFamily="34" charset="0"/>
                <a:cs typeface="Arial" pitchFamily="34" charset="0"/>
              </a:rPr>
              <a:t> </a:t>
            </a:r>
            <a:r>
              <a:rPr lang="tr-TR" sz="1600" dirty="0" err="1">
                <a:latin typeface="Arial" pitchFamily="34" charset="0"/>
                <a:cs typeface="Arial" pitchFamily="34" charset="0"/>
              </a:rPr>
              <a:t>Zn</a:t>
            </a:r>
            <a:r>
              <a:rPr lang="tr-TR" sz="1600" dirty="0">
                <a:latin typeface="Arial" pitchFamily="34" charset="0"/>
                <a:cs typeface="Arial" pitchFamily="34" charset="0"/>
              </a:rPr>
              <a:t> + 2</a:t>
            </a:r>
          </a:p>
          <a:p>
            <a:r>
              <a:rPr lang="tr-TR" sz="1600" i="1" dirty="0" err="1">
                <a:latin typeface="Arial" pitchFamily="34" charset="0"/>
                <a:cs typeface="Arial" pitchFamily="34" charset="0"/>
              </a:rPr>
              <a:t>Other</a:t>
            </a:r>
            <a:r>
              <a:rPr lang="tr-TR" sz="1600" i="1" dirty="0">
                <a:latin typeface="Arial" pitchFamily="34" charset="0"/>
                <a:cs typeface="Arial" pitchFamily="34" charset="0"/>
              </a:rPr>
              <a:t> </a:t>
            </a:r>
            <a:r>
              <a:rPr lang="tr-TR" sz="1600" i="1" dirty="0" err="1">
                <a:latin typeface="Arial" pitchFamily="34" charset="0"/>
                <a:cs typeface="Arial" pitchFamily="34" charset="0"/>
              </a:rPr>
              <a:t>cofactors</a:t>
            </a:r>
            <a:r>
              <a:rPr lang="tr-TR" sz="1600" i="1" dirty="0">
                <a:latin typeface="Arial" pitchFamily="34" charset="0"/>
                <a:cs typeface="Arial" pitchFamily="34" charset="0"/>
              </a:rPr>
              <a:t> </a:t>
            </a:r>
            <a:r>
              <a:rPr lang="tr-TR" sz="1600" i="1" dirty="0" err="1">
                <a:latin typeface="Arial" pitchFamily="34" charset="0"/>
                <a:cs typeface="Arial" pitchFamily="34" charset="0"/>
              </a:rPr>
              <a:t>are</a:t>
            </a:r>
            <a:r>
              <a:rPr lang="tr-TR" sz="1600" i="1" dirty="0">
                <a:latin typeface="Arial" pitchFamily="34" charset="0"/>
                <a:cs typeface="Arial" pitchFamily="34" charset="0"/>
              </a:rPr>
              <a:t> </a:t>
            </a:r>
            <a:r>
              <a:rPr lang="tr-TR" sz="1600" i="1" dirty="0" err="1">
                <a:latin typeface="Arial" pitchFamily="34" charset="0"/>
                <a:cs typeface="Arial" pitchFamily="34" charset="0"/>
              </a:rPr>
              <a:t>coenzymes</a:t>
            </a:r>
            <a:r>
              <a:rPr lang="tr-TR" sz="1600" dirty="0">
                <a:latin typeface="Arial" pitchFamily="34" charset="0"/>
                <a:cs typeface="Arial" pitchFamily="34" charset="0"/>
              </a:rPr>
              <a:t>: </a:t>
            </a:r>
            <a:r>
              <a:rPr lang="tr-TR" sz="1600" dirty="0" err="1">
                <a:latin typeface="Arial" pitchFamily="34" charset="0"/>
                <a:cs typeface="Arial" pitchFamily="34" charset="0"/>
              </a:rPr>
              <a:t>Coenzymes</a:t>
            </a:r>
            <a:r>
              <a:rPr lang="tr-TR" sz="1600" dirty="0">
                <a:latin typeface="Arial" pitchFamily="34" charset="0"/>
                <a:cs typeface="Arial" pitchFamily="34" charset="0"/>
              </a:rPr>
              <a:t> </a:t>
            </a:r>
            <a:r>
              <a:rPr lang="tr-TR" sz="1600" dirty="0" err="1">
                <a:latin typeface="Arial" pitchFamily="34" charset="0"/>
                <a:cs typeface="Arial" pitchFamily="34" charset="0"/>
              </a:rPr>
              <a:t>are</a:t>
            </a:r>
            <a:r>
              <a:rPr lang="tr-TR" sz="1600" dirty="0">
                <a:latin typeface="Arial" pitchFamily="34" charset="0"/>
                <a:cs typeface="Arial" pitchFamily="34" charset="0"/>
              </a:rPr>
              <a:t> </a:t>
            </a:r>
            <a:r>
              <a:rPr lang="tr-TR" sz="1600" dirty="0" err="1">
                <a:latin typeface="Arial" pitchFamily="34" charset="0"/>
                <a:cs typeface="Arial" pitchFamily="34" charset="0"/>
              </a:rPr>
              <a:t>mostly</a:t>
            </a:r>
            <a:r>
              <a:rPr lang="tr-TR" sz="1600" dirty="0">
                <a:latin typeface="Arial" pitchFamily="34" charset="0"/>
                <a:cs typeface="Arial" pitchFamily="34" charset="0"/>
              </a:rPr>
              <a:t> </a:t>
            </a:r>
            <a:r>
              <a:rPr lang="tr-TR" sz="1600" dirty="0" err="1">
                <a:latin typeface="Arial" pitchFamily="34" charset="0"/>
                <a:cs typeface="Arial" pitchFamily="34" charset="0"/>
              </a:rPr>
              <a:t>low</a:t>
            </a:r>
            <a:r>
              <a:rPr lang="tr-TR" sz="1600" dirty="0">
                <a:latin typeface="Arial" pitchFamily="34" charset="0"/>
                <a:cs typeface="Arial" pitchFamily="34" charset="0"/>
              </a:rPr>
              <a:t> </a:t>
            </a:r>
            <a:r>
              <a:rPr lang="tr-TR" sz="1600" dirty="0" err="1">
                <a:latin typeface="Arial" pitchFamily="34" charset="0"/>
                <a:cs typeface="Arial" pitchFamily="34" charset="0"/>
              </a:rPr>
              <a:t>molecular</a:t>
            </a:r>
            <a:r>
              <a:rPr lang="tr-TR" sz="1600" dirty="0">
                <a:latin typeface="Arial" pitchFamily="34" charset="0"/>
                <a:cs typeface="Arial" pitchFamily="34" charset="0"/>
              </a:rPr>
              <a:t> </a:t>
            </a:r>
            <a:r>
              <a:rPr lang="tr-TR" sz="1600" dirty="0" err="1">
                <a:latin typeface="Arial" pitchFamily="34" charset="0"/>
                <a:cs typeface="Arial" pitchFamily="34" charset="0"/>
              </a:rPr>
              <a:t>weight</a:t>
            </a:r>
            <a:r>
              <a:rPr lang="tr-TR" sz="1600" dirty="0">
                <a:latin typeface="Arial" pitchFamily="34" charset="0"/>
                <a:cs typeface="Arial" pitchFamily="34" charset="0"/>
              </a:rPr>
              <a:t> </a:t>
            </a:r>
            <a:r>
              <a:rPr lang="tr-TR" sz="1600" dirty="0" err="1">
                <a:solidFill>
                  <a:srgbClr val="FF0000"/>
                </a:solidFill>
                <a:latin typeface="Arial" pitchFamily="34" charset="0"/>
                <a:cs typeface="Arial" pitchFamily="34" charset="0"/>
              </a:rPr>
              <a:t>organic</a:t>
            </a:r>
            <a:r>
              <a:rPr lang="tr-TR" sz="1600" dirty="0">
                <a:latin typeface="Arial" pitchFamily="34" charset="0"/>
                <a:cs typeface="Arial" pitchFamily="34" charset="0"/>
              </a:rPr>
              <a:t> </a:t>
            </a:r>
            <a:r>
              <a:rPr lang="tr-TR" sz="1600" dirty="0" err="1">
                <a:latin typeface="Arial" pitchFamily="34" charset="0"/>
                <a:cs typeface="Arial" pitchFamily="34" charset="0"/>
              </a:rPr>
              <a:t>compounds</a:t>
            </a:r>
            <a:r>
              <a:rPr lang="tr-TR" sz="1600" dirty="0">
                <a:latin typeface="Arial" pitchFamily="34" charset="0"/>
                <a:cs typeface="Arial" pitchFamily="34" charset="0"/>
              </a:rPr>
              <a:t>. </a:t>
            </a:r>
            <a:r>
              <a:rPr lang="tr-TR" sz="1600" dirty="0" err="1">
                <a:latin typeface="Arial" pitchFamily="34" charset="0"/>
                <a:cs typeface="Arial" pitchFamily="34" charset="0"/>
              </a:rPr>
              <a:t>The</a:t>
            </a:r>
            <a:r>
              <a:rPr lang="tr-TR" sz="1600" dirty="0">
                <a:latin typeface="Arial" pitchFamily="34" charset="0"/>
                <a:cs typeface="Arial" pitchFamily="34" charset="0"/>
              </a:rPr>
              <a:t> </a:t>
            </a:r>
            <a:r>
              <a:rPr lang="tr-TR" sz="1600" dirty="0" err="1">
                <a:latin typeface="Arial" pitchFamily="34" charset="0"/>
                <a:cs typeface="Arial" pitchFamily="34" charset="0"/>
              </a:rPr>
              <a:t>most</a:t>
            </a:r>
            <a:r>
              <a:rPr lang="tr-TR" sz="1600" dirty="0">
                <a:latin typeface="Arial" pitchFamily="34" charset="0"/>
                <a:cs typeface="Arial" pitchFamily="34" charset="0"/>
              </a:rPr>
              <a:t> </a:t>
            </a:r>
            <a:r>
              <a:rPr lang="tr-TR" sz="1600" dirty="0" err="1">
                <a:latin typeface="Arial" pitchFamily="34" charset="0"/>
                <a:cs typeface="Arial" pitchFamily="34" charset="0"/>
              </a:rPr>
              <a:t>important</a:t>
            </a:r>
            <a:r>
              <a:rPr lang="tr-TR" sz="1600" dirty="0">
                <a:latin typeface="Arial" pitchFamily="34" charset="0"/>
                <a:cs typeface="Arial" pitchFamily="34" charset="0"/>
              </a:rPr>
              <a:t> of </a:t>
            </a:r>
            <a:r>
              <a:rPr lang="tr-TR" sz="1600" dirty="0" err="1">
                <a:latin typeface="Arial" pitchFamily="34" charset="0"/>
                <a:cs typeface="Arial" pitchFamily="34" charset="0"/>
              </a:rPr>
              <a:t>these</a:t>
            </a:r>
            <a:r>
              <a:rPr lang="tr-TR" sz="1600" dirty="0">
                <a:latin typeface="Arial" pitchFamily="34" charset="0"/>
                <a:cs typeface="Arial" pitchFamily="34" charset="0"/>
              </a:rPr>
              <a:t> is </a:t>
            </a:r>
            <a:r>
              <a:rPr lang="tr-TR" sz="1600" dirty="0" err="1">
                <a:latin typeface="Arial" pitchFamily="34" charset="0"/>
                <a:cs typeface="Arial" pitchFamily="34" charset="0"/>
              </a:rPr>
              <a:t>the</a:t>
            </a:r>
            <a:r>
              <a:rPr lang="tr-TR" sz="1600" dirty="0">
                <a:latin typeface="Arial" pitchFamily="34" charset="0"/>
                <a:cs typeface="Arial" pitchFamily="34" charset="0"/>
              </a:rPr>
              <a:t> B </a:t>
            </a:r>
            <a:r>
              <a:rPr lang="tr-TR" sz="1600" dirty="0" err="1">
                <a:latin typeface="Arial" pitchFamily="34" charset="0"/>
                <a:cs typeface="Arial" pitchFamily="34" charset="0"/>
              </a:rPr>
              <a:t>vitamins</a:t>
            </a:r>
            <a:r>
              <a:rPr lang="tr-TR" sz="1600" dirty="0">
                <a:latin typeface="Arial" pitchFamily="34" charset="0"/>
                <a:cs typeface="Arial" pitchFamily="34" charset="0"/>
              </a:rPr>
              <a:t> </a:t>
            </a:r>
            <a:r>
              <a:rPr lang="tr-TR" sz="1600" dirty="0" err="1">
                <a:latin typeface="Arial" pitchFamily="34" charset="0"/>
                <a:cs typeface="Arial" pitchFamily="34" charset="0"/>
              </a:rPr>
              <a:t>that</a:t>
            </a:r>
            <a:r>
              <a:rPr lang="tr-TR" sz="1600" dirty="0">
                <a:latin typeface="Arial" pitchFamily="34" charset="0"/>
                <a:cs typeface="Arial" pitchFamily="34" charset="0"/>
              </a:rPr>
              <a:t> </a:t>
            </a:r>
            <a:r>
              <a:rPr lang="tr-TR" sz="1600" dirty="0" err="1">
                <a:latin typeface="Arial" pitchFamily="34" charset="0"/>
                <a:cs typeface="Arial" pitchFamily="34" charset="0"/>
              </a:rPr>
              <a:t>work</a:t>
            </a:r>
            <a:r>
              <a:rPr lang="tr-TR" sz="1600" dirty="0">
                <a:latin typeface="Arial" pitchFamily="34" charset="0"/>
                <a:cs typeface="Arial" pitchFamily="34" charset="0"/>
              </a:rPr>
              <a:t> in </a:t>
            </a:r>
            <a:r>
              <a:rPr lang="tr-TR" sz="1600" dirty="0" err="1">
                <a:latin typeface="Arial" pitchFamily="34" charset="0"/>
                <a:cs typeface="Arial" pitchFamily="34" charset="0"/>
              </a:rPr>
              <a:t>cellular</a:t>
            </a:r>
            <a:r>
              <a:rPr lang="tr-TR" sz="1600" dirty="0">
                <a:latin typeface="Arial" pitchFamily="34" charset="0"/>
                <a:cs typeface="Arial" pitchFamily="34" charset="0"/>
              </a:rPr>
              <a:t> </a:t>
            </a:r>
            <a:r>
              <a:rPr lang="tr-TR" sz="1600" dirty="0" err="1">
                <a:latin typeface="Arial" pitchFamily="34" charset="0"/>
                <a:cs typeface="Arial" pitchFamily="34" charset="0"/>
              </a:rPr>
              <a:t>respiration</a:t>
            </a:r>
            <a:r>
              <a:rPr lang="tr-TR" sz="1600" dirty="0">
                <a:latin typeface="Arial" pitchFamily="34" charset="0"/>
                <a:cs typeface="Arial" pitchFamily="34" charset="0"/>
              </a:rPr>
              <a:t>.</a:t>
            </a:r>
          </a:p>
          <a:p>
            <a:r>
              <a:rPr lang="tr-TR" sz="1600" i="1" dirty="0" err="1">
                <a:latin typeface="Arial" pitchFamily="34" charset="0"/>
                <a:cs typeface="Arial" pitchFamily="34" charset="0"/>
              </a:rPr>
              <a:t>Other</a:t>
            </a:r>
            <a:r>
              <a:rPr lang="tr-TR" sz="1600" i="1" dirty="0">
                <a:latin typeface="Arial" pitchFamily="34" charset="0"/>
                <a:cs typeface="Arial" pitchFamily="34" charset="0"/>
              </a:rPr>
              <a:t> </a:t>
            </a:r>
            <a:r>
              <a:rPr lang="tr-TR" sz="1600" i="1" dirty="0" err="1">
                <a:latin typeface="Arial" pitchFamily="34" charset="0"/>
                <a:cs typeface="Arial" pitchFamily="34" charset="0"/>
              </a:rPr>
              <a:t>non</a:t>
            </a:r>
            <a:r>
              <a:rPr lang="tr-TR" sz="1600" i="1" dirty="0">
                <a:latin typeface="Arial" pitchFamily="34" charset="0"/>
                <a:cs typeface="Arial" pitchFamily="34" charset="0"/>
              </a:rPr>
              <a:t>-protein </a:t>
            </a:r>
            <a:r>
              <a:rPr lang="tr-TR" sz="1600" i="1" dirty="0" err="1">
                <a:latin typeface="Arial" pitchFamily="34" charset="0"/>
                <a:cs typeface="Arial" pitchFamily="34" charset="0"/>
              </a:rPr>
              <a:t>parts</a:t>
            </a:r>
            <a:r>
              <a:rPr lang="tr-TR" sz="1600" i="1" dirty="0">
                <a:latin typeface="Arial" pitchFamily="34" charset="0"/>
                <a:cs typeface="Arial" pitchFamily="34" charset="0"/>
              </a:rPr>
              <a:t> of </a:t>
            </a:r>
            <a:r>
              <a:rPr lang="tr-TR" sz="1600" i="1" dirty="0" err="1">
                <a:latin typeface="Arial" pitchFamily="34" charset="0"/>
                <a:cs typeface="Arial" pitchFamily="34" charset="0"/>
              </a:rPr>
              <a:t>enzymes</a:t>
            </a:r>
            <a:r>
              <a:rPr lang="tr-TR" sz="1600" i="1" dirty="0">
                <a:latin typeface="Arial" pitchFamily="34" charset="0"/>
                <a:cs typeface="Arial" pitchFamily="34" charset="0"/>
              </a:rPr>
              <a:t> </a:t>
            </a:r>
            <a:r>
              <a:rPr lang="tr-TR" sz="1600" i="1" dirty="0" err="1">
                <a:latin typeface="Arial" pitchFamily="34" charset="0"/>
                <a:cs typeface="Arial" pitchFamily="34" charset="0"/>
              </a:rPr>
              <a:t>are</a:t>
            </a:r>
            <a:r>
              <a:rPr lang="tr-TR" sz="1600" dirty="0">
                <a:latin typeface="Arial" pitchFamily="34" charset="0"/>
                <a:cs typeface="Arial" pitchFamily="34" charset="0"/>
              </a:rPr>
              <a:t>: </a:t>
            </a:r>
            <a:r>
              <a:rPr lang="tr-TR" sz="1600" dirty="0" err="1">
                <a:latin typeface="Arial" pitchFamily="34" charset="0"/>
                <a:cs typeface="Arial" pitchFamily="34" charset="0"/>
              </a:rPr>
              <a:t>Bound</a:t>
            </a:r>
            <a:r>
              <a:rPr lang="tr-TR" sz="1600" dirty="0">
                <a:latin typeface="Arial" pitchFamily="34" charset="0"/>
                <a:cs typeface="Arial" pitchFamily="34" charset="0"/>
              </a:rPr>
              <a:t> </a:t>
            </a:r>
            <a:r>
              <a:rPr lang="tr-TR" sz="1600" dirty="0" err="1">
                <a:latin typeface="Arial" pitchFamily="34" charset="0"/>
                <a:cs typeface="Arial" pitchFamily="34" charset="0"/>
              </a:rPr>
              <a:t>lipid</a:t>
            </a:r>
            <a:r>
              <a:rPr lang="tr-TR" sz="1600" dirty="0">
                <a:latin typeface="Arial" pitchFamily="34" charset="0"/>
                <a:cs typeface="Arial" pitchFamily="34" charset="0"/>
              </a:rPr>
              <a:t> (</a:t>
            </a:r>
            <a:r>
              <a:rPr lang="tr-TR" sz="1600" b="1" dirty="0" err="1">
                <a:latin typeface="Arial" pitchFamily="34" charset="0"/>
                <a:cs typeface="Arial" pitchFamily="34" charset="0"/>
              </a:rPr>
              <a:t>lipoprotein</a:t>
            </a:r>
            <a:r>
              <a:rPr lang="tr-TR" sz="1600" dirty="0">
                <a:latin typeface="Arial" pitchFamily="34" charset="0"/>
                <a:cs typeface="Arial" pitchFamily="34" charset="0"/>
              </a:rPr>
              <a:t>), </a:t>
            </a:r>
            <a:r>
              <a:rPr lang="tr-TR" sz="1600" dirty="0" err="1">
                <a:latin typeface="Arial" pitchFamily="34" charset="0"/>
                <a:cs typeface="Arial" pitchFamily="34" charset="0"/>
              </a:rPr>
              <a:t>carbohydrate</a:t>
            </a:r>
            <a:r>
              <a:rPr lang="tr-TR" sz="1600" dirty="0">
                <a:latin typeface="Arial" pitchFamily="34" charset="0"/>
                <a:cs typeface="Arial" pitchFamily="34" charset="0"/>
              </a:rPr>
              <a:t> (</a:t>
            </a:r>
            <a:r>
              <a:rPr lang="tr-TR" sz="1600" b="1" dirty="0" err="1">
                <a:latin typeface="Arial" pitchFamily="34" charset="0"/>
                <a:cs typeface="Arial" pitchFamily="34" charset="0"/>
              </a:rPr>
              <a:t>glycoprotein</a:t>
            </a:r>
            <a:r>
              <a:rPr lang="tr-TR" sz="1600" dirty="0">
                <a:latin typeface="Arial" pitchFamily="34" charset="0"/>
                <a:cs typeface="Arial" pitchFamily="34" charset="0"/>
              </a:rPr>
              <a:t>), </a:t>
            </a:r>
            <a:r>
              <a:rPr lang="tr-TR" sz="1600" dirty="0" err="1">
                <a:latin typeface="Arial" pitchFamily="34" charset="0"/>
                <a:cs typeface="Arial" pitchFamily="34" charset="0"/>
              </a:rPr>
              <a:t>phosphate</a:t>
            </a:r>
            <a:r>
              <a:rPr lang="tr-TR" sz="1600" dirty="0">
                <a:latin typeface="Arial" pitchFamily="34" charset="0"/>
                <a:cs typeface="Arial" pitchFamily="34" charset="0"/>
              </a:rPr>
              <a:t> (</a:t>
            </a:r>
            <a:r>
              <a:rPr lang="tr-TR" sz="1600" b="1" dirty="0" err="1">
                <a:latin typeface="Arial" pitchFamily="34" charset="0"/>
                <a:cs typeface="Arial" pitchFamily="34" charset="0"/>
              </a:rPr>
              <a:t>phosphoprotein</a:t>
            </a:r>
            <a:r>
              <a:rPr lang="tr-TR" sz="1600" dirty="0">
                <a:latin typeface="Arial" pitchFamily="34" charset="0"/>
                <a:cs typeface="Arial" pitchFamily="34" charset="0"/>
              </a:rPr>
              <a:t>). </a:t>
            </a:r>
            <a:r>
              <a:rPr lang="tr-TR" sz="1600" dirty="0" err="1">
                <a:latin typeface="Arial" pitchFamily="34" charset="0"/>
                <a:cs typeface="Arial" pitchFamily="34" charset="0"/>
              </a:rPr>
              <a:t>Although</a:t>
            </a:r>
            <a:r>
              <a:rPr lang="tr-TR" sz="1600" dirty="0">
                <a:latin typeface="Arial" pitchFamily="34" charset="0"/>
                <a:cs typeface="Arial" pitchFamily="34" charset="0"/>
              </a:rPr>
              <a:t> </a:t>
            </a:r>
            <a:r>
              <a:rPr lang="tr-TR" sz="1600" dirty="0" err="1">
                <a:latin typeface="Arial" pitchFamily="34" charset="0"/>
                <a:cs typeface="Arial" pitchFamily="34" charset="0"/>
              </a:rPr>
              <a:t>these</a:t>
            </a:r>
            <a:r>
              <a:rPr lang="tr-TR" sz="1600" dirty="0">
                <a:latin typeface="Arial" pitchFamily="34" charset="0"/>
                <a:cs typeface="Arial" pitchFamily="34" charset="0"/>
              </a:rPr>
              <a:t> </a:t>
            </a:r>
            <a:r>
              <a:rPr lang="tr-TR" sz="1600" dirty="0" err="1">
                <a:latin typeface="Arial" pitchFamily="34" charset="0"/>
                <a:cs typeface="Arial" pitchFamily="34" charset="0"/>
              </a:rPr>
              <a:t>components</a:t>
            </a:r>
            <a:r>
              <a:rPr lang="tr-TR" sz="1600" dirty="0">
                <a:latin typeface="Arial" pitchFamily="34" charset="0"/>
                <a:cs typeface="Arial" pitchFamily="34" charset="0"/>
              </a:rPr>
              <a:t> do not </a:t>
            </a:r>
            <a:r>
              <a:rPr lang="tr-TR" sz="1600" dirty="0" err="1">
                <a:latin typeface="Arial" pitchFamily="34" charset="0"/>
                <a:cs typeface="Arial" pitchFamily="34" charset="0"/>
              </a:rPr>
              <a:t>play</a:t>
            </a:r>
            <a:r>
              <a:rPr lang="tr-TR" sz="1600" dirty="0">
                <a:latin typeface="Arial" pitchFamily="34" charset="0"/>
                <a:cs typeface="Arial" pitchFamily="34" charset="0"/>
              </a:rPr>
              <a:t> a role in </a:t>
            </a:r>
            <a:r>
              <a:rPr lang="tr-TR" sz="1600" dirty="0" err="1">
                <a:latin typeface="Arial" pitchFamily="34" charset="0"/>
                <a:cs typeface="Arial" pitchFamily="34" charset="0"/>
              </a:rPr>
              <a:t>catalysis</a:t>
            </a:r>
            <a:r>
              <a:rPr lang="tr-TR" sz="1600" dirty="0">
                <a:latin typeface="Arial" pitchFamily="34" charset="0"/>
                <a:cs typeface="Arial" pitchFamily="34" charset="0"/>
              </a:rPr>
              <a:t>, </a:t>
            </a:r>
            <a:r>
              <a:rPr lang="tr-TR" sz="1600" dirty="0" err="1">
                <a:latin typeface="Arial" pitchFamily="34" charset="0"/>
                <a:cs typeface="Arial" pitchFamily="34" charset="0"/>
              </a:rPr>
              <a:t>they</a:t>
            </a:r>
            <a:r>
              <a:rPr lang="tr-TR" sz="1600" dirty="0">
                <a:latin typeface="Arial" pitchFamily="34" charset="0"/>
                <a:cs typeface="Arial" pitchFamily="34" charset="0"/>
              </a:rPr>
              <a:t> </a:t>
            </a:r>
            <a:r>
              <a:rPr lang="tr-TR" sz="1600" dirty="0" err="1">
                <a:latin typeface="Arial" pitchFamily="34" charset="0"/>
                <a:cs typeface="Arial" pitchFamily="34" charset="0"/>
              </a:rPr>
              <a:t>affect</a:t>
            </a:r>
            <a:r>
              <a:rPr lang="tr-TR" sz="1600" dirty="0">
                <a:latin typeface="Arial" pitchFamily="34" charset="0"/>
                <a:cs typeface="Arial" pitchFamily="34" charset="0"/>
              </a:rPr>
              <a:t> </a:t>
            </a:r>
            <a:r>
              <a:rPr lang="tr-TR" sz="1600" dirty="0" err="1">
                <a:latin typeface="Arial" pitchFamily="34" charset="0"/>
                <a:cs typeface="Arial" pitchFamily="34" charset="0"/>
              </a:rPr>
              <a:t>the</a:t>
            </a:r>
            <a:r>
              <a:rPr lang="tr-TR" sz="1600" dirty="0">
                <a:latin typeface="Arial" pitchFamily="34" charset="0"/>
                <a:cs typeface="Arial" pitchFamily="34" charset="0"/>
              </a:rPr>
              <a:t> </a:t>
            </a:r>
            <a:r>
              <a:rPr lang="tr-TR" sz="1600" dirty="0" err="1">
                <a:latin typeface="Arial" pitchFamily="34" charset="0"/>
                <a:cs typeface="Arial" pitchFamily="34" charset="0"/>
              </a:rPr>
              <a:t>physicochemical</a:t>
            </a:r>
            <a:r>
              <a:rPr lang="tr-TR" sz="1600" dirty="0">
                <a:latin typeface="Arial" pitchFamily="34" charset="0"/>
                <a:cs typeface="Arial" pitchFamily="34" charset="0"/>
              </a:rPr>
              <a:t> </a:t>
            </a:r>
            <a:r>
              <a:rPr lang="tr-TR" sz="1600" dirty="0" err="1">
                <a:latin typeface="Arial" pitchFamily="34" charset="0"/>
                <a:cs typeface="Arial" pitchFamily="34" charset="0"/>
              </a:rPr>
              <a:t>properties</a:t>
            </a:r>
            <a:r>
              <a:rPr lang="tr-TR" sz="1600" dirty="0">
                <a:latin typeface="Arial" pitchFamily="34" charset="0"/>
                <a:cs typeface="Arial" pitchFamily="34" charset="0"/>
              </a:rPr>
              <a:t> of </a:t>
            </a:r>
            <a:r>
              <a:rPr lang="tr-TR" sz="1600" dirty="0" err="1">
                <a:latin typeface="Arial" pitchFamily="34" charset="0"/>
                <a:cs typeface="Arial" pitchFamily="34" charset="0"/>
              </a:rPr>
              <a:t>the</a:t>
            </a:r>
            <a:r>
              <a:rPr lang="tr-TR" sz="1600" dirty="0">
                <a:latin typeface="Arial" pitchFamily="34" charset="0"/>
                <a:cs typeface="Arial" pitchFamily="34" charset="0"/>
              </a:rPr>
              <a:t> </a:t>
            </a:r>
            <a:r>
              <a:rPr lang="tr-TR" sz="1600" dirty="0" err="1">
                <a:latin typeface="Arial" pitchFamily="34" charset="0"/>
                <a:cs typeface="Arial" pitchFamily="34" charset="0"/>
              </a:rPr>
              <a:t>enzyme</a:t>
            </a:r>
            <a:r>
              <a:rPr lang="tr-TR" sz="1600" dirty="0">
                <a:latin typeface="Arial" pitchFamily="34" charset="0"/>
                <a:cs typeface="Arial" pitchFamily="34" charset="0"/>
              </a:rPr>
              <a:t> </a:t>
            </a:r>
            <a:r>
              <a:rPr lang="tr-TR" sz="1600" dirty="0" err="1">
                <a:latin typeface="Arial" pitchFamily="34" charset="0"/>
                <a:cs typeface="Arial" pitchFamily="34" charset="0"/>
              </a:rPr>
              <a:t>and</a:t>
            </a:r>
            <a:r>
              <a:rPr lang="tr-TR" sz="1600" dirty="0">
                <a:latin typeface="Arial" pitchFamily="34" charset="0"/>
                <a:cs typeface="Arial" pitchFamily="34" charset="0"/>
              </a:rPr>
              <a:t> </a:t>
            </a:r>
            <a:r>
              <a:rPr lang="tr-TR" sz="1600" dirty="0" err="1">
                <a:latin typeface="Arial" pitchFamily="34" charset="0"/>
                <a:cs typeface="Arial" pitchFamily="34" charset="0"/>
              </a:rPr>
              <a:t>make</a:t>
            </a:r>
            <a:r>
              <a:rPr lang="tr-TR" sz="1600" dirty="0">
                <a:latin typeface="Arial" pitchFamily="34" charset="0"/>
                <a:cs typeface="Arial" pitchFamily="34" charset="0"/>
              </a:rPr>
              <a:t> </a:t>
            </a:r>
            <a:r>
              <a:rPr lang="tr-TR" sz="1600" dirty="0" err="1">
                <a:latin typeface="Arial" pitchFamily="34" charset="0"/>
                <a:cs typeface="Arial" pitchFamily="34" charset="0"/>
              </a:rPr>
              <a:t>the</a:t>
            </a:r>
            <a:r>
              <a:rPr lang="tr-TR" sz="1600" dirty="0">
                <a:latin typeface="Arial" pitchFamily="34" charset="0"/>
                <a:cs typeface="Arial" pitchFamily="34" charset="0"/>
              </a:rPr>
              <a:t> </a:t>
            </a:r>
            <a:r>
              <a:rPr lang="tr-TR" sz="1600" dirty="0" err="1">
                <a:latin typeface="Arial" pitchFamily="34" charset="0"/>
                <a:cs typeface="Arial" pitchFamily="34" charset="0"/>
              </a:rPr>
              <a:t>cellular</a:t>
            </a:r>
            <a:r>
              <a:rPr lang="tr-TR" sz="1600" dirty="0">
                <a:latin typeface="Arial" pitchFamily="34" charset="0"/>
                <a:cs typeface="Arial" pitchFamily="34" charset="0"/>
              </a:rPr>
              <a:t> </a:t>
            </a:r>
            <a:r>
              <a:rPr lang="tr-TR" sz="1600" dirty="0" err="1">
                <a:latin typeface="Arial" pitchFamily="34" charset="0"/>
                <a:cs typeface="Arial" pitchFamily="34" charset="0"/>
              </a:rPr>
              <a:t>definition</a:t>
            </a:r>
            <a:r>
              <a:rPr lang="tr-TR" sz="1600" dirty="0">
                <a:latin typeface="Arial" pitchFamily="34" charset="0"/>
                <a:cs typeface="Arial" pitchFamily="34" charset="0"/>
              </a:rPr>
              <a:t> of </a:t>
            </a:r>
            <a:r>
              <a:rPr lang="tr-TR" sz="1600" dirty="0" err="1">
                <a:latin typeface="Arial" pitchFamily="34" charset="0"/>
                <a:cs typeface="Arial" pitchFamily="34" charset="0"/>
              </a:rPr>
              <a:t>the</a:t>
            </a:r>
            <a:r>
              <a:rPr lang="tr-TR" sz="1600" dirty="0">
                <a:latin typeface="Arial" pitchFamily="34" charset="0"/>
                <a:cs typeface="Arial" pitchFamily="34" charset="0"/>
              </a:rPr>
              <a:t> </a:t>
            </a:r>
            <a:r>
              <a:rPr lang="tr-TR" sz="1600" dirty="0" err="1">
                <a:latin typeface="Arial" pitchFamily="34" charset="0"/>
                <a:cs typeface="Arial" pitchFamily="34" charset="0"/>
              </a:rPr>
              <a:t>enzyme</a:t>
            </a:r>
            <a:r>
              <a:rPr lang="tr-TR" sz="1600" dirty="0">
                <a:latin typeface="Arial" pitchFamily="34" charset="0"/>
                <a:cs typeface="Arial" pitchFamily="34" charset="0"/>
              </a:rPr>
              <a:t>.</a:t>
            </a:r>
          </a:p>
        </p:txBody>
      </p:sp>
      <p:sp>
        <p:nvSpPr>
          <p:cNvPr id="5" name="Slayt Numarası Yer Tutucusu 4"/>
          <p:cNvSpPr>
            <a:spLocks noGrp="1"/>
          </p:cNvSpPr>
          <p:nvPr>
            <p:ph type="sldNum" sz="quarter" idx="12"/>
          </p:nvPr>
        </p:nvSpPr>
        <p:spPr/>
        <p:txBody>
          <a:bodyPr/>
          <a:lstStyle/>
          <a:p>
            <a:fld id="{05879D45-D2A0-4A28-A831-E302C748BA68}" type="slidenum">
              <a:rPr lang="tr-TR" smtClean="0"/>
              <a:pPr/>
              <a:t>4</a:t>
            </a:fld>
            <a:endParaRPr lang="tr-TR"/>
          </a:p>
        </p:txBody>
      </p:sp>
      <p:sp>
        <p:nvSpPr>
          <p:cNvPr id="15" name="Metin kutusu 14">
            <a:extLst>
              <a:ext uri="{FF2B5EF4-FFF2-40B4-BE49-F238E27FC236}">
                <a16:creationId xmlns:a16="http://schemas.microsoft.com/office/drawing/2014/main" id="{1CB801E0-D04E-4A84-A265-7D339B033DCD}"/>
              </a:ext>
            </a:extLst>
          </p:cNvPr>
          <p:cNvSpPr txBox="1"/>
          <p:nvPr/>
        </p:nvSpPr>
        <p:spPr>
          <a:xfrm>
            <a:off x="408214" y="2728547"/>
            <a:ext cx="6116216" cy="2031325"/>
          </a:xfrm>
          <a:prstGeom prst="rect">
            <a:avLst/>
          </a:prstGeom>
          <a:noFill/>
        </p:spPr>
        <p:txBody>
          <a:bodyPr wrap="square">
            <a:spAutoFit/>
          </a:bodyPr>
          <a:lstStyle/>
          <a:p>
            <a:pPr algn="l"/>
            <a:r>
              <a:rPr lang="en-US" sz="1800" b="0" i="0" u="none" strike="noStrike" baseline="0" dirty="0">
                <a:solidFill>
                  <a:srgbClr val="131313"/>
                </a:solidFill>
                <a:latin typeface="Times-Roman"/>
              </a:rPr>
              <a:t>According to the systematics, an apoenzyme</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is the inactive protein without a cofactor.</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Metal ions and coenzymes participating in enzymatic</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activity belong to the cofactors which</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are subdivided into prosthetic groups and </a:t>
            </a:r>
            <a:r>
              <a:rPr lang="en-US" sz="1800" b="0" i="0" u="none" strike="noStrike" baseline="0" dirty="0" err="1">
                <a:solidFill>
                  <a:srgbClr val="131313"/>
                </a:solidFill>
                <a:latin typeface="Times-Roman"/>
              </a:rPr>
              <a:t>cosubstrates</a:t>
            </a:r>
            <a:r>
              <a:rPr lang="en-US" sz="1800" b="0" i="0" u="none" strike="noStrike" baseline="0" dirty="0">
                <a:solidFill>
                  <a:srgbClr val="131313"/>
                </a:solidFill>
                <a:latin typeface="Times-Roman"/>
              </a:rPr>
              <a:t>.</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The prosthetic group is bound firmly to</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the enzyme. It can not be removed,</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and during enzyme catalysis it remains attached</a:t>
            </a:r>
          </a:p>
          <a:p>
            <a:pPr algn="l"/>
            <a:r>
              <a:rPr lang="en-US" sz="1800" b="0" i="0" u="none" strike="noStrike" baseline="0" dirty="0">
                <a:solidFill>
                  <a:srgbClr val="131313"/>
                </a:solidFill>
                <a:latin typeface="Times-Roman"/>
              </a:rPr>
              <a:t>to the enzyme molecule. </a:t>
            </a:r>
            <a:endParaRPr lang="tr-TR" dirty="0"/>
          </a:p>
        </p:txBody>
      </p:sp>
      <p:pic>
        <p:nvPicPr>
          <p:cNvPr id="10" name="Resim 9">
            <a:extLst>
              <a:ext uri="{FF2B5EF4-FFF2-40B4-BE49-F238E27FC236}">
                <a16:creationId xmlns:a16="http://schemas.microsoft.com/office/drawing/2014/main" id="{26E35DDF-FD81-40F5-BF06-C2EA35EA5642}"/>
              </a:ext>
            </a:extLst>
          </p:cNvPr>
          <p:cNvPicPr>
            <a:picLocks noChangeAspect="1"/>
          </p:cNvPicPr>
          <p:nvPr/>
        </p:nvPicPr>
        <p:blipFill>
          <a:blip r:embed="rId3"/>
          <a:stretch>
            <a:fillRect/>
          </a:stretch>
        </p:blipFill>
        <p:spPr>
          <a:xfrm>
            <a:off x="6838370" y="2357845"/>
            <a:ext cx="4542761" cy="3657600"/>
          </a:xfrm>
          <a:prstGeom prst="rect">
            <a:avLst/>
          </a:prstGeom>
        </p:spPr>
      </p:pic>
    </p:spTree>
    <p:extLst>
      <p:ext uri="{BB962C8B-B14F-4D97-AF65-F5344CB8AC3E}">
        <p14:creationId xmlns:p14="http://schemas.microsoft.com/office/powerpoint/2010/main" val="3267700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EED1EE-C27F-4798-BB50-FE29484ADF31}"/>
              </a:ext>
            </a:extLst>
          </p:cNvPr>
          <p:cNvSpPr>
            <a:spLocks noGrp="1"/>
          </p:cNvSpPr>
          <p:nvPr>
            <p:ph type="title"/>
          </p:nvPr>
        </p:nvSpPr>
        <p:spPr>
          <a:xfrm>
            <a:off x="159740" y="414186"/>
            <a:ext cx="7729728" cy="1188720"/>
          </a:xfrm>
        </p:spPr>
        <p:txBody>
          <a:bodyPr/>
          <a:lstStyle/>
          <a:p>
            <a:r>
              <a:rPr lang="tr-TR" sz="1800" b="1" i="0" u="none" strike="noStrike" baseline="0" dirty="0" err="1">
                <a:solidFill>
                  <a:srgbClr val="131313"/>
                </a:solidFill>
                <a:latin typeface="Times-Bold"/>
              </a:rPr>
              <a:t>Nomenclature</a:t>
            </a:r>
            <a:endParaRPr lang="tr-TR" dirty="0"/>
          </a:p>
        </p:txBody>
      </p:sp>
      <p:sp>
        <p:nvSpPr>
          <p:cNvPr id="3" name="İçerik Yer Tutucusu 2">
            <a:extLst>
              <a:ext uri="{FF2B5EF4-FFF2-40B4-BE49-F238E27FC236}">
                <a16:creationId xmlns:a16="http://schemas.microsoft.com/office/drawing/2014/main" id="{ABD58B26-BCF0-4F1C-A9B2-DA20FC2EADFD}"/>
              </a:ext>
            </a:extLst>
          </p:cNvPr>
          <p:cNvSpPr>
            <a:spLocks noGrp="1"/>
          </p:cNvSpPr>
          <p:nvPr>
            <p:ph idx="1"/>
          </p:nvPr>
        </p:nvSpPr>
        <p:spPr>
          <a:xfrm>
            <a:off x="915518" y="2367457"/>
            <a:ext cx="11064987" cy="4014682"/>
          </a:xfrm>
        </p:spPr>
        <p:txBody>
          <a:bodyPr>
            <a:normAutofit fontScale="85000" lnSpcReduction="10000"/>
          </a:bodyPr>
          <a:lstStyle/>
          <a:p>
            <a:pPr algn="l"/>
            <a:r>
              <a:rPr lang="en-US" sz="1800" b="0" i="0" u="none" strike="noStrike" baseline="0" dirty="0">
                <a:solidFill>
                  <a:srgbClr val="131313"/>
                </a:solidFill>
                <a:latin typeface="Times-Roman"/>
              </a:rPr>
              <a:t>The Nomenclature </a:t>
            </a:r>
            <a:r>
              <a:rPr lang="en-US" sz="1800" b="0" i="0" u="none" strike="noStrike" baseline="0" dirty="0" err="1">
                <a:solidFill>
                  <a:srgbClr val="131313"/>
                </a:solidFill>
                <a:latin typeface="Times-Roman"/>
              </a:rPr>
              <a:t>Commitee</a:t>
            </a:r>
            <a:r>
              <a:rPr lang="en-US" sz="1800" b="0" i="0" u="none" strike="noStrike" baseline="0" dirty="0">
                <a:solidFill>
                  <a:srgbClr val="131313"/>
                </a:solidFill>
                <a:latin typeface="Times-Roman"/>
              </a:rPr>
              <a:t> of the “International</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Union of Biochemistry and Molecular</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Biology” (IUBMB) adopted rules last amended</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in 1992 for the systematic classification and</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designation of enzymes based on reaction specificity.</a:t>
            </a:r>
          </a:p>
          <a:p>
            <a:pPr algn="l"/>
            <a:r>
              <a:rPr lang="en-US" sz="1800" b="0" i="0" u="none" strike="noStrike" baseline="0" dirty="0">
                <a:solidFill>
                  <a:srgbClr val="131313"/>
                </a:solidFill>
                <a:latin typeface="Times-Roman"/>
              </a:rPr>
              <a:t>All enzymes are classified into six major</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classes according to the nature of the chemical</a:t>
            </a:r>
            <a:r>
              <a:rPr lang="tr-TR" sz="1800" b="0" i="0" u="none" strike="noStrike" baseline="0" dirty="0">
                <a:solidFill>
                  <a:srgbClr val="131313"/>
                </a:solidFill>
                <a:latin typeface="Times-Roman"/>
              </a:rPr>
              <a:t> </a:t>
            </a:r>
            <a:r>
              <a:rPr lang="tr-TR" sz="1800" b="0" i="0" u="none" strike="noStrike" baseline="0" dirty="0" err="1">
                <a:solidFill>
                  <a:srgbClr val="131313"/>
                </a:solidFill>
                <a:latin typeface="Times-Roman"/>
              </a:rPr>
              <a:t>reaction</a:t>
            </a:r>
            <a:r>
              <a:rPr lang="tr-TR" sz="1800" b="0" i="0" u="none" strike="noStrike" baseline="0" dirty="0">
                <a:solidFill>
                  <a:srgbClr val="131313"/>
                </a:solidFill>
                <a:latin typeface="Times-Roman"/>
              </a:rPr>
              <a:t> </a:t>
            </a:r>
            <a:r>
              <a:rPr lang="tr-TR" sz="1800" b="0" i="0" u="none" strike="noStrike" baseline="0" dirty="0" err="1">
                <a:solidFill>
                  <a:srgbClr val="131313"/>
                </a:solidFill>
                <a:latin typeface="Times-Roman"/>
              </a:rPr>
              <a:t>catalyzed</a:t>
            </a:r>
            <a:r>
              <a:rPr lang="tr-TR" sz="1800" b="0" i="0" u="none" strike="noStrike" baseline="0" dirty="0">
                <a:solidFill>
                  <a:srgbClr val="131313"/>
                </a:solidFill>
                <a:latin typeface="Times-Roman"/>
              </a:rPr>
              <a:t>:</a:t>
            </a:r>
          </a:p>
          <a:p>
            <a:pPr algn="l"/>
            <a:r>
              <a:rPr lang="tr-TR" sz="1800" b="0" i="0" u="none" strike="noStrike" baseline="0" dirty="0">
                <a:solidFill>
                  <a:srgbClr val="131313"/>
                </a:solidFill>
                <a:latin typeface="Times-Roman"/>
              </a:rPr>
              <a:t>1. </a:t>
            </a:r>
            <a:r>
              <a:rPr lang="tr-TR" sz="1800" b="0" i="0" u="none" strike="noStrike" baseline="0" dirty="0" err="1">
                <a:solidFill>
                  <a:srgbClr val="131313"/>
                </a:solidFill>
                <a:latin typeface="Times-Roman"/>
              </a:rPr>
              <a:t>Oxidoreductases</a:t>
            </a:r>
            <a:r>
              <a:rPr lang="tr-TR" sz="1800" b="0" i="0" u="none" strike="noStrike" baseline="0" dirty="0">
                <a:solidFill>
                  <a:srgbClr val="131313"/>
                </a:solidFill>
                <a:latin typeface="Times-Roman"/>
              </a:rPr>
              <a:t>.</a:t>
            </a:r>
          </a:p>
          <a:p>
            <a:pPr algn="l"/>
            <a:r>
              <a:rPr lang="tr-TR" sz="1800" b="0" i="0" u="none" strike="noStrike" baseline="0" dirty="0">
                <a:solidFill>
                  <a:srgbClr val="131313"/>
                </a:solidFill>
                <a:latin typeface="Times-Roman"/>
              </a:rPr>
              <a:t>2. </a:t>
            </a:r>
            <a:r>
              <a:rPr lang="tr-TR" sz="1800" b="0" i="0" u="none" strike="noStrike" baseline="0" dirty="0" err="1">
                <a:solidFill>
                  <a:srgbClr val="131313"/>
                </a:solidFill>
                <a:latin typeface="Times-Roman"/>
              </a:rPr>
              <a:t>Transferases</a:t>
            </a:r>
            <a:r>
              <a:rPr lang="tr-TR" sz="1800" b="0" i="0" u="none" strike="noStrike" baseline="0" dirty="0">
                <a:solidFill>
                  <a:srgbClr val="131313"/>
                </a:solidFill>
                <a:latin typeface="Times-Roman"/>
              </a:rPr>
              <a:t>.</a:t>
            </a:r>
          </a:p>
          <a:p>
            <a:pPr algn="l"/>
            <a:r>
              <a:rPr lang="tr-TR" sz="1800" b="0" i="0" u="none" strike="noStrike" baseline="0" dirty="0">
                <a:solidFill>
                  <a:srgbClr val="131313"/>
                </a:solidFill>
                <a:latin typeface="Times-Roman"/>
              </a:rPr>
              <a:t>3. </a:t>
            </a:r>
            <a:r>
              <a:rPr lang="tr-TR" sz="1800" b="0" i="0" u="none" strike="noStrike" baseline="0" dirty="0" err="1">
                <a:solidFill>
                  <a:srgbClr val="131313"/>
                </a:solidFill>
                <a:latin typeface="Times-Roman"/>
              </a:rPr>
              <a:t>Hydrolases</a:t>
            </a:r>
            <a:r>
              <a:rPr lang="tr-TR" sz="1800" b="0" i="0" u="none" strike="noStrike" baseline="0" dirty="0">
                <a:solidFill>
                  <a:srgbClr val="131313"/>
                </a:solidFill>
                <a:latin typeface="Times-Roman"/>
              </a:rPr>
              <a:t>.</a:t>
            </a:r>
          </a:p>
          <a:p>
            <a:pPr algn="l"/>
            <a:r>
              <a:rPr lang="en-US" sz="1800" b="0" i="0" u="none" strike="noStrike" baseline="0" dirty="0">
                <a:solidFill>
                  <a:srgbClr val="131313"/>
                </a:solidFill>
                <a:latin typeface="Times-Roman"/>
              </a:rPr>
              <a:t>4. Lyases (cleave C</a:t>
            </a:r>
            <a:r>
              <a:rPr lang="en-US" sz="1800" b="0" i="1" u="none" strike="noStrike" baseline="0" dirty="0">
                <a:solidFill>
                  <a:srgbClr val="131313"/>
                </a:solidFill>
                <a:latin typeface="CMSY10"/>
              </a:rPr>
              <a:t>−</a:t>
            </a:r>
            <a:r>
              <a:rPr lang="en-US" sz="1800" b="0" i="0" u="none" strike="noStrike" baseline="0" dirty="0">
                <a:solidFill>
                  <a:srgbClr val="131313"/>
                </a:solidFill>
                <a:latin typeface="Times-Roman"/>
              </a:rPr>
              <a:t>C, C</a:t>
            </a:r>
            <a:r>
              <a:rPr lang="en-US" sz="1800" b="0" i="1" u="none" strike="noStrike" baseline="0" dirty="0">
                <a:solidFill>
                  <a:srgbClr val="131313"/>
                </a:solidFill>
                <a:latin typeface="CMSY10"/>
              </a:rPr>
              <a:t>−</a:t>
            </a:r>
            <a:r>
              <a:rPr lang="en-US" sz="1800" b="0" i="0" u="none" strike="noStrike" baseline="0" dirty="0">
                <a:solidFill>
                  <a:srgbClr val="131313"/>
                </a:solidFill>
                <a:latin typeface="Times-Roman"/>
              </a:rPr>
              <a:t>O, C</a:t>
            </a:r>
            <a:r>
              <a:rPr lang="en-US" sz="1800" b="0" i="1" u="none" strike="noStrike" baseline="0" dirty="0">
                <a:solidFill>
                  <a:srgbClr val="131313"/>
                </a:solidFill>
                <a:latin typeface="CMSY10"/>
              </a:rPr>
              <a:t>−</a:t>
            </a:r>
            <a:r>
              <a:rPr lang="en-US" sz="1800" b="0" i="0" u="none" strike="noStrike" baseline="0" dirty="0">
                <a:solidFill>
                  <a:srgbClr val="131313"/>
                </a:solidFill>
                <a:latin typeface="Times-Roman"/>
              </a:rPr>
              <a:t>N, and</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other groups by elimination, leaving double</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bonds, or conversely adding groups to double</a:t>
            </a:r>
            <a:r>
              <a:rPr lang="tr-TR" sz="1800" b="0" i="0" u="none" strike="noStrike" baseline="0" dirty="0">
                <a:solidFill>
                  <a:srgbClr val="131313"/>
                </a:solidFill>
                <a:latin typeface="Times-Roman"/>
              </a:rPr>
              <a:t> </a:t>
            </a:r>
            <a:r>
              <a:rPr lang="tr-TR" sz="1800" b="0" i="0" u="none" strike="noStrike" baseline="0" dirty="0" err="1">
                <a:solidFill>
                  <a:srgbClr val="131313"/>
                </a:solidFill>
                <a:latin typeface="Times-Roman"/>
              </a:rPr>
              <a:t>bonds</a:t>
            </a:r>
            <a:r>
              <a:rPr lang="tr-TR" sz="1800" b="0" i="0" u="none" strike="noStrike" baseline="0" dirty="0">
                <a:solidFill>
                  <a:srgbClr val="131313"/>
                </a:solidFill>
                <a:latin typeface="Times-Roman"/>
              </a:rPr>
              <a:t>).</a:t>
            </a:r>
          </a:p>
          <a:p>
            <a:pPr algn="l"/>
            <a:r>
              <a:rPr lang="en-US" sz="1800" b="0" i="0" u="none" strike="noStrike" baseline="0" dirty="0">
                <a:solidFill>
                  <a:srgbClr val="131313"/>
                </a:solidFill>
                <a:latin typeface="Times-Roman"/>
              </a:rPr>
              <a:t>5. Isomerases (involved in the catalysis of </a:t>
            </a:r>
            <a:r>
              <a:rPr lang="en-US" sz="1800" b="0" i="0" u="none" strike="noStrike" baseline="0" dirty="0" err="1">
                <a:solidFill>
                  <a:srgbClr val="131313"/>
                </a:solidFill>
                <a:latin typeface="Times-Roman"/>
              </a:rPr>
              <a:t>isomerizations</a:t>
            </a:r>
            <a:r>
              <a:rPr lang="tr-TR" sz="1800" b="0" i="0" u="none" strike="noStrike" baseline="0" dirty="0">
                <a:solidFill>
                  <a:srgbClr val="131313"/>
                </a:solidFill>
                <a:latin typeface="Times-Roman"/>
              </a:rPr>
              <a:t> </a:t>
            </a:r>
            <a:r>
              <a:rPr lang="tr-TR" sz="1800" b="0" i="0" u="none" strike="noStrike" baseline="0" dirty="0" err="1">
                <a:solidFill>
                  <a:srgbClr val="131313"/>
                </a:solidFill>
                <a:latin typeface="Times-Roman"/>
              </a:rPr>
              <a:t>within</a:t>
            </a:r>
            <a:r>
              <a:rPr lang="tr-TR" sz="1800" b="0" i="0" u="none" strike="noStrike" baseline="0" dirty="0">
                <a:solidFill>
                  <a:srgbClr val="131313"/>
                </a:solidFill>
                <a:latin typeface="Times-Roman"/>
              </a:rPr>
              <a:t> </a:t>
            </a:r>
            <a:r>
              <a:rPr lang="tr-TR" sz="1800" b="0" i="0" u="none" strike="noStrike" baseline="0" dirty="0" err="1">
                <a:solidFill>
                  <a:srgbClr val="131313"/>
                </a:solidFill>
                <a:latin typeface="Times-Roman"/>
              </a:rPr>
              <a:t>one</a:t>
            </a:r>
            <a:r>
              <a:rPr lang="tr-TR" sz="1800" b="0" i="0" u="none" strike="noStrike" baseline="0" dirty="0">
                <a:solidFill>
                  <a:srgbClr val="131313"/>
                </a:solidFill>
                <a:latin typeface="Times-Roman"/>
              </a:rPr>
              <a:t> </a:t>
            </a:r>
            <a:r>
              <a:rPr lang="tr-TR" sz="1800" b="0" i="0" u="none" strike="noStrike" baseline="0" dirty="0" err="1">
                <a:solidFill>
                  <a:srgbClr val="131313"/>
                </a:solidFill>
                <a:latin typeface="Times-Roman"/>
              </a:rPr>
              <a:t>molecule</a:t>
            </a:r>
            <a:r>
              <a:rPr lang="tr-TR" sz="1800" b="0" i="0" u="none" strike="noStrike" baseline="0" dirty="0">
                <a:solidFill>
                  <a:srgbClr val="131313"/>
                </a:solidFill>
                <a:latin typeface="Times-Roman"/>
              </a:rPr>
              <a:t>).</a:t>
            </a:r>
          </a:p>
          <a:p>
            <a:pPr algn="l"/>
            <a:r>
              <a:rPr lang="en-US" sz="1800" b="0" i="0" u="none" strike="noStrike" baseline="0" dirty="0">
                <a:solidFill>
                  <a:srgbClr val="131313"/>
                </a:solidFill>
                <a:latin typeface="Times-Roman"/>
              </a:rPr>
              <a:t>6. Ligases (involved in the biosynthesis of</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a compound with the simultaneous hydrolysis</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of a pyrophosphate bond in ATP or</a:t>
            </a:r>
            <a:r>
              <a:rPr lang="tr-TR" sz="1800" b="0" i="0" u="none" strike="noStrike" baseline="0" dirty="0">
                <a:solidFill>
                  <a:srgbClr val="131313"/>
                </a:solidFill>
                <a:latin typeface="Times-Roman"/>
              </a:rPr>
              <a:t> a </a:t>
            </a:r>
            <a:r>
              <a:rPr lang="tr-TR" sz="1800" b="0" i="0" u="none" strike="noStrike" baseline="0" dirty="0" err="1">
                <a:solidFill>
                  <a:srgbClr val="131313"/>
                </a:solidFill>
                <a:latin typeface="Times-Roman"/>
              </a:rPr>
              <a:t>similar</a:t>
            </a:r>
            <a:r>
              <a:rPr lang="tr-TR" sz="1800" b="0" i="0" u="none" strike="noStrike" baseline="0" dirty="0">
                <a:solidFill>
                  <a:srgbClr val="131313"/>
                </a:solidFill>
                <a:latin typeface="Times-Roman"/>
              </a:rPr>
              <a:t> </a:t>
            </a:r>
            <a:r>
              <a:rPr lang="tr-TR" sz="1800" b="0" i="0" u="none" strike="noStrike" baseline="0" dirty="0" err="1">
                <a:solidFill>
                  <a:srgbClr val="131313"/>
                </a:solidFill>
                <a:latin typeface="Times-Roman"/>
              </a:rPr>
              <a:t>triphosphate</a:t>
            </a:r>
            <a:r>
              <a:rPr lang="tr-TR" sz="1800" b="0" i="0" u="none" strike="noStrike" baseline="0" dirty="0">
                <a:solidFill>
                  <a:srgbClr val="131313"/>
                </a:solidFill>
                <a:latin typeface="Times-Roman"/>
              </a:rPr>
              <a:t>).</a:t>
            </a:r>
          </a:p>
          <a:p>
            <a:pPr algn="l"/>
            <a:r>
              <a:rPr lang="en-US" sz="1800" b="0" i="0" u="none" strike="noStrike" baseline="0" dirty="0">
                <a:solidFill>
                  <a:srgbClr val="131313"/>
                </a:solidFill>
                <a:latin typeface="Times-Roman"/>
              </a:rPr>
              <a:t>Each class is then subdivided into subclasses</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which more specifically denote the type of</a:t>
            </a:r>
            <a:r>
              <a:rPr lang="tr-TR" sz="1800" b="0" i="0" u="none" strike="noStrike" baseline="0" dirty="0">
                <a:solidFill>
                  <a:srgbClr val="131313"/>
                </a:solidFill>
                <a:latin typeface="Times-Roman"/>
              </a:rPr>
              <a:t> </a:t>
            </a:r>
            <a:r>
              <a:rPr lang="en-US" sz="1800" b="0" i="0" u="none" strike="noStrike" baseline="0" dirty="0">
                <a:solidFill>
                  <a:srgbClr val="131313"/>
                </a:solidFill>
                <a:latin typeface="Times-Roman"/>
              </a:rPr>
              <a:t>reaction</a:t>
            </a:r>
            <a:endParaRPr lang="tr-TR" sz="1800" b="0" i="0" u="none" strike="noStrike" baseline="0" dirty="0">
              <a:solidFill>
                <a:srgbClr val="131313"/>
              </a:solidFill>
              <a:latin typeface="Times-Roman"/>
            </a:endParaRPr>
          </a:p>
          <a:p>
            <a:pPr algn="l"/>
            <a:r>
              <a:rPr lang="en-US" sz="1800" b="0" i="0" u="none" strike="noStrike" baseline="0" dirty="0">
                <a:solidFill>
                  <a:srgbClr val="131313"/>
                </a:solidFill>
                <a:latin typeface="Times-Roman"/>
              </a:rPr>
              <a:t>Each subclass is further divided into </a:t>
            </a:r>
            <a:r>
              <a:rPr lang="en-US" sz="1800" b="0" i="0" u="none" strike="noStrike" baseline="0" dirty="0" err="1">
                <a:solidFill>
                  <a:srgbClr val="131313"/>
                </a:solidFill>
                <a:latin typeface="Times-Roman"/>
              </a:rPr>
              <a:t>subsubclasses</a:t>
            </a:r>
            <a:r>
              <a:rPr lang="en-US" sz="1800" b="0" i="0" u="none" strike="noStrike" baseline="0" dirty="0">
                <a:solidFill>
                  <a:srgbClr val="131313"/>
                </a:solidFill>
                <a:latin typeface="Times-Roman"/>
              </a:rPr>
              <a:t>.</a:t>
            </a:r>
            <a:r>
              <a:rPr lang="tr-TR" sz="1800" b="0" i="0" u="none" strike="noStrike" baseline="0" dirty="0">
                <a:solidFill>
                  <a:srgbClr val="131313"/>
                </a:solidFill>
                <a:latin typeface="Times-Roman"/>
              </a:rPr>
              <a:t> </a:t>
            </a:r>
            <a:endParaRPr lang="tr-TR" dirty="0"/>
          </a:p>
        </p:txBody>
      </p:sp>
      <p:pic>
        <p:nvPicPr>
          <p:cNvPr id="5" name="Resim 4">
            <a:extLst>
              <a:ext uri="{FF2B5EF4-FFF2-40B4-BE49-F238E27FC236}">
                <a16:creationId xmlns:a16="http://schemas.microsoft.com/office/drawing/2014/main" id="{7959953E-2592-457B-8C3D-7D3C564AE9BD}"/>
              </a:ext>
            </a:extLst>
          </p:cNvPr>
          <p:cNvPicPr>
            <a:picLocks noChangeAspect="1"/>
          </p:cNvPicPr>
          <p:nvPr/>
        </p:nvPicPr>
        <p:blipFill>
          <a:blip r:embed="rId2"/>
          <a:stretch>
            <a:fillRect/>
          </a:stretch>
        </p:blipFill>
        <p:spPr>
          <a:xfrm>
            <a:off x="8017844" y="105063"/>
            <a:ext cx="3748388" cy="2155371"/>
          </a:xfrm>
          <a:prstGeom prst="rect">
            <a:avLst/>
          </a:prstGeom>
        </p:spPr>
      </p:pic>
    </p:spTree>
    <p:extLst>
      <p:ext uri="{BB962C8B-B14F-4D97-AF65-F5344CB8AC3E}">
        <p14:creationId xmlns:p14="http://schemas.microsoft.com/office/powerpoint/2010/main" val="243802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7C9AD3-3FEF-4067-B20B-5D8D0A60488F}"/>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36ED8562-54C2-4A4D-BBF1-492C304092CF}"/>
              </a:ext>
            </a:extLst>
          </p:cNvPr>
          <p:cNvPicPr>
            <a:picLocks noGrp="1" noChangeAspect="1"/>
          </p:cNvPicPr>
          <p:nvPr>
            <p:ph idx="1"/>
          </p:nvPr>
        </p:nvPicPr>
        <p:blipFill>
          <a:blip r:embed="rId2"/>
          <a:stretch>
            <a:fillRect/>
          </a:stretch>
        </p:blipFill>
        <p:spPr>
          <a:xfrm rot="5400000">
            <a:off x="2901751" y="-2082402"/>
            <a:ext cx="6069015" cy="10681689"/>
          </a:xfrm>
        </p:spPr>
      </p:pic>
    </p:spTree>
    <p:extLst>
      <p:ext uri="{BB962C8B-B14F-4D97-AF65-F5344CB8AC3E}">
        <p14:creationId xmlns:p14="http://schemas.microsoft.com/office/powerpoint/2010/main" val="1597197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şlık 1"/>
          <p:cNvSpPr txBox="1">
            <a:spLocks/>
          </p:cNvSpPr>
          <p:nvPr/>
        </p:nvSpPr>
        <p:spPr bwMode="black">
          <a:xfrm>
            <a:off x="1894410" y="114862"/>
            <a:ext cx="8229600" cy="562074"/>
          </a:xfrm>
          <a:prstGeom prst="rect">
            <a:avLst/>
          </a:prstGeom>
          <a:solidFill>
            <a:srgbClr val="FFFFFF"/>
          </a:solidFill>
          <a:ln w="31750" cap="sq">
            <a:solidFill>
              <a:srgbClr val="404040"/>
            </a:solidFill>
            <a:miter lim="800000"/>
          </a:ln>
        </p:spPr>
        <p:txBody>
          <a:bodyPr vert="horz" lIns="182880" tIns="182880" rIns="182880" bIns="182880" rtlCol="0" anchor="ctr">
            <a:normAutofit fontScale="625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tr-TR" b="1" dirty="0" err="1"/>
              <a:t>ClassIfIcatIon</a:t>
            </a:r>
            <a:r>
              <a:rPr lang="tr-TR" b="1" dirty="0"/>
              <a:t> of </a:t>
            </a:r>
            <a:r>
              <a:rPr lang="tr-TR" b="1" dirty="0" err="1"/>
              <a:t>Enzymes</a:t>
            </a:r>
            <a:endParaRPr lang="tr-TR" b="1" dirty="0"/>
          </a:p>
        </p:txBody>
      </p:sp>
      <p:sp>
        <p:nvSpPr>
          <p:cNvPr id="13" name="İçerik Yer Tutucusu 2"/>
          <p:cNvSpPr txBox="1">
            <a:spLocks/>
          </p:cNvSpPr>
          <p:nvPr/>
        </p:nvSpPr>
        <p:spPr>
          <a:xfrm>
            <a:off x="1894410" y="676936"/>
            <a:ext cx="8229600" cy="2524322"/>
          </a:xfrm>
          <a:prstGeom prst="rect">
            <a:avLst/>
          </a:prstGeom>
          <a:ln w="63500">
            <a:solidFill>
              <a:srgbClr val="0000FF"/>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tr-TR" sz="1100" b="1" i="1" dirty="0">
              <a:solidFill>
                <a:srgbClr val="FF0000"/>
              </a:solidFill>
              <a:latin typeface="Arial" pitchFamily="34" charset="0"/>
              <a:cs typeface="Arial" pitchFamily="34" charset="0"/>
            </a:endParaRPr>
          </a:p>
          <a:p>
            <a:pPr marL="0" indent="0">
              <a:buNone/>
            </a:pPr>
            <a:r>
              <a:rPr lang="tr-TR" sz="1100" b="1" i="1" dirty="0">
                <a:solidFill>
                  <a:srgbClr val="FF0000"/>
                </a:solidFill>
                <a:latin typeface="Arial" pitchFamily="34" charset="0"/>
                <a:cs typeface="Arial" pitchFamily="34" charset="0"/>
              </a:rPr>
              <a:t>         GROUP 		REACTION 			EXAMPLE</a:t>
            </a:r>
            <a:endParaRPr lang="tr-TR" sz="1050" b="1" i="1" u="sng" dirty="0">
              <a:solidFill>
                <a:srgbClr val="FF0000"/>
              </a:solidFill>
              <a:latin typeface="Arial" pitchFamily="34" charset="0"/>
              <a:cs typeface="Arial" pitchFamily="34" charset="0"/>
            </a:endParaRPr>
          </a:p>
          <a:p>
            <a:pPr marL="457200" indent="-457200">
              <a:buAutoNum type="arabicParenBoth"/>
            </a:pPr>
            <a:r>
              <a:rPr lang="tr-TR" sz="1100" dirty="0" err="1">
                <a:latin typeface="Arial" pitchFamily="34" charset="0"/>
                <a:cs typeface="Arial" pitchFamily="34" charset="0"/>
              </a:rPr>
              <a:t>Oxidoreductases</a:t>
            </a:r>
            <a:r>
              <a:rPr lang="tr-TR" sz="1100" dirty="0">
                <a:latin typeface="Arial" pitchFamily="34" charset="0"/>
                <a:cs typeface="Arial" pitchFamily="34" charset="0"/>
              </a:rPr>
              <a:t> 	</a:t>
            </a:r>
            <a:r>
              <a:rPr lang="tr-TR" sz="1100" dirty="0" err="1">
                <a:latin typeface="Arial" pitchFamily="34" charset="0"/>
                <a:cs typeface="Arial" pitchFamily="34" charset="0"/>
              </a:rPr>
              <a:t>Oxidation</a:t>
            </a:r>
            <a:r>
              <a:rPr lang="tr-TR" sz="1100" dirty="0">
                <a:latin typeface="Arial" pitchFamily="34" charset="0"/>
                <a:cs typeface="Arial" pitchFamily="34" charset="0"/>
              </a:rPr>
              <a:t> </a:t>
            </a:r>
            <a:r>
              <a:rPr lang="tr-TR" sz="1100" dirty="0" err="1">
                <a:latin typeface="Arial" pitchFamily="34" charset="0"/>
                <a:cs typeface="Arial" pitchFamily="34" charset="0"/>
              </a:rPr>
              <a:t>reactions</a:t>
            </a:r>
            <a:r>
              <a:rPr lang="tr-TR" sz="1100" dirty="0">
                <a:latin typeface="Arial" pitchFamily="34" charset="0"/>
                <a:cs typeface="Arial" pitchFamily="34" charset="0"/>
              </a:rPr>
              <a:t> 		</a:t>
            </a:r>
            <a:r>
              <a:rPr lang="tr-TR" sz="1100" dirty="0" err="1">
                <a:latin typeface="Arial" pitchFamily="34" charset="0"/>
                <a:cs typeface="Arial" pitchFamily="34" charset="0"/>
              </a:rPr>
              <a:t>Catalase</a:t>
            </a:r>
            <a:r>
              <a:rPr lang="tr-TR" sz="1100" dirty="0">
                <a:latin typeface="Arial" pitchFamily="34" charset="0"/>
                <a:cs typeface="Arial" pitchFamily="34" charset="0"/>
              </a:rPr>
              <a:t>, </a:t>
            </a:r>
            <a:r>
              <a:rPr lang="tr-TR" sz="1100" dirty="0" err="1">
                <a:latin typeface="Arial" pitchFamily="34" charset="0"/>
                <a:cs typeface="Arial" pitchFamily="34" charset="0"/>
              </a:rPr>
              <a:t>peroxidase</a:t>
            </a:r>
            <a:r>
              <a:rPr lang="tr-TR" sz="1100" dirty="0">
                <a:latin typeface="Arial" pitchFamily="34" charset="0"/>
                <a:cs typeface="Arial" pitchFamily="34" charset="0"/>
              </a:rPr>
              <a:t> </a:t>
            </a:r>
          </a:p>
          <a:p>
            <a:pPr marL="457200" indent="-457200">
              <a:buAutoNum type="arabicParenBoth"/>
            </a:pPr>
            <a:r>
              <a:rPr lang="en-US" sz="1100" dirty="0">
                <a:latin typeface="Arial" pitchFamily="34" charset="0"/>
                <a:cs typeface="Arial" pitchFamily="34" charset="0"/>
              </a:rPr>
              <a:t>Transferases</a:t>
            </a:r>
            <a:r>
              <a:rPr lang="tr-TR" sz="1100" dirty="0">
                <a:latin typeface="Arial" pitchFamily="34" charset="0"/>
                <a:cs typeface="Arial" pitchFamily="34" charset="0"/>
              </a:rPr>
              <a:t>	</a:t>
            </a:r>
            <a:r>
              <a:rPr lang="en-US" sz="1100" dirty="0">
                <a:latin typeface="Arial" pitchFamily="34" charset="0"/>
                <a:cs typeface="Arial" pitchFamily="34" charset="0"/>
              </a:rPr>
              <a:t>Transfer of functional groups </a:t>
            </a:r>
            <a:r>
              <a:rPr lang="tr-TR" sz="1100" dirty="0">
                <a:latin typeface="Arial" pitchFamily="34" charset="0"/>
                <a:cs typeface="Arial" pitchFamily="34" charset="0"/>
              </a:rPr>
              <a:t>		</a:t>
            </a:r>
            <a:r>
              <a:rPr lang="en-US" sz="1100" dirty="0">
                <a:latin typeface="Arial" pitchFamily="34" charset="0"/>
                <a:cs typeface="Arial" pitchFamily="34" charset="0"/>
              </a:rPr>
              <a:t>Transaminases</a:t>
            </a:r>
            <a:r>
              <a:rPr lang="tr-TR" sz="1100" dirty="0">
                <a:latin typeface="Arial" pitchFamily="34" charset="0"/>
                <a:cs typeface="Arial" pitchFamily="34" charset="0"/>
              </a:rPr>
              <a:t> </a:t>
            </a:r>
          </a:p>
          <a:p>
            <a:pPr>
              <a:buAutoNum type="arabicParenBoth" startAt="3"/>
            </a:pPr>
            <a:r>
              <a:rPr lang="tr-TR" sz="1100" dirty="0">
                <a:latin typeface="Arial" pitchFamily="34" charset="0"/>
                <a:cs typeface="Arial" pitchFamily="34" charset="0"/>
              </a:rPr>
              <a:t>  </a:t>
            </a:r>
            <a:r>
              <a:rPr lang="tr-TR" sz="1100" dirty="0" err="1">
                <a:latin typeface="Arial" pitchFamily="34" charset="0"/>
                <a:cs typeface="Arial" pitchFamily="34" charset="0"/>
              </a:rPr>
              <a:t>Hydrolases</a:t>
            </a:r>
            <a:r>
              <a:rPr lang="tr-TR" sz="1100" dirty="0">
                <a:latin typeface="Arial" pitchFamily="34" charset="0"/>
                <a:cs typeface="Arial" pitchFamily="34" charset="0"/>
              </a:rPr>
              <a:t> 	</a:t>
            </a:r>
            <a:r>
              <a:rPr lang="tr-TR" sz="1100" dirty="0" err="1">
                <a:latin typeface="Arial" pitchFamily="34" charset="0"/>
                <a:cs typeface="Arial" pitchFamily="34" charset="0"/>
              </a:rPr>
              <a:t>Hydrolytic</a:t>
            </a:r>
            <a:r>
              <a:rPr lang="tr-TR" sz="1100" dirty="0">
                <a:latin typeface="Arial" pitchFamily="34" charset="0"/>
                <a:cs typeface="Arial" pitchFamily="34" charset="0"/>
              </a:rPr>
              <a:t> </a:t>
            </a:r>
            <a:r>
              <a:rPr lang="tr-TR" sz="1100" dirty="0" err="1">
                <a:latin typeface="Arial" pitchFamily="34" charset="0"/>
                <a:cs typeface="Arial" pitchFamily="34" charset="0"/>
              </a:rPr>
              <a:t>cleavage</a:t>
            </a:r>
            <a:r>
              <a:rPr lang="tr-TR" sz="1100" dirty="0">
                <a:latin typeface="Arial" pitchFamily="34" charset="0"/>
                <a:cs typeface="Arial" pitchFamily="34" charset="0"/>
              </a:rPr>
              <a:t> 		</a:t>
            </a:r>
            <a:r>
              <a:rPr lang="tr-TR" sz="1100" dirty="0" err="1">
                <a:latin typeface="Arial" pitchFamily="34" charset="0"/>
                <a:cs typeface="Arial" pitchFamily="34" charset="0"/>
              </a:rPr>
              <a:t>Lipases</a:t>
            </a:r>
            <a:r>
              <a:rPr lang="tr-TR" sz="1100" dirty="0">
                <a:latin typeface="Arial" pitchFamily="34" charset="0"/>
                <a:cs typeface="Arial" pitchFamily="34" charset="0"/>
              </a:rPr>
              <a:t>, </a:t>
            </a:r>
            <a:r>
              <a:rPr lang="tr-TR" sz="1100" dirty="0" err="1">
                <a:latin typeface="Arial" pitchFamily="34" charset="0"/>
                <a:cs typeface="Arial" pitchFamily="34" charset="0"/>
              </a:rPr>
              <a:t>phosphatases</a:t>
            </a:r>
            <a:r>
              <a:rPr lang="tr-TR" sz="1100" dirty="0">
                <a:latin typeface="Arial" pitchFamily="34" charset="0"/>
                <a:cs typeface="Arial" pitchFamily="34" charset="0"/>
              </a:rPr>
              <a:t>, </a:t>
            </a:r>
            <a:r>
              <a:rPr lang="tr-TR" sz="1100" dirty="0" err="1">
                <a:latin typeface="Arial" pitchFamily="34" charset="0"/>
                <a:cs typeface="Arial" pitchFamily="34" charset="0"/>
              </a:rPr>
              <a:t>proteases</a:t>
            </a:r>
            <a:r>
              <a:rPr lang="tr-TR" sz="1100" dirty="0">
                <a:latin typeface="Arial" pitchFamily="34" charset="0"/>
                <a:cs typeface="Arial" pitchFamily="34" charset="0"/>
              </a:rPr>
              <a:t>  </a:t>
            </a:r>
          </a:p>
          <a:p>
            <a:pPr marL="0" indent="0">
              <a:buNone/>
            </a:pPr>
            <a:r>
              <a:rPr lang="tr-TR" sz="1100" dirty="0">
                <a:latin typeface="Arial" pitchFamily="34" charset="0"/>
                <a:cs typeface="Arial" pitchFamily="34" charset="0"/>
              </a:rPr>
              <a:t>(4)      </a:t>
            </a:r>
            <a:r>
              <a:rPr lang="en-US" sz="1100" dirty="0">
                <a:latin typeface="Arial" pitchFamily="34" charset="0"/>
                <a:cs typeface="Arial" pitchFamily="34" charset="0"/>
              </a:rPr>
              <a:t>L</a:t>
            </a:r>
            <a:r>
              <a:rPr lang="tr-TR" sz="1100" dirty="0">
                <a:latin typeface="Arial" pitchFamily="34" charset="0"/>
                <a:cs typeface="Arial" pitchFamily="34" charset="0"/>
              </a:rPr>
              <a:t>y</a:t>
            </a:r>
            <a:r>
              <a:rPr lang="en-US" sz="1100" dirty="0" err="1">
                <a:latin typeface="Arial" pitchFamily="34" charset="0"/>
                <a:cs typeface="Arial" pitchFamily="34" charset="0"/>
              </a:rPr>
              <a:t>ases</a:t>
            </a:r>
            <a:r>
              <a:rPr lang="en-US" sz="1100" dirty="0">
                <a:latin typeface="Arial" pitchFamily="34" charset="0"/>
                <a:cs typeface="Arial" pitchFamily="34" charset="0"/>
              </a:rPr>
              <a:t> </a:t>
            </a:r>
            <a:r>
              <a:rPr lang="tr-TR" sz="1100" dirty="0">
                <a:latin typeface="Arial" pitchFamily="34" charset="0"/>
                <a:cs typeface="Arial" pitchFamily="34" charset="0"/>
              </a:rPr>
              <a:t>		</a:t>
            </a:r>
            <a:r>
              <a:rPr lang="en-US" sz="1100" dirty="0">
                <a:latin typeface="Arial" pitchFamily="34" charset="0"/>
                <a:cs typeface="Arial" pitchFamily="34" charset="0"/>
              </a:rPr>
              <a:t>Inhibition of double bond splicing </a:t>
            </a:r>
            <a:r>
              <a:rPr lang="tr-TR" sz="1100" dirty="0">
                <a:latin typeface="Arial" pitchFamily="34" charset="0"/>
                <a:cs typeface="Arial" pitchFamily="34" charset="0"/>
              </a:rPr>
              <a:t>	</a:t>
            </a:r>
            <a:r>
              <a:rPr lang="en-US" sz="1100" dirty="0">
                <a:latin typeface="Arial" pitchFamily="34" charset="0"/>
                <a:cs typeface="Arial" pitchFamily="34" charset="0"/>
              </a:rPr>
              <a:t>Aldolases, deaminases</a:t>
            </a:r>
            <a:r>
              <a:rPr lang="tr-TR" sz="1100" dirty="0">
                <a:latin typeface="Arial" pitchFamily="34" charset="0"/>
                <a:cs typeface="Arial" pitchFamily="34" charset="0"/>
              </a:rPr>
              <a:t>  </a:t>
            </a:r>
          </a:p>
          <a:p>
            <a:pPr marL="0" indent="0">
              <a:buNone/>
            </a:pPr>
            <a:r>
              <a:rPr lang="tr-TR" sz="1100" dirty="0">
                <a:latin typeface="Arial" pitchFamily="34" charset="0"/>
                <a:cs typeface="Arial" pitchFamily="34" charset="0"/>
              </a:rPr>
              <a:t>(5)   </a:t>
            </a:r>
            <a:r>
              <a:rPr lang="tr-TR" sz="1100" dirty="0" err="1">
                <a:latin typeface="Arial" pitchFamily="34" charset="0"/>
                <a:cs typeface="Arial" pitchFamily="34" charset="0"/>
              </a:rPr>
              <a:t>Isomerases</a:t>
            </a:r>
            <a:r>
              <a:rPr lang="tr-TR" sz="1100" dirty="0">
                <a:latin typeface="Arial" pitchFamily="34" charset="0"/>
                <a:cs typeface="Arial" pitchFamily="34" charset="0"/>
              </a:rPr>
              <a:t> 	</a:t>
            </a:r>
            <a:r>
              <a:rPr lang="tr-TR" sz="1100" dirty="0" err="1">
                <a:latin typeface="Arial" pitchFamily="34" charset="0"/>
                <a:cs typeface="Arial" pitchFamily="34" charset="0"/>
              </a:rPr>
              <a:t>Isomerization</a:t>
            </a:r>
            <a:r>
              <a:rPr lang="tr-TR" sz="1100" dirty="0">
                <a:latin typeface="Arial" pitchFamily="34" charset="0"/>
                <a:cs typeface="Arial" pitchFamily="34" charset="0"/>
              </a:rPr>
              <a:t> 			</a:t>
            </a:r>
            <a:r>
              <a:rPr lang="tr-TR" sz="1100" dirty="0" err="1">
                <a:latin typeface="Arial" pitchFamily="34" charset="0"/>
                <a:cs typeface="Arial" pitchFamily="34" charset="0"/>
              </a:rPr>
              <a:t>Glucose</a:t>
            </a:r>
            <a:r>
              <a:rPr lang="tr-TR" sz="1100" dirty="0">
                <a:latin typeface="Arial" pitchFamily="34" charset="0"/>
                <a:cs typeface="Arial" pitchFamily="34" charset="0"/>
              </a:rPr>
              <a:t> </a:t>
            </a:r>
            <a:r>
              <a:rPr lang="tr-TR" sz="1100" dirty="0" err="1">
                <a:latin typeface="Arial" pitchFamily="34" charset="0"/>
                <a:cs typeface="Arial" pitchFamily="34" charset="0"/>
              </a:rPr>
              <a:t>Isomerase</a:t>
            </a:r>
            <a:r>
              <a:rPr lang="tr-TR" sz="1100" dirty="0">
                <a:latin typeface="Arial" pitchFamily="34" charset="0"/>
                <a:cs typeface="Arial" pitchFamily="34" charset="0"/>
              </a:rPr>
              <a:t>, </a:t>
            </a:r>
            <a:r>
              <a:rPr lang="tr-TR" sz="1100" dirty="0" err="1">
                <a:latin typeface="Arial" pitchFamily="34" charset="0"/>
                <a:cs typeface="Arial" pitchFamily="34" charset="0"/>
              </a:rPr>
              <a:t>cis</a:t>
            </a:r>
            <a:r>
              <a:rPr lang="tr-TR" sz="1100" dirty="0">
                <a:latin typeface="Arial" pitchFamily="34" charset="0"/>
                <a:cs typeface="Arial" pitchFamily="34" charset="0"/>
              </a:rPr>
              <a:t>-trans </a:t>
            </a:r>
            <a:r>
              <a:rPr lang="tr-TR" sz="1100" dirty="0" err="1">
                <a:latin typeface="Arial" pitchFamily="34" charset="0"/>
                <a:cs typeface="Arial" pitchFamily="34" charset="0"/>
              </a:rPr>
              <a:t>isomerase</a:t>
            </a:r>
            <a:endParaRPr lang="tr-TR" sz="1100" dirty="0">
              <a:latin typeface="Arial" pitchFamily="34" charset="0"/>
              <a:cs typeface="Arial" pitchFamily="34" charset="0"/>
            </a:endParaRPr>
          </a:p>
          <a:p>
            <a:pPr>
              <a:buAutoNum type="arabicParenBoth" startAt="6"/>
            </a:pPr>
            <a:r>
              <a:rPr lang="tr-TR" sz="1100" dirty="0">
                <a:latin typeface="Arial" pitchFamily="34" charset="0"/>
                <a:cs typeface="Arial" pitchFamily="34" charset="0"/>
              </a:rPr>
              <a:t> </a:t>
            </a:r>
            <a:r>
              <a:rPr lang="tr-TR" sz="1100" dirty="0" err="1">
                <a:latin typeface="Arial" pitchFamily="34" charset="0"/>
                <a:cs typeface="Arial" pitchFamily="34" charset="0"/>
              </a:rPr>
              <a:t>Ligases</a:t>
            </a:r>
            <a:r>
              <a:rPr lang="tr-TR" sz="1100" dirty="0">
                <a:latin typeface="Arial" pitchFamily="34" charset="0"/>
                <a:cs typeface="Arial" pitchFamily="34" charset="0"/>
              </a:rPr>
              <a:t> 		</a:t>
            </a:r>
            <a:r>
              <a:rPr lang="tr-TR" sz="1100" dirty="0" err="1">
                <a:latin typeface="Arial" pitchFamily="34" charset="0"/>
                <a:cs typeface="Arial" pitchFamily="34" charset="0"/>
              </a:rPr>
              <a:t>Joining</a:t>
            </a:r>
            <a:r>
              <a:rPr lang="tr-TR" sz="1100" dirty="0">
                <a:latin typeface="Arial" pitchFamily="34" charset="0"/>
                <a:cs typeface="Arial" pitchFamily="34" charset="0"/>
              </a:rPr>
              <a:t> </a:t>
            </a:r>
            <a:r>
              <a:rPr lang="tr-TR" sz="1100" dirty="0" err="1">
                <a:latin typeface="Arial" pitchFamily="34" charset="0"/>
                <a:cs typeface="Arial" pitchFamily="34" charset="0"/>
              </a:rPr>
              <a:t>molecules</a:t>
            </a:r>
            <a:r>
              <a:rPr lang="tr-TR" sz="1100" dirty="0">
                <a:latin typeface="Arial" pitchFamily="34" charset="0"/>
                <a:cs typeface="Arial" pitchFamily="34" charset="0"/>
              </a:rPr>
              <a:t> 		RNA </a:t>
            </a:r>
            <a:r>
              <a:rPr lang="tr-TR" sz="1100" dirty="0" err="1">
                <a:latin typeface="Arial" pitchFamily="34" charset="0"/>
                <a:cs typeface="Arial" pitchFamily="34" charset="0"/>
              </a:rPr>
              <a:t>ligase</a:t>
            </a:r>
            <a:endParaRPr lang="tr-TR" sz="1100" dirty="0">
              <a:latin typeface="Arial" pitchFamily="34" charset="0"/>
              <a:cs typeface="Arial" pitchFamily="34" charset="0"/>
            </a:endParaRPr>
          </a:p>
        </p:txBody>
      </p:sp>
      <p:sp>
        <p:nvSpPr>
          <p:cNvPr id="14" name="İçerik Yer Tutucusu 2"/>
          <p:cNvSpPr txBox="1">
            <a:spLocks/>
          </p:cNvSpPr>
          <p:nvPr/>
        </p:nvSpPr>
        <p:spPr>
          <a:xfrm>
            <a:off x="1894410" y="5073467"/>
            <a:ext cx="8366640" cy="1206754"/>
          </a:xfrm>
          <a:prstGeom prst="rect">
            <a:avLst/>
          </a:prstGeom>
          <a:ln w="38100">
            <a:solidFill>
              <a:srgbClr val="0000FF"/>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700" dirty="0">
                <a:latin typeface="Arial" pitchFamily="34" charset="0"/>
                <a:cs typeface="Arial" pitchFamily="34" charset="0"/>
              </a:rPr>
              <a:t>You can find basic information about defined enzymes by searching the words </a:t>
            </a:r>
            <a:r>
              <a:rPr lang="en-US" sz="1700" b="1" dirty="0">
                <a:solidFill>
                  <a:srgbClr val="0070C0"/>
                </a:solidFill>
                <a:latin typeface="Arial" pitchFamily="34" charset="0"/>
                <a:cs typeface="Arial" pitchFamily="34" charset="0"/>
              </a:rPr>
              <a:t>enzyme nomenclature </a:t>
            </a:r>
            <a:r>
              <a:rPr lang="en-US" sz="1700" dirty="0">
                <a:latin typeface="Arial" pitchFamily="34" charset="0"/>
                <a:cs typeface="Arial" pitchFamily="34" charset="0"/>
              </a:rPr>
              <a:t>or at the WEB address given at the end of this topic. Information on an enzyme randomly selected from here is given as an example on the next slide.</a:t>
            </a:r>
            <a:endParaRPr lang="tr-TR" sz="1400" dirty="0">
              <a:latin typeface="Arial" pitchFamily="34" charset="0"/>
              <a:cs typeface="Arial" pitchFamily="34" charset="0"/>
            </a:endParaRPr>
          </a:p>
        </p:txBody>
      </p:sp>
      <p:sp>
        <p:nvSpPr>
          <p:cNvPr id="15" name="İçerik Yer Tutucusu 2"/>
          <p:cNvSpPr txBox="1">
            <a:spLocks/>
          </p:cNvSpPr>
          <p:nvPr/>
        </p:nvSpPr>
        <p:spPr>
          <a:xfrm>
            <a:off x="1880698" y="3419330"/>
            <a:ext cx="8243312" cy="1510119"/>
          </a:xfrm>
          <a:prstGeom prst="rect">
            <a:avLst/>
          </a:prstGeom>
          <a:ln w="38100">
            <a:solidFill>
              <a:srgbClr val="0000FF"/>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dirty="0">
                <a:latin typeface="Arial" panose="020B0604020202020204" pitchFamily="34" charset="0"/>
                <a:cs typeface="Arial" panose="020B0604020202020204" pitchFamily="34" charset="0"/>
              </a:rPr>
              <a:t>A new group was added to this list in 2018.</a:t>
            </a: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(7) </a:t>
            </a:r>
            <a:r>
              <a:rPr lang="en-US" sz="2600" b="1" dirty="0">
                <a:latin typeface="Arial" panose="020B0604020202020204" pitchFamily="34" charset="0"/>
                <a:cs typeface="Arial" panose="020B0604020202020204" pitchFamily="34" charset="0"/>
              </a:rPr>
              <a:t>Translocases</a:t>
            </a:r>
            <a:r>
              <a:rPr lang="en-US" sz="2600" dirty="0">
                <a:latin typeface="Arial" panose="020B0604020202020204" pitchFamily="34" charset="0"/>
                <a:cs typeface="Arial" panose="020B0604020202020204" pitchFamily="34" charset="0"/>
              </a:rPr>
              <a:t>: This group enables the movement of ions or molecules across the membrane or their separation with</a:t>
            </a:r>
            <a:r>
              <a:rPr lang="tr-TR" sz="2600" dirty="0">
                <a:latin typeface="Arial" panose="020B0604020202020204" pitchFamily="34" charset="0"/>
                <a:cs typeface="Arial" panose="020B0604020202020204" pitchFamily="34" charset="0"/>
              </a:rPr>
              <a:t>in</a:t>
            </a:r>
            <a:r>
              <a:rPr lang="en-US" sz="2600" dirty="0">
                <a:latin typeface="Arial" panose="020B0604020202020204" pitchFamily="34" charset="0"/>
                <a:cs typeface="Arial" panose="020B0604020202020204" pitchFamily="34" charset="0"/>
              </a:rPr>
              <a:t> the membrane. Some are involved in the hydrolysis of ATP.</a:t>
            </a: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Example: ABC-type phosphate transporter, ABC-type </a:t>
            </a:r>
            <a:r>
              <a:rPr lang="en-US" sz="2600" dirty="0" err="1">
                <a:latin typeface="Arial" panose="020B0604020202020204" pitchFamily="34" charset="0"/>
                <a:cs typeface="Arial" panose="020B0604020202020204" pitchFamily="34" charset="0"/>
              </a:rPr>
              <a:t>sul</a:t>
            </a:r>
            <a:r>
              <a:rPr lang="tr-TR" sz="2600" dirty="0" err="1">
                <a:latin typeface="Arial" panose="020B0604020202020204" pitchFamily="34" charset="0"/>
                <a:cs typeface="Arial" panose="020B0604020202020204" pitchFamily="34" charset="0"/>
              </a:rPr>
              <a:t>ph</a:t>
            </a:r>
            <a:r>
              <a:rPr lang="en-US" sz="2600" dirty="0">
                <a:latin typeface="Arial" panose="020B0604020202020204" pitchFamily="34" charset="0"/>
                <a:cs typeface="Arial" panose="020B0604020202020204" pitchFamily="34" charset="0"/>
              </a:rPr>
              <a:t>ate transporter.</a:t>
            </a:r>
            <a:endParaRPr lang="tr-TR" sz="1400" dirty="0">
              <a:latin typeface="Arial" pitchFamily="34" charset="0"/>
              <a:cs typeface="Arial" pitchFamily="34" charset="0"/>
            </a:endParaRPr>
          </a:p>
        </p:txBody>
      </p:sp>
    </p:spTree>
    <p:extLst>
      <p:ext uri="{BB962C8B-B14F-4D97-AF65-F5344CB8AC3E}">
        <p14:creationId xmlns:p14="http://schemas.microsoft.com/office/powerpoint/2010/main" val="86635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05879D45-D2A0-4A28-A831-E302C748BA68}" type="slidenum">
              <a:rPr lang="tr-TR" smtClean="0"/>
              <a:pPr/>
              <a:t>8</a:t>
            </a:fld>
            <a:endParaRPr lang="tr-TR"/>
          </a:p>
        </p:txBody>
      </p:sp>
      <p:pic>
        <p:nvPicPr>
          <p:cNvPr id="6" name="İçerik Yer Tutucusu 5"/>
          <p:cNvPicPr>
            <a:picLocks noGrp="1" noChangeAspect="1"/>
          </p:cNvPicPr>
          <p:nvPr>
            <p:ph idx="1"/>
          </p:nvPr>
        </p:nvPicPr>
        <p:blipFill>
          <a:blip r:embed="rId2"/>
          <a:stretch>
            <a:fillRect/>
          </a:stretch>
        </p:blipFill>
        <p:spPr>
          <a:xfrm>
            <a:off x="1271530" y="0"/>
            <a:ext cx="8478819" cy="6772589"/>
          </a:xfrm>
          <a:prstGeom prst="rect">
            <a:avLst/>
          </a:prstGeom>
        </p:spPr>
      </p:pic>
    </p:spTree>
    <p:extLst>
      <p:ext uri="{BB962C8B-B14F-4D97-AF65-F5344CB8AC3E}">
        <p14:creationId xmlns:p14="http://schemas.microsoft.com/office/powerpoint/2010/main" val="1672450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05879D45-D2A0-4A28-A831-E302C748BA68}" type="slidenum">
              <a:rPr lang="tr-TR" smtClean="0"/>
              <a:pPr/>
              <a:t>9</a:t>
            </a:fld>
            <a:endParaRPr lang="tr-TR"/>
          </a:p>
        </p:txBody>
      </p:sp>
      <p:pic>
        <p:nvPicPr>
          <p:cNvPr id="7" name="Resim 6"/>
          <p:cNvPicPr>
            <a:picLocks noChangeAspect="1"/>
          </p:cNvPicPr>
          <p:nvPr/>
        </p:nvPicPr>
        <p:blipFill>
          <a:blip r:embed="rId2"/>
          <a:stretch>
            <a:fillRect/>
          </a:stretch>
        </p:blipFill>
        <p:spPr>
          <a:xfrm>
            <a:off x="120580" y="586522"/>
            <a:ext cx="11857186" cy="4276953"/>
          </a:xfrm>
          <a:prstGeom prst="rect">
            <a:avLst/>
          </a:prstGeom>
        </p:spPr>
      </p:pic>
    </p:spTree>
    <p:extLst>
      <p:ext uri="{BB962C8B-B14F-4D97-AF65-F5344CB8AC3E}">
        <p14:creationId xmlns:p14="http://schemas.microsoft.com/office/powerpoint/2010/main" val="3834570475"/>
      </p:ext>
    </p:extLst>
  </p:cSld>
  <p:clrMapOvr>
    <a:masterClrMapping/>
  </p:clrMapOvr>
</p:sld>
</file>

<file path=ppt/theme/theme1.xml><?xml version="1.0" encoding="utf-8"?>
<a:theme xmlns:a="http://schemas.openxmlformats.org/drawingml/2006/main" name="Paket">
  <a:themeElements>
    <a:clrScheme name="Paket">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Paket</Template>
  <TotalTime>358</TotalTime>
  <Words>2326</Words>
  <Application>Microsoft Office PowerPoint</Application>
  <PresentationFormat>Geniş ekran</PresentationFormat>
  <Paragraphs>165</Paragraphs>
  <Slides>20</Slides>
  <Notes>8</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20</vt:i4>
      </vt:variant>
    </vt:vector>
  </HeadingPairs>
  <TitlesOfParts>
    <vt:vector size="30" baseType="lpstr">
      <vt:lpstr>arial</vt:lpstr>
      <vt:lpstr>arial</vt:lpstr>
      <vt:lpstr>Calibri</vt:lpstr>
      <vt:lpstr>CMMI10</vt:lpstr>
      <vt:lpstr>CMSY10</vt:lpstr>
      <vt:lpstr>Georgia</vt:lpstr>
      <vt:lpstr>Gill Sans MT</vt:lpstr>
      <vt:lpstr>Times-Bold</vt:lpstr>
      <vt:lpstr>Times-Roman</vt:lpstr>
      <vt:lpstr>Paket</vt:lpstr>
      <vt:lpstr>Enzymes</vt:lpstr>
      <vt:lpstr>ENZYMES</vt:lpstr>
      <vt:lpstr>PowerPoint Sunusu</vt:lpstr>
      <vt:lpstr>PowerPoint Sunusu</vt:lpstr>
      <vt:lpstr>Nomenclature</vt:lpstr>
      <vt:lpstr>PowerPoint Sunusu</vt:lpstr>
      <vt:lpstr>PowerPoint Sunusu</vt:lpstr>
      <vt:lpstr>PowerPoint Sunusu</vt:lpstr>
      <vt:lpstr>PowerPoint Sunusu</vt:lpstr>
      <vt:lpstr>PowerPoint Sunusu</vt:lpstr>
      <vt:lpstr>Enzyme catalysis</vt:lpstr>
      <vt:lpstr>The Lock and Key Model</vt:lpstr>
      <vt:lpstr>The Induced FIt Model</vt:lpstr>
      <vt:lpstr>EFFECT OF PH</vt:lpstr>
      <vt:lpstr>EFFECT OF TEMPERATURE</vt:lpstr>
      <vt:lpstr>5. Effect of Water actıvıty</vt:lpstr>
      <vt:lpstr>Factors AffectIng Enzyme ActIvIty</vt:lpstr>
      <vt:lpstr>Factors AffectIng Enzyme ActIvIty</vt:lpstr>
      <vt:lpstr>Enzymes Used in the Food Industry</vt:lpstr>
      <vt:lpstr>Enzymes Used in the Food Industry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enzymes</dc:title>
  <dc:creator>Cansu Gumus</dc:creator>
  <cp:lastModifiedBy>CEGumus</cp:lastModifiedBy>
  <cp:revision>88</cp:revision>
  <dcterms:created xsi:type="dcterms:W3CDTF">2021-03-29T20:09:09Z</dcterms:created>
  <dcterms:modified xsi:type="dcterms:W3CDTF">2021-07-02T09:13:59Z</dcterms:modified>
</cp:coreProperties>
</file>