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3"/>
  </p:notesMasterIdLst>
  <p:handoutMasterIdLst>
    <p:handoutMasterId r:id="rId14"/>
  </p:handoutMasterIdLst>
  <p:sldIdLst>
    <p:sldId id="668" r:id="rId4"/>
    <p:sldId id="712" r:id="rId5"/>
    <p:sldId id="713" r:id="rId6"/>
    <p:sldId id="714" r:id="rId7"/>
    <p:sldId id="715" r:id="rId8"/>
    <p:sldId id="716" r:id="rId9"/>
    <p:sldId id="717" r:id="rId10"/>
    <p:sldId id="710" r:id="rId11"/>
    <p:sldId id="71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4" d="100"/>
          <a:sy n="84" d="100"/>
        </p:scale>
        <p:origin x="1668" y="78"/>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2.3.2020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3/2/2020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3/2/2020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3/2/2020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3/2/2020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3/2/2020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3/2/2020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3/2/2020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3/2/2020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3/2/2020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3/2/2020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175706"/>
          </a:xfrm>
          <a:prstGeom prst="rect">
            <a:avLst/>
          </a:prstGeom>
        </p:spPr>
        <p:txBody>
          <a:bodyPr wrap="square">
            <a:spAutoFit/>
          </a:bodyPr>
          <a:lstStyle/>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GGY471</a:t>
            </a:r>
          </a:p>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YAPILI ÇEVRE İLKELERİ</a:t>
            </a: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503198" y="4382651"/>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a:t>
            </a:r>
            <a:r>
              <a:rPr lang="tr-TR" sz="1600" b="1" dirty="0">
                <a:latin typeface="Arial" panose="020B0604020202020204" pitchFamily="34" charset="0"/>
                <a:ea typeface="Times New Roman" panose="02020603050405020304" pitchFamily="18" charset="0"/>
                <a:cs typeface="Arial" panose="020B0604020202020204" pitchFamily="34" charset="0"/>
              </a:rPr>
              <a:t>. Dr. </a:t>
            </a:r>
            <a:r>
              <a:rPr lang="tr-TR" sz="1600" b="1" dirty="0" err="1" smtClean="0">
                <a:latin typeface="Arial" panose="020B0604020202020204" pitchFamily="34" charset="0"/>
                <a:ea typeface="Times New Roman" panose="02020603050405020304" pitchFamily="18" charset="0"/>
                <a:cs typeface="Arial" panose="020B0604020202020204" pitchFamily="34" charset="0"/>
              </a:rPr>
              <a:t>Arzuhan</a:t>
            </a:r>
            <a:r>
              <a:rPr lang="tr-TR" sz="1600" b="1" dirty="0" smtClean="0">
                <a:latin typeface="Arial" panose="020B0604020202020204" pitchFamily="34" charset="0"/>
                <a:ea typeface="Times New Roman" panose="02020603050405020304" pitchFamily="18" charset="0"/>
                <a:cs typeface="Arial" panose="020B0604020202020204" pitchFamily="34" charset="0"/>
              </a:rPr>
              <a:t> Burcu GÜNTEKİN</a:t>
            </a:r>
            <a:endParaRPr lang="tr-TR" sz="1600" b="1" dirty="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Mekan Kavramı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821603"/>
            <a:ext cx="8218483" cy="2933246"/>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endParaRPr lang="tr-TR" dirty="0"/>
          </a:p>
          <a:p>
            <a:pPr algn="just"/>
            <a:r>
              <a:rPr lang="tr-TR" dirty="0"/>
              <a:t>Her bina, toplumun belirli bir gereksinimine cevap vermek üzere, </a:t>
            </a:r>
            <a:r>
              <a:rPr lang="tr-TR" dirty="0" smtClean="0"/>
              <a:t>çağın inşaat </a:t>
            </a:r>
            <a:r>
              <a:rPr lang="tr-TR" dirty="0"/>
              <a:t>tekniğine dayalı olarak bazı malzemelerle belirli bir fiziki mekanın etrafının çevrilmesiyle oluşmuştur. İşte insanın fiziksel mekana yönelip orada </a:t>
            </a:r>
            <a:r>
              <a:rPr lang="tr-TR" dirty="0" smtClean="0"/>
              <a:t>belli bir </a:t>
            </a:r>
            <a:r>
              <a:rPr lang="tr-TR" dirty="0"/>
              <a:t>kesimi belirginleştirmesi, sınırlandırması ile mimari mekan oluşur. Başka </a:t>
            </a:r>
            <a:r>
              <a:rPr lang="tr-TR" dirty="0" smtClean="0"/>
              <a:t>bir deyimle </a:t>
            </a:r>
            <a:r>
              <a:rPr lang="tr-TR" dirty="0"/>
              <a:t>mimari mekan özellikle hissedilir, izlenir duruma gelir. </a:t>
            </a:r>
            <a:endParaRPr lang="tr-TR" dirty="0" smtClean="0"/>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5996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YAPILI ÇEVRE KAVRAMI VE KAPSAMI</a:t>
            </a: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821603"/>
            <a:ext cx="8218483" cy="2933246"/>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endParaRPr lang="tr-TR" dirty="0"/>
          </a:p>
          <a:p>
            <a:pPr algn="just"/>
            <a:r>
              <a:rPr lang="tr-TR" dirty="0" smtClean="0"/>
              <a:t>Mekan </a:t>
            </a:r>
            <a:r>
              <a:rPr lang="tr-TR" dirty="0"/>
              <a:t>kavramını daha iyi anlayabilmek için kendimizi üç farklı </a:t>
            </a:r>
            <a:r>
              <a:rPr lang="tr-TR" dirty="0" smtClean="0"/>
              <a:t>ortamda bulunduğumuzu </a:t>
            </a:r>
            <a:r>
              <a:rPr lang="tr-TR" dirty="0"/>
              <a:t>kabul ederek bir gözlem yapmak yerinde olacaktır : birincisinde her yönde açık, göz alabildiğine uzanan, hudutsuz, sonsuz görünen bir tabiatın ortasında olduğumuzu, ikinci olarak kısmen ağaç ve ağaç gruplarının ve kısmen de muhtelif </a:t>
            </a:r>
            <a:r>
              <a:rPr lang="tr-TR" dirty="0" smtClean="0"/>
              <a:t>yükseklikte </a:t>
            </a:r>
            <a:r>
              <a:rPr lang="tr-TR" dirty="0"/>
              <a:t>çalılarla kuşatılmış bir ortamda, üçüncü olarak </a:t>
            </a:r>
            <a:r>
              <a:rPr lang="tr-TR" dirty="0" smtClean="0"/>
              <a:t>da ağaç </a:t>
            </a:r>
            <a:r>
              <a:rPr lang="tr-TR" dirty="0"/>
              <a:t>gövdelerinin çok sık olduğu bir orman da bulunduğumuzu tahayyül edelim. İşte ağaç ve çalılarla çevrelenmiş olan ikinci ortam bizde ilk mekan kavramım düşünmemizi sağlar. Bir anlamda mekan hissi korunmuştuk ve çevrelenmiştik duygularıyla ortaya çıkmaktadır. Mekan kavramım kolay </a:t>
            </a:r>
            <a:r>
              <a:rPr lang="tr-TR" dirty="0" smtClean="0"/>
              <a:t>anlaşılabilmesi için </a:t>
            </a:r>
            <a:r>
              <a:rPr lang="tr-TR" dirty="0"/>
              <a:t>doğal mekandan örneklerle açıklamayı uygun gördüm.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74226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YAPILI ÇEVRE KAVRAMI VE KAPSAMI</a:t>
            </a: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821603"/>
            <a:ext cx="8218483" cy="2933246"/>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endParaRPr lang="tr-TR" dirty="0"/>
          </a:p>
          <a:p>
            <a:pPr algn="just"/>
            <a:r>
              <a:rPr lang="tr-TR" dirty="0" smtClean="0"/>
              <a:t>Yalnız </a:t>
            </a:r>
            <a:r>
              <a:rPr lang="tr-TR" dirty="0"/>
              <a:t>ikinci ortamdaki ağaç ve </a:t>
            </a:r>
            <a:r>
              <a:rPr lang="tr-TR" dirty="0" smtClean="0"/>
              <a:t>çalıların </a:t>
            </a:r>
            <a:r>
              <a:rPr lang="tr-TR" dirty="0"/>
              <a:t>bizde mekan hissi uyandırabilmesi için hangi </a:t>
            </a:r>
            <a:r>
              <a:rPr lang="tr-TR" dirty="0" smtClean="0"/>
              <a:t>yükseklikte ve </a:t>
            </a:r>
            <a:r>
              <a:rPr lang="tr-TR" dirty="0"/>
              <a:t>nasıl konumlandırılmış </a:t>
            </a:r>
            <a:r>
              <a:rPr lang="tr-TR" dirty="0" smtClean="0"/>
              <a:t>olmalarının </a:t>
            </a:r>
            <a:r>
              <a:rPr lang="tr-TR" dirty="0"/>
              <a:t>ve ne kadar büyüklükte bir alam kuşatmaları gerektiği sorusu akla gelebilir. Bu sorulara matematiksel bir cevap vermenin imkansızlığı mekan olgusunun aslında -daha ileri kısımlarda da görüleceği gibi- pek çok değişkene bağlı olmasındandır. </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5770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302178"/>
            <a:ext cx="7425865" cy="76081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Mekanların Sınıflandırılması ve Yapılı Çevrede Mekanların Oluşturulması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821602"/>
            <a:ext cx="8218483" cy="3978997"/>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marL="0" indent="0" algn="just">
              <a:buNone/>
            </a:pPr>
            <a:r>
              <a:rPr lang="tr-TR" b="1" dirty="0" smtClean="0"/>
              <a:t>İç Mekan-Dış Mekan</a:t>
            </a:r>
            <a:endParaRPr lang="tr-TR" b="1" dirty="0"/>
          </a:p>
          <a:p>
            <a:pPr algn="just"/>
            <a:r>
              <a:rPr lang="tr-TR" dirty="0"/>
              <a:t>Mekanın öğeleri kısmında, mekanı sınırlandıran öğelerin niteliğine </a:t>
            </a:r>
            <a:r>
              <a:rPr lang="tr-TR" dirty="0" smtClean="0"/>
              <a:t>bağlı olarak</a:t>
            </a:r>
            <a:r>
              <a:rPr lang="tr-TR" dirty="0"/>
              <a:t>, doğal mekan, yapay mekan ve karma sınıflandırması yapılmıştı. </a:t>
            </a:r>
            <a:r>
              <a:rPr lang="tr-TR" dirty="0" smtClean="0"/>
              <a:t>Bunun haricinde mimarın </a:t>
            </a:r>
            <a:r>
              <a:rPr lang="tr-TR" dirty="0"/>
              <a:t>fiziki mekanın bir kısmım duvarlar ve tavanla kapatması sonucu meydana gelen mekana iç mekan, bunun dışında kalan hacme ise dış mekan </a:t>
            </a:r>
            <a:r>
              <a:rPr lang="tr-TR" dirty="0" smtClean="0"/>
              <a:t>kavramları </a:t>
            </a:r>
            <a:r>
              <a:rPr lang="tr-TR" dirty="0"/>
              <a:t>verilmiştir. </a:t>
            </a:r>
            <a:endParaRPr lang="tr-TR" dirty="0" smtClean="0"/>
          </a:p>
          <a:p>
            <a:pPr algn="just"/>
            <a:r>
              <a:rPr lang="tr-TR" dirty="0"/>
              <a:t>Her yapı iki çeşit mekan </a:t>
            </a:r>
            <a:r>
              <a:rPr lang="tr-TR" dirty="0" smtClean="0"/>
              <a:t>oluşturmaktadır. </a:t>
            </a:r>
            <a:r>
              <a:rPr lang="tr-TR" dirty="0"/>
              <a:t>Birisi yapının kendi tarafından sınırlanan iç mekan veya mekanlar, diğeri ise söz konusu yapının dış </a:t>
            </a:r>
            <a:r>
              <a:rPr lang="tr-TR" dirty="0" smtClean="0"/>
              <a:t>yüzeylerinin etrafındaki </a:t>
            </a:r>
            <a:r>
              <a:rPr lang="tr-TR" dirty="0"/>
              <a:t>başka </a:t>
            </a:r>
            <a:r>
              <a:rPr lang="tr-TR" dirty="0" smtClean="0"/>
              <a:t>yapılarınkilerle </a:t>
            </a:r>
            <a:r>
              <a:rPr lang="tr-TR" dirty="0"/>
              <a:t>beraber oluşturdukları (sınırlandırdıkları) </a:t>
            </a:r>
            <a:r>
              <a:rPr lang="tr-TR" dirty="0" smtClean="0"/>
              <a:t>dış mekandır</a:t>
            </a:r>
            <a:r>
              <a:rPr lang="tr-TR" dirty="0"/>
              <a:t>. </a:t>
            </a:r>
          </a:p>
          <a:p>
            <a:pPr algn="just"/>
            <a:endParaRPr lang="tr-TR" dirty="0" smtClean="0"/>
          </a:p>
          <a:p>
            <a:pPr algn="just"/>
            <a:endParaRPr lang="tr-TR" dirty="0"/>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00869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302178"/>
            <a:ext cx="7425865" cy="76081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Mekanların Sınıflandırılması ve Yapılı Çevrede Mekanların Oluşturulması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821602"/>
            <a:ext cx="8218483" cy="5544908"/>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marL="0" indent="0" algn="just">
              <a:buNone/>
            </a:pPr>
            <a:r>
              <a:rPr lang="tr-TR" b="1" dirty="0" smtClean="0"/>
              <a:t>Mekanın Öğeleri</a:t>
            </a:r>
            <a:endParaRPr lang="tr-TR" b="1" dirty="0"/>
          </a:p>
          <a:p>
            <a:pPr algn="just"/>
            <a:r>
              <a:rPr lang="tr-TR" dirty="0" smtClean="0"/>
              <a:t>Doğal </a:t>
            </a:r>
            <a:r>
              <a:rPr lang="tr-TR" dirty="0"/>
              <a:t>ve yapay elemanlar ile belli mekan kuruluşları genelde şöyle tanımlanabilir :</a:t>
            </a:r>
          </a:p>
          <a:p>
            <a:pPr algn="just"/>
            <a:r>
              <a:rPr lang="tr-TR" dirty="0" smtClean="0"/>
              <a:t>Doğal </a:t>
            </a:r>
            <a:r>
              <a:rPr lang="tr-TR" dirty="0"/>
              <a:t>elemanlar ile (yeryüzü, gökyüzü, ufuk, çalılık, ağaçlar) </a:t>
            </a:r>
            <a:r>
              <a:rPr lang="tr-TR" dirty="0" smtClean="0"/>
              <a:t>DOĞAL MEKAN</a:t>
            </a:r>
            <a:r>
              <a:rPr lang="tr-TR" dirty="0"/>
              <a:t>,</a:t>
            </a:r>
          </a:p>
          <a:p>
            <a:pPr algn="just"/>
            <a:r>
              <a:rPr lang="tr-TR" dirty="0" smtClean="0"/>
              <a:t>Yapay </a:t>
            </a:r>
            <a:r>
              <a:rPr lang="tr-TR" dirty="0"/>
              <a:t>elemanlar ile (duvarlar, tavanlar, kirişler, kolonlar) YAPAY MEKAN (MİMARİ MEKAN, ŞEHİRSEL MEKAN)</a:t>
            </a:r>
          </a:p>
          <a:p>
            <a:pPr algn="just"/>
            <a:r>
              <a:rPr lang="tr-TR" dirty="0" smtClean="0"/>
              <a:t>Doğal </a:t>
            </a:r>
            <a:r>
              <a:rPr lang="tr-TR" dirty="0"/>
              <a:t>ve yapay elemanlarla KARMA MEKAN. </a:t>
            </a:r>
            <a:endParaRPr lang="tr-TR" dirty="0" smtClean="0"/>
          </a:p>
          <a:p>
            <a:pPr algn="just"/>
            <a:endParaRPr lang="tr-TR" dirty="0"/>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49444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302178"/>
            <a:ext cx="7425865" cy="76081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Mekanların Sınıflandırılması ve Yapılı Çevrede Mekanların Oluşturulması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821602"/>
            <a:ext cx="8218483" cy="5544908"/>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marL="0" indent="0" algn="just">
              <a:buNone/>
            </a:pPr>
            <a:r>
              <a:rPr lang="tr-TR" b="1" dirty="0" smtClean="0"/>
              <a:t>Mekanın Öğeleri</a:t>
            </a:r>
            <a:endParaRPr lang="tr-TR" b="1" dirty="0"/>
          </a:p>
          <a:p>
            <a:pPr algn="just"/>
            <a:r>
              <a:rPr lang="tr-TR" dirty="0"/>
              <a:t>Mekanı sınırlandıran Öğelerin farklılığına göre mimari mekan ve </a:t>
            </a:r>
            <a:r>
              <a:rPr lang="tr-TR" dirty="0" smtClean="0"/>
              <a:t>doğal mekan </a:t>
            </a:r>
            <a:r>
              <a:rPr lang="tr-TR" dirty="0"/>
              <a:t>ayırımı yaparız. Bu Öğeler duvarlar, tavanlar ve döşemeler, sütunlar, kolonlar ve kirişler ise mimari mekandan, söz ederiz. Bu öğeler yeryüzü, </a:t>
            </a:r>
            <a:r>
              <a:rPr lang="tr-TR" dirty="0" smtClean="0"/>
              <a:t>gökyüzü, ufuk</a:t>
            </a:r>
            <a:r>
              <a:rPr lang="tr-TR" dirty="0"/>
              <a:t>, çalılık, ağaçlar ve bulutlar ise doğanın oluşturduğu, doğal mekandan </a:t>
            </a:r>
            <a:r>
              <a:rPr lang="tr-TR" dirty="0" smtClean="0"/>
              <a:t>söz ederiz</a:t>
            </a:r>
            <a:r>
              <a:rPr lang="tr-TR" dirty="0"/>
              <a:t>. Mimari mekanın veya doğal ve mimari mekanın özel durumu olan şehirsel mekanlar, sokaklar, binalar veya bunlarla birlikte yeşil sahalar, ağaçlar </a:t>
            </a:r>
            <a:r>
              <a:rPr lang="tr-TR" dirty="0" err="1"/>
              <a:t>vb</a:t>
            </a:r>
            <a:r>
              <a:rPr lang="tr-TR" dirty="0"/>
              <a:t> </a:t>
            </a:r>
            <a:r>
              <a:rPr lang="tr-TR" dirty="0" smtClean="0"/>
              <a:t>ile sınırlanır. </a:t>
            </a:r>
          </a:p>
          <a:p>
            <a:pPr algn="just"/>
            <a:r>
              <a:rPr lang="tr-TR" dirty="0"/>
              <a:t>Doğal ve yapay elemanlar ile belli mekan kuruluşları genelde şöyle tanımlanabilir :</a:t>
            </a:r>
          </a:p>
          <a:p>
            <a:pPr algn="just"/>
            <a:r>
              <a:rPr lang="tr-TR" dirty="0" smtClean="0"/>
              <a:t>Doğal </a:t>
            </a:r>
            <a:r>
              <a:rPr lang="tr-TR" dirty="0"/>
              <a:t>elemanlar ile (yeryüzü, gökyüzü, ufuk, çalılık, ağaçlar) </a:t>
            </a:r>
            <a:r>
              <a:rPr lang="tr-TR" dirty="0" smtClean="0"/>
              <a:t>DOĞAL MEKAN</a:t>
            </a:r>
            <a:r>
              <a:rPr lang="tr-TR" dirty="0"/>
              <a:t>,</a:t>
            </a:r>
          </a:p>
          <a:p>
            <a:pPr algn="just"/>
            <a:r>
              <a:rPr lang="tr-TR" dirty="0"/>
              <a:t>- Yapay elemanlar ile (duvarlar, tavanlar, kirişler, kolonlar) YAPAY MEKAN (MİMARİ MEKAN, ŞEHİRSEL MEKAN)</a:t>
            </a:r>
          </a:p>
          <a:p>
            <a:pPr algn="just"/>
            <a:r>
              <a:rPr lang="tr-TR" dirty="0"/>
              <a:t>- Doğal ve yapay elemanlarla KARMA MEKAN. </a:t>
            </a:r>
            <a:endParaRPr lang="tr-TR" dirty="0" smtClean="0"/>
          </a:p>
          <a:p>
            <a:pPr algn="just"/>
            <a:endParaRPr lang="tr-TR" dirty="0"/>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01469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387260"/>
          </a:xfrm>
        </p:spPr>
        <p:txBody>
          <a:bodyPr anchor="t">
            <a:noAutofit/>
          </a:bodyPr>
          <a:lstStyle/>
          <a:p>
            <a:pPr lvl="1" algn="just">
              <a:lnSpc>
                <a:spcPct val="100000"/>
              </a:lnSpc>
            </a:pPr>
            <a:r>
              <a:rPr lang="tr-TR" dirty="0" err="1"/>
              <a:t>Anderson</a:t>
            </a:r>
            <a:r>
              <a:rPr lang="tr-TR" dirty="0"/>
              <a:t>, J., 2011. Mimari Tasarım, Literatür Yayıncılık, ISBN: 9789750405976, İstanbul.</a:t>
            </a:r>
          </a:p>
          <a:p>
            <a:pPr lvl="1" algn="just">
              <a:lnSpc>
                <a:spcPct val="100000"/>
              </a:lnSpc>
            </a:pPr>
            <a:r>
              <a:rPr lang="tr-TR" dirty="0" err="1"/>
              <a:t>Ataöv</a:t>
            </a:r>
            <a:r>
              <a:rPr lang="tr-TR" dirty="0"/>
              <a:t>, A. ve Tekeli, İ., 2017. Sürdürülebilir Toplum ve Yapılı Çevre, İstanbul Bilgi Üniversitesi Yayınları, ISBN: 9786053994893, İstanbul.</a:t>
            </a:r>
          </a:p>
          <a:p>
            <a:pPr lvl="1" algn="just">
              <a:lnSpc>
                <a:spcPct val="100000"/>
              </a:lnSpc>
            </a:pPr>
            <a:r>
              <a:rPr lang="tr-TR" dirty="0" err="1"/>
              <a:t>Ching</a:t>
            </a:r>
            <a:r>
              <a:rPr lang="tr-TR" dirty="0"/>
              <a:t>, F.D.K., 2012. Mimarlık, Biçim, Mekan ve Düzen, Yapı Endüstri Merkezi Yayınları, ISBN: 9789758599202, İstanbul.</a:t>
            </a:r>
          </a:p>
          <a:p>
            <a:pPr lvl="1" algn="just">
              <a:lnSpc>
                <a:spcPct val="100000"/>
              </a:lnSpc>
            </a:pPr>
            <a:r>
              <a:rPr lang="tr-TR" dirty="0"/>
              <a:t>Çelebi, G., Gültekin, A.B., Bedir, M., Tereci, A. ve </a:t>
            </a:r>
            <a:r>
              <a:rPr lang="tr-TR" dirty="0" err="1"/>
              <a:t>Harputlugil</a:t>
            </a:r>
            <a:r>
              <a:rPr lang="tr-TR" dirty="0"/>
              <a:t>, G., 2008. Yapı Çevre İlişkileri, TMMOB Mimarlar Odası Ankara Şubesi SMGM Koruma Programı Eğitimi Ders Notları, Çizgi Basım Yayın </a:t>
            </a:r>
            <a:r>
              <a:rPr lang="tr-TR" dirty="0" err="1"/>
              <a:t>Ltd.Şti</a:t>
            </a:r>
            <a:r>
              <a:rPr lang="tr-TR" dirty="0"/>
              <a:t>., ISBN / ISSN: 978-9944-89-645-0, İstanbul.</a:t>
            </a:r>
          </a:p>
          <a:p>
            <a:pPr lvl="1" algn="just">
              <a:lnSpc>
                <a:spcPct val="100000"/>
              </a:lnSpc>
            </a:pPr>
            <a:r>
              <a:rPr lang="tr-TR" dirty="0"/>
              <a:t>Gültekin, A.B. ve </a:t>
            </a:r>
            <a:r>
              <a:rPr lang="tr-TR" dirty="0" err="1"/>
              <a:t>Yavaşbatmaz</a:t>
            </a:r>
            <a:r>
              <a:rPr lang="tr-TR" dirty="0"/>
              <a:t>, S., 2013. </a:t>
            </a:r>
            <a:r>
              <a:rPr lang="tr-TR" dirty="0" err="1"/>
              <a:t>Sustainable</a:t>
            </a:r>
            <a:r>
              <a:rPr lang="tr-TR" dirty="0"/>
              <a:t> </a:t>
            </a:r>
            <a:r>
              <a:rPr lang="tr-TR" dirty="0" err="1"/>
              <a:t>Tall</a:t>
            </a:r>
            <a:r>
              <a:rPr lang="tr-TR" dirty="0"/>
              <a:t> </a:t>
            </a:r>
            <a:r>
              <a:rPr lang="tr-TR" dirty="0" err="1"/>
              <a:t>Building</a:t>
            </a:r>
            <a:r>
              <a:rPr lang="tr-TR" dirty="0"/>
              <a:t> Design, LAP Lambert </a:t>
            </a:r>
            <a:r>
              <a:rPr lang="tr-TR" dirty="0" err="1"/>
              <a:t>Academic</a:t>
            </a:r>
            <a:r>
              <a:rPr lang="tr-TR" dirty="0"/>
              <a:t> Publishing, ISBN: 978-3-659-36665-9, </a:t>
            </a:r>
            <a:r>
              <a:rPr lang="tr-TR" dirty="0" err="1"/>
              <a:t>Saarbrücken</a:t>
            </a:r>
            <a:r>
              <a:rPr lang="tr-TR" dirty="0"/>
              <a:t> – Germany.</a:t>
            </a:r>
          </a:p>
          <a:p>
            <a:pPr marL="0" indent="0" algn="just">
              <a:lnSpc>
                <a:spcPct val="100000"/>
              </a:lnSpc>
              <a:buNone/>
            </a:pP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7777365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387260"/>
          </a:xfrm>
        </p:spPr>
        <p:txBody>
          <a:bodyPr anchor="t">
            <a:noAutofit/>
          </a:bodyPr>
          <a:lstStyle/>
          <a:p>
            <a:pPr lvl="1" algn="just">
              <a:lnSpc>
                <a:spcPct val="100000"/>
              </a:lnSpc>
            </a:pPr>
            <a:r>
              <a:rPr lang="tr-TR" dirty="0" err="1" smtClean="0"/>
              <a:t>Müller</a:t>
            </a:r>
            <a:r>
              <a:rPr lang="tr-TR" dirty="0"/>
              <a:t>, W., 2012. Mimarlık Atlası I-II, Yapı Endüstri Merkezi Yayınları, ISBN: 9789944757683, İstanbul.</a:t>
            </a:r>
          </a:p>
          <a:p>
            <a:pPr lvl="1" algn="just">
              <a:lnSpc>
                <a:spcPct val="100000"/>
              </a:lnSpc>
            </a:pPr>
            <a:r>
              <a:rPr lang="tr-TR" dirty="0" err="1"/>
              <a:t>Neufert</a:t>
            </a:r>
            <a:r>
              <a:rPr lang="tr-TR" dirty="0"/>
              <a:t>, E., 2016. Yapı Tasarımı, Beta Yayınları, Ankara.</a:t>
            </a:r>
          </a:p>
          <a:p>
            <a:pPr lvl="1" algn="just">
              <a:lnSpc>
                <a:spcPct val="100000"/>
              </a:lnSpc>
            </a:pPr>
            <a:r>
              <a:rPr lang="tr-TR" dirty="0"/>
              <a:t>Yüceer, N.S., 2015. Yapıda Çevre ve Enerji, Nobel Akademik Yayıncılık, ISBN: 9786053201151, Ankara</a:t>
            </a:r>
            <a:r>
              <a:rPr lang="tr-TR" dirty="0" smtClean="0"/>
              <a:t>.</a:t>
            </a:r>
          </a:p>
          <a:p>
            <a:pPr lvl="1" algn="just">
              <a:lnSpc>
                <a:spcPct val="100000"/>
              </a:lnSpc>
            </a:pPr>
            <a:r>
              <a:rPr lang="tr-TR" dirty="0" err="1"/>
              <a:t>Joedicke</a:t>
            </a:r>
            <a:r>
              <a:rPr lang="tr-TR" dirty="0"/>
              <a:t>, J., Bir Mimari Mekan Kuramına Giriş ve Aynı Zamanda </a:t>
            </a:r>
            <a:r>
              <a:rPr lang="tr-TR" dirty="0" smtClean="0"/>
              <a:t>Mimarinin Durumunun </a:t>
            </a:r>
            <a:r>
              <a:rPr lang="tr-TR" dirty="0"/>
              <a:t>Saptanması İçin Deneme, </a:t>
            </a:r>
            <a:r>
              <a:rPr lang="tr-TR" dirty="0" err="1"/>
              <a:t>Bauen</a:t>
            </a:r>
            <a:r>
              <a:rPr lang="tr-TR" dirty="0"/>
              <a:t>-t-</a:t>
            </a:r>
            <a:r>
              <a:rPr lang="tr-TR" dirty="0" err="1"/>
              <a:t>Wohnen</a:t>
            </a:r>
            <a:r>
              <a:rPr lang="tr-TR" dirty="0"/>
              <a:t> 1968/9, çev</a:t>
            </a:r>
            <a:r>
              <a:rPr lang="tr-TR" dirty="0" smtClean="0"/>
              <a:t>.: Doç</a:t>
            </a:r>
            <a:r>
              <a:rPr lang="tr-TR" dirty="0"/>
              <a:t>. Attila </a:t>
            </a:r>
            <a:r>
              <a:rPr lang="tr-TR" dirty="0" err="1"/>
              <a:t>Arpat</a:t>
            </a:r>
            <a:r>
              <a:rPr lang="tr-TR" dirty="0"/>
              <a:t>, </a:t>
            </a:r>
            <a:r>
              <a:rPr lang="tr-TR" dirty="0" err="1"/>
              <a:t>İTü</a:t>
            </a:r>
            <a:r>
              <a:rPr lang="tr-TR" dirty="0"/>
              <a:t> Mühendislik ve Mimarlık Fakültesi Matbaası. </a:t>
            </a:r>
            <a:endParaRPr lang="tr-TR" dirty="0" smtClean="0"/>
          </a:p>
          <a:p>
            <a:pPr marL="0" indent="0" algn="just">
              <a:lnSpc>
                <a:spcPct val="100000"/>
              </a:lnSpc>
              <a:buNone/>
            </a:pP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0218169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17181</TotalTime>
  <Words>808</Words>
  <Application>Microsoft Office PowerPoint</Application>
  <PresentationFormat>Ekran Gösterisi (4:3)</PresentationFormat>
  <Paragraphs>56</Paragraphs>
  <Slides>9</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9</vt:i4>
      </vt:variant>
    </vt:vector>
  </HeadingPairs>
  <TitlesOfParts>
    <vt:vector size="18" baseType="lpstr">
      <vt:lpstr>ＭＳ Ｐゴシック</vt:lpstr>
      <vt:lpstr>Arial</vt:lpstr>
      <vt:lpstr>Calibri</vt:lpstr>
      <vt:lpstr>Tahoma</vt:lpstr>
      <vt:lpstr>Times New Roman</vt:lpstr>
      <vt:lpstr>Wingdings</vt:lpstr>
      <vt:lpstr>ekonomi</vt:lpstr>
      <vt:lpstr>1_Rics</vt:lpstr>
      <vt:lpstr>h.t.</vt:lpstr>
      <vt:lpstr>PowerPoint Sunusu</vt:lpstr>
      <vt:lpstr>  </vt:lpstr>
      <vt:lpstr>  </vt:lpstr>
      <vt:lpstr>  </vt:lpstr>
      <vt:lpstr>  </vt:lpstr>
      <vt:lpstr>  </vt:lpstr>
      <vt:lpstr>  </vt:lpstr>
      <vt:lpstr>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sinan güneş</cp:lastModifiedBy>
  <cp:revision>881</cp:revision>
  <cp:lastPrinted>2016-10-24T07:53:35Z</cp:lastPrinted>
  <dcterms:created xsi:type="dcterms:W3CDTF">2016-09-18T09:35:24Z</dcterms:created>
  <dcterms:modified xsi:type="dcterms:W3CDTF">2020-03-02T13:59:59Z</dcterms:modified>
</cp:coreProperties>
</file>