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sldIdLst>
    <p:sldId id="256" r:id="rId2"/>
    <p:sldId id="270" r:id="rId3"/>
    <p:sldId id="271" r:id="rId4"/>
    <p:sldId id="272" r:id="rId5"/>
    <p:sldId id="274" r:id="rId6"/>
    <p:sldId id="265" r:id="rId7"/>
    <p:sldId id="266" r:id="rId8"/>
    <p:sldId id="275" r:id="rId9"/>
    <p:sldId id="276" r:id="rId10"/>
    <p:sldId id="325"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93" r:id="rId26"/>
    <p:sldId id="294" r:id="rId27"/>
    <p:sldId id="295" r:id="rId28"/>
    <p:sldId id="296" r:id="rId29"/>
    <p:sldId id="298" r:id="rId30"/>
    <p:sldId id="302" r:id="rId31"/>
    <p:sldId id="297" r:id="rId32"/>
    <p:sldId id="326" r:id="rId33"/>
    <p:sldId id="299" r:id="rId34"/>
    <p:sldId id="301" r:id="rId35"/>
    <p:sldId id="300" r:id="rId36"/>
    <p:sldId id="307" r:id="rId37"/>
    <p:sldId id="310" r:id="rId38"/>
    <p:sldId id="311" r:id="rId39"/>
    <p:sldId id="312" r:id="rId40"/>
    <p:sldId id="315" r:id="rId41"/>
    <p:sldId id="324" r:id="rId42"/>
    <p:sldId id="317" r:id="rId43"/>
    <p:sldId id="319" r:id="rId44"/>
    <p:sldId id="321" r:id="rId45"/>
    <p:sldId id="322" r:id="rId46"/>
  </p:sldIdLst>
  <p:sldSz cx="12192000" cy="6858000"/>
  <p:notesSz cx="6735763" cy="98663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varScale="1">
      <p:scale>
        <a:sx n="100" d="100"/>
        <a:sy n="100" d="100"/>
      </p:scale>
      <p:origin x="0" y="-2055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D4F3979A-CC54-4F78-8D15-8E0B45D9D99C}" type="datetimeFigureOut">
              <a:rPr lang="tr-TR" smtClean="0"/>
              <a:t>23/12/2019</a:t>
            </a:fld>
            <a:endParaRPr lang="tr-TR"/>
          </a:p>
        </p:txBody>
      </p:sp>
      <p:sp>
        <p:nvSpPr>
          <p:cNvPr id="4" name="Slayt Görüntüsü Yer Tutucusu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DD6CAE02-8CC4-4C12-A633-E49986AFC7F3}" type="slidenum">
              <a:rPr lang="tr-TR" smtClean="0"/>
              <a:t>‹#›</a:t>
            </a:fld>
            <a:endParaRPr lang="tr-TR"/>
          </a:p>
        </p:txBody>
      </p:sp>
    </p:spTree>
    <p:extLst>
      <p:ext uri="{BB962C8B-B14F-4D97-AF65-F5344CB8AC3E}">
        <p14:creationId xmlns:p14="http://schemas.microsoft.com/office/powerpoint/2010/main" val="1117412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a:t>
            </a:fld>
            <a:endParaRPr lang="tr-TR"/>
          </a:p>
        </p:txBody>
      </p:sp>
    </p:spTree>
    <p:extLst>
      <p:ext uri="{BB962C8B-B14F-4D97-AF65-F5344CB8AC3E}">
        <p14:creationId xmlns:p14="http://schemas.microsoft.com/office/powerpoint/2010/main" val="4052341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10</a:t>
            </a:fld>
            <a:endParaRPr lang="tr-TR"/>
          </a:p>
        </p:txBody>
      </p:sp>
    </p:spTree>
    <p:extLst>
      <p:ext uri="{BB962C8B-B14F-4D97-AF65-F5344CB8AC3E}">
        <p14:creationId xmlns:p14="http://schemas.microsoft.com/office/powerpoint/2010/main" val="30842248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11</a:t>
            </a:fld>
            <a:endParaRPr lang="tr-TR"/>
          </a:p>
        </p:txBody>
      </p:sp>
    </p:spTree>
    <p:extLst>
      <p:ext uri="{BB962C8B-B14F-4D97-AF65-F5344CB8AC3E}">
        <p14:creationId xmlns:p14="http://schemas.microsoft.com/office/powerpoint/2010/main" val="15285804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12</a:t>
            </a:fld>
            <a:endParaRPr lang="tr-TR"/>
          </a:p>
        </p:txBody>
      </p:sp>
    </p:spTree>
    <p:extLst>
      <p:ext uri="{BB962C8B-B14F-4D97-AF65-F5344CB8AC3E}">
        <p14:creationId xmlns:p14="http://schemas.microsoft.com/office/powerpoint/2010/main" val="33189356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13</a:t>
            </a:fld>
            <a:endParaRPr lang="tr-TR"/>
          </a:p>
        </p:txBody>
      </p:sp>
    </p:spTree>
    <p:extLst>
      <p:ext uri="{BB962C8B-B14F-4D97-AF65-F5344CB8AC3E}">
        <p14:creationId xmlns:p14="http://schemas.microsoft.com/office/powerpoint/2010/main" val="3916685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14</a:t>
            </a:fld>
            <a:endParaRPr lang="tr-TR"/>
          </a:p>
        </p:txBody>
      </p:sp>
    </p:spTree>
    <p:extLst>
      <p:ext uri="{BB962C8B-B14F-4D97-AF65-F5344CB8AC3E}">
        <p14:creationId xmlns:p14="http://schemas.microsoft.com/office/powerpoint/2010/main" val="1856993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15</a:t>
            </a:fld>
            <a:endParaRPr lang="tr-TR"/>
          </a:p>
        </p:txBody>
      </p:sp>
    </p:spTree>
    <p:extLst>
      <p:ext uri="{BB962C8B-B14F-4D97-AF65-F5344CB8AC3E}">
        <p14:creationId xmlns:p14="http://schemas.microsoft.com/office/powerpoint/2010/main" val="39455565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16</a:t>
            </a:fld>
            <a:endParaRPr lang="tr-TR"/>
          </a:p>
        </p:txBody>
      </p:sp>
    </p:spTree>
    <p:extLst>
      <p:ext uri="{BB962C8B-B14F-4D97-AF65-F5344CB8AC3E}">
        <p14:creationId xmlns:p14="http://schemas.microsoft.com/office/powerpoint/2010/main" val="535158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17</a:t>
            </a:fld>
            <a:endParaRPr lang="tr-TR"/>
          </a:p>
        </p:txBody>
      </p:sp>
    </p:spTree>
    <p:extLst>
      <p:ext uri="{BB962C8B-B14F-4D97-AF65-F5344CB8AC3E}">
        <p14:creationId xmlns:p14="http://schemas.microsoft.com/office/powerpoint/2010/main" val="3824445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18</a:t>
            </a:fld>
            <a:endParaRPr lang="tr-TR"/>
          </a:p>
        </p:txBody>
      </p:sp>
    </p:spTree>
    <p:extLst>
      <p:ext uri="{BB962C8B-B14F-4D97-AF65-F5344CB8AC3E}">
        <p14:creationId xmlns:p14="http://schemas.microsoft.com/office/powerpoint/2010/main" val="12876491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19</a:t>
            </a:fld>
            <a:endParaRPr lang="tr-TR"/>
          </a:p>
        </p:txBody>
      </p:sp>
    </p:spTree>
    <p:extLst>
      <p:ext uri="{BB962C8B-B14F-4D97-AF65-F5344CB8AC3E}">
        <p14:creationId xmlns:p14="http://schemas.microsoft.com/office/powerpoint/2010/main" val="34695550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a:t>
            </a:fld>
            <a:endParaRPr lang="tr-TR"/>
          </a:p>
        </p:txBody>
      </p:sp>
    </p:spTree>
    <p:extLst>
      <p:ext uri="{BB962C8B-B14F-4D97-AF65-F5344CB8AC3E}">
        <p14:creationId xmlns:p14="http://schemas.microsoft.com/office/powerpoint/2010/main" val="416104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20</a:t>
            </a:fld>
            <a:endParaRPr lang="tr-TR"/>
          </a:p>
        </p:txBody>
      </p:sp>
    </p:spTree>
    <p:extLst>
      <p:ext uri="{BB962C8B-B14F-4D97-AF65-F5344CB8AC3E}">
        <p14:creationId xmlns:p14="http://schemas.microsoft.com/office/powerpoint/2010/main" val="26534750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21</a:t>
            </a:fld>
            <a:endParaRPr lang="tr-TR"/>
          </a:p>
        </p:txBody>
      </p:sp>
    </p:spTree>
    <p:extLst>
      <p:ext uri="{BB962C8B-B14F-4D97-AF65-F5344CB8AC3E}">
        <p14:creationId xmlns:p14="http://schemas.microsoft.com/office/powerpoint/2010/main" val="26290883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22</a:t>
            </a:fld>
            <a:endParaRPr lang="tr-TR"/>
          </a:p>
        </p:txBody>
      </p:sp>
    </p:spTree>
    <p:extLst>
      <p:ext uri="{BB962C8B-B14F-4D97-AF65-F5344CB8AC3E}">
        <p14:creationId xmlns:p14="http://schemas.microsoft.com/office/powerpoint/2010/main" val="10524626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23</a:t>
            </a:fld>
            <a:endParaRPr lang="tr-TR"/>
          </a:p>
        </p:txBody>
      </p:sp>
    </p:spTree>
    <p:extLst>
      <p:ext uri="{BB962C8B-B14F-4D97-AF65-F5344CB8AC3E}">
        <p14:creationId xmlns:p14="http://schemas.microsoft.com/office/powerpoint/2010/main" val="300507891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24</a:t>
            </a:fld>
            <a:endParaRPr lang="tr-TR"/>
          </a:p>
        </p:txBody>
      </p:sp>
    </p:spTree>
    <p:extLst>
      <p:ext uri="{BB962C8B-B14F-4D97-AF65-F5344CB8AC3E}">
        <p14:creationId xmlns:p14="http://schemas.microsoft.com/office/powerpoint/2010/main" val="36400794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25</a:t>
            </a:fld>
            <a:endParaRPr lang="tr-TR"/>
          </a:p>
        </p:txBody>
      </p:sp>
    </p:spTree>
    <p:extLst>
      <p:ext uri="{BB962C8B-B14F-4D97-AF65-F5344CB8AC3E}">
        <p14:creationId xmlns:p14="http://schemas.microsoft.com/office/powerpoint/2010/main" val="1801919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26</a:t>
            </a:fld>
            <a:endParaRPr lang="tr-TR"/>
          </a:p>
        </p:txBody>
      </p:sp>
    </p:spTree>
    <p:extLst>
      <p:ext uri="{BB962C8B-B14F-4D97-AF65-F5344CB8AC3E}">
        <p14:creationId xmlns:p14="http://schemas.microsoft.com/office/powerpoint/2010/main" val="251965128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27</a:t>
            </a:fld>
            <a:endParaRPr lang="tr-TR"/>
          </a:p>
        </p:txBody>
      </p:sp>
    </p:spTree>
    <p:extLst>
      <p:ext uri="{BB962C8B-B14F-4D97-AF65-F5344CB8AC3E}">
        <p14:creationId xmlns:p14="http://schemas.microsoft.com/office/powerpoint/2010/main" val="180678256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28</a:t>
            </a:fld>
            <a:endParaRPr lang="tr-TR"/>
          </a:p>
        </p:txBody>
      </p:sp>
    </p:spTree>
    <p:extLst>
      <p:ext uri="{BB962C8B-B14F-4D97-AF65-F5344CB8AC3E}">
        <p14:creationId xmlns:p14="http://schemas.microsoft.com/office/powerpoint/2010/main" val="5465211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29</a:t>
            </a:fld>
            <a:endParaRPr lang="tr-TR"/>
          </a:p>
        </p:txBody>
      </p:sp>
    </p:spTree>
    <p:extLst>
      <p:ext uri="{BB962C8B-B14F-4D97-AF65-F5344CB8AC3E}">
        <p14:creationId xmlns:p14="http://schemas.microsoft.com/office/powerpoint/2010/main" val="7164485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a:t>
            </a:fld>
            <a:endParaRPr lang="tr-TR"/>
          </a:p>
        </p:txBody>
      </p:sp>
    </p:spTree>
    <p:extLst>
      <p:ext uri="{BB962C8B-B14F-4D97-AF65-F5344CB8AC3E}">
        <p14:creationId xmlns:p14="http://schemas.microsoft.com/office/powerpoint/2010/main" val="3389198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30</a:t>
            </a:fld>
            <a:endParaRPr lang="tr-TR"/>
          </a:p>
        </p:txBody>
      </p:sp>
    </p:spTree>
    <p:extLst>
      <p:ext uri="{BB962C8B-B14F-4D97-AF65-F5344CB8AC3E}">
        <p14:creationId xmlns:p14="http://schemas.microsoft.com/office/powerpoint/2010/main" val="402985173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31</a:t>
            </a:fld>
            <a:endParaRPr lang="tr-TR"/>
          </a:p>
        </p:txBody>
      </p:sp>
    </p:spTree>
    <p:extLst>
      <p:ext uri="{BB962C8B-B14F-4D97-AF65-F5344CB8AC3E}">
        <p14:creationId xmlns:p14="http://schemas.microsoft.com/office/powerpoint/2010/main" val="16529538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32</a:t>
            </a:fld>
            <a:endParaRPr lang="tr-TR"/>
          </a:p>
        </p:txBody>
      </p:sp>
    </p:spTree>
    <p:extLst>
      <p:ext uri="{BB962C8B-B14F-4D97-AF65-F5344CB8AC3E}">
        <p14:creationId xmlns:p14="http://schemas.microsoft.com/office/powerpoint/2010/main" val="22925031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33</a:t>
            </a:fld>
            <a:endParaRPr lang="tr-TR"/>
          </a:p>
        </p:txBody>
      </p:sp>
    </p:spTree>
    <p:extLst>
      <p:ext uri="{BB962C8B-B14F-4D97-AF65-F5344CB8AC3E}">
        <p14:creationId xmlns:p14="http://schemas.microsoft.com/office/powerpoint/2010/main" val="380907994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DD6CAE02-8CC4-4C12-A633-E49986AFC7F3}" type="slidenum">
              <a:rPr lang="tr-TR" smtClean="0"/>
              <a:t>34</a:t>
            </a:fld>
            <a:endParaRPr lang="tr-TR"/>
          </a:p>
        </p:txBody>
      </p:sp>
    </p:spTree>
    <p:extLst>
      <p:ext uri="{BB962C8B-B14F-4D97-AF65-F5344CB8AC3E}">
        <p14:creationId xmlns:p14="http://schemas.microsoft.com/office/powerpoint/2010/main" val="393448379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35</a:t>
            </a:fld>
            <a:endParaRPr lang="tr-TR"/>
          </a:p>
        </p:txBody>
      </p:sp>
    </p:spTree>
    <p:extLst>
      <p:ext uri="{BB962C8B-B14F-4D97-AF65-F5344CB8AC3E}">
        <p14:creationId xmlns:p14="http://schemas.microsoft.com/office/powerpoint/2010/main" val="117867238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36</a:t>
            </a:fld>
            <a:endParaRPr lang="tr-TR"/>
          </a:p>
        </p:txBody>
      </p:sp>
    </p:spTree>
    <p:extLst>
      <p:ext uri="{BB962C8B-B14F-4D97-AF65-F5344CB8AC3E}">
        <p14:creationId xmlns:p14="http://schemas.microsoft.com/office/powerpoint/2010/main" val="307615912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37</a:t>
            </a:fld>
            <a:endParaRPr lang="tr-TR"/>
          </a:p>
        </p:txBody>
      </p:sp>
    </p:spTree>
    <p:extLst>
      <p:ext uri="{BB962C8B-B14F-4D97-AF65-F5344CB8AC3E}">
        <p14:creationId xmlns:p14="http://schemas.microsoft.com/office/powerpoint/2010/main" val="17125139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38</a:t>
            </a:fld>
            <a:endParaRPr lang="tr-TR"/>
          </a:p>
        </p:txBody>
      </p:sp>
    </p:spTree>
    <p:extLst>
      <p:ext uri="{BB962C8B-B14F-4D97-AF65-F5344CB8AC3E}">
        <p14:creationId xmlns:p14="http://schemas.microsoft.com/office/powerpoint/2010/main" val="363298919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39</a:t>
            </a:fld>
            <a:endParaRPr lang="tr-TR"/>
          </a:p>
        </p:txBody>
      </p:sp>
    </p:spTree>
    <p:extLst>
      <p:ext uri="{BB962C8B-B14F-4D97-AF65-F5344CB8AC3E}">
        <p14:creationId xmlns:p14="http://schemas.microsoft.com/office/powerpoint/2010/main" val="1506326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a:t>
            </a:fld>
            <a:endParaRPr lang="tr-TR"/>
          </a:p>
        </p:txBody>
      </p:sp>
    </p:spTree>
    <p:extLst>
      <p:ext uri="{BB962C8B-B14F-4D97-AF65-F5344CB8AC3E}">
        <p14:creationId xmlns:p14="http://schemas.microsoft.com/office/powerpoint/2010/main" val="241171321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40</a:t>
            </a:fld>
            <a:endParaRPr lang="tr-TR"/>
          </a:p>
        </p:txBody>
      </p:sp>
    </p:spTree>
    <p:extLst>
      <p:ext uri="{BB962C8B-B14F-4D97-AF65-F5344CB8AC3E}">
        <p14:creationId xmlns:p14="http://schemas.microsoft.com/office/powerpoint/2010/main" val="1977522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41</a:t>
            </a:fld>
            <a:endParaRPr lang="tr-TR"/>
          </a:p>
        </p:txBody>
      </p:sp>
    </p:spTree>
    <p:extLst>
      <p:ext uri="{BB962C8B-B14F-4D97-AF65-F5344CB8AC3E}">
        <p14:creationId xmlns:p14="http://schemas.microsoft.com/office/powerpoint/2010/main" val="28437917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42</a:t>
            </a:fld>
            <a:endParaRPr lang="tr-TR"/>
          </a:p>
        </p:txBody>
      </p:sp>
    </p:spTree>
    <p:extLst>
      <p:ext uri="{BB962C8B-B14F-4D97-AF65-F5344CB8AC3E}">
        <p14:creationId xmlns:p14="http://schemas.microsoft.com/office/powerpoint/2010/main" val="173564562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43</a:t>
            </a:fld>
            <a:endParaRPr lang="tr-TR"/>
          </a:p>
        </p:txBody>
      </p:sp>
    </p:spTree>
    <p:extLst>
      <p:ext uri="{BB962C8B-B14F-4D97-AF65-F5344CB8AC3E}">
        <p14:creationId xmlns:p14="http://schemas.microsoft.com/office/powerpoint/2010/main" val="16962976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44</a:t>
            </a:fld>
            <a:endParaRPr lang="tr-TR"/>
          </a:p>
        </p:txBody>
      </p:sp>
    </p:spTree>
    <p:extLst>
      <p:ext uri="{BB962C8B-B14F-4D97-AF65-F5344CB8AC3E}">
        <p14:creationId xmlns:p14="http://schemas.microsoft.com/office/powerpoint/2010/main" val="60250209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45</a:t>
            </a:fld>
            <a:endParaRPr lang="tr-TR"/>
          </a:p>
        </p:txBody>
      </p:sp>
    </p:spTree>
    <p:extLst>
      <p:ext uri="{BB962C8B-B14F-4D97-AF65-F5344CB8AC3E}">
        <p14:creationId xmlns:p14="http://schemas.microsoft.com/office/powerpoint/2010/main" val="374986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5</a:t>
            </a:fld>
            <a:endParaRPr lang="tr-TR"/>
          </a:p>
        </p:txBody>
      </p:sp>
    </p:spTree>
    <p:extLst>
      <p:ext uri="{BB962C8B-B14F-4D97-AF65-F5344CB8AC3E}">
        <p14:creationId xmlns:p14="http://schemas.microsoft.com/office/powerpoint/2010/main" val="440644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6</a:t>
            </a:fld>
            <a:endParaRPr lang="tr-TR"/>
          </a:p>
        </p:txBody>
      </p:sp>
    </p:spTree>
    <p:extLst>
      <p:ext uri="{BB962C8B-B14F-4D97-AF65-F5344CB8AC3E}">
        <p14:creationId xmlns:p14="http://schemas.microsoft.com/office/powerpoint/2010/main" val="977586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7</a:t>
            </a:fld>
            <a:endParaRPr lang="tr-TR"/>
          </a:p>
        </p:txBody>
      </p:sp>
    </p:spTree>
    <p:extLst>
      <p:ext uri="{BB962C8B-B14F-4D97-AF65-F5344CB8AC3E}">
        <p14:creationId xmlns:p14="http://schemas.microsoft.com/office/powerpoint/2010/main" val="1541605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8</a:t>
            </a:fld>
            <a:endParaRPr lang="tr-TR"/>
          </a:p>
        </p:txBody>
      </p:sp>
    </p:spTree>
    <p:extLst>
      <p:ext uri="{BB962C8B-B14F-4D97-AF65-F5344CB8AC3E}">
        <p14:creationId xmlns:p14="http://schemas.microsoft.com/office/powerpoint/2010/main" val="6122951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D6CAE02-8CC4-4C12-A633-E49986AFC7F3}" type="slidenum">
              <a:rPr lang="tr-TR" smtClean="0"/>
              <a:t>9</a:t>
            </a:fld>
            <a:endParaRPr lang="tr-TR"/>
          </a:p>
        </p:txBody>
      </p:sp>
    </p:spTree>
    <p:extLst>
      <p:ext uri="{BB962C8B-B14F-4D97-AF65-F5344CB8AC3E}">
        <p14:creationId xmlns:p14="http://schemas.microsoft.com/office/powerpoint/2010/main" val="479391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29FC773-A50F-4406-B142-85D7DA54C375}" type="datetime1">
              <a:rPr lang="tr-TR" smtClean="0"/>
              <a:t>23/12/2019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38297177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3A244C-95CD-4BDB-B2CF-BAA19A341390}" type="datetime1">
              <a:rPr lang="tr-TR" smtClean="0"/>
              <a:t>23/12/2019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2677741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6EF233-4B94-4A64-9F58-763C54C7E899}" type="datetime1">
              <a:rPr lang="tr-TR" smtClean="0"/>
              <a:t>23/12/2019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156883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1E47AC5-760F-4F12-A433-48C1BF869A2E}" type="datetime1">
              <a:rPr lang="tr-TR" smtClean="0"/>
              <a:t>23/12/2019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959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E4ADEF3-CEB0-4E93-9BDA-1D1828E7A4EC}" type="datetime1">
              <a:rPr lang="tr-TR" smtClean="0"/>
              <a:t>23/12/2019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24921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2E83CC1-B809-4C03-AADA-971DD5962DB5}" type="datetime1">
              <a:rPr lang="tr-TR" smtClean="0"/>
              <a:t>23/12/2019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2348998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87CE716-1023-4D8A-8C98-2096D7430689}" type="datetime1">
              <a:rPr lang="tr-TR" smtClean="0"/>
              <a:t>23/12/2019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1547460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019D436-1230-44BC-9A12-8A8F5753ECB7}" type="datetime1">
              <a:rPr lang="tr-TR" smtClean="0"/>
              <a:t>23/12/2019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313577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6A2EC5D-FC8C-4151-9E0C-1920D2D46817}" type="datetime1">
              <a:rPr lang="tr-TR" smtClean="0"/>
              <a:t>23/12/2019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2296071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C18F41C-4677-4F2A-8909-7C132BB66FB6}" type="datetime1">
              <a:rPr lang="tr-TR" smtClean="0"/>
              <a:t>23/12/2019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355038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FA56A9C-CFD7-4644-84B8-AB7FE214BCF3}" type="datetime1">
              <a:rPr lang="tr-TR" smtClean="0"/>
              <a:t>23/12/2019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F9007D1-15F5-468B-893D-2112372D629C}" type="slidenum">
              <a:rPr lang="tr-TR" smtClean="0"/>
              <a:t>‹#›</a:t>
            </a:fld>
            <a:endParaRPr lang="tr-TR"/>
          </a:p>
        </p:txBody>
      </p:sp>
    </p:spTree>
    <p:extLst>
      <p:ext uri="{BB962C8B-B14F-4D97-AF65-F5344CB8AC3E}">
        <p14:creationId xmlns:p14="http://schemas.microsoft.com/office/powerpoint/2010/main" val="3727503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F2B5F2-8EFE-4E29-9A6C-EECED2403842}" type="datetime1">
              <a:rPr lang="tr-TR" smtClean="0"/>
              <a:t>23/12/2019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9007D1-15F5-468B-893D-2112372D629C}" type="slidenum">
              <a:rPr lang="tr-TR" smtClean="0"/>
              <a:t>‹#›</a:t>
            </a:fld>
            <a:endParaRPr lang="tr-TR"/>
          </a:p>
        </p:txBody>
      </p:sp>
    </p:spTree>
    <p:extLst>
      <p:ext uri="{BB962C8B-B14F-4D97-AF65-F5344CB8AC3E}">
        <p14:creationId xmlns:p14="http://schemas.microsoft.com/office/powerpoint/2010/main" val="2917661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RUH SAĞLIĞININ KORUNMASI ve RUH SAĞLIĞI YASASI</a:t>
            </a:r>
            <a:endParaRPr lang="tr-TR" dirty="0"/>
          </a:p>
        </p:txBody>
      </p:sp>
      <p:sp>
        <p:nvSpPr>
          <p:cNvPr id="3" name="Alt Başlık 2"/>
          <p:cNvSpPr>
            <a:spLocks noGrp="1"/>
          </p:cNvSpPr>
          <p:nvPr>
            <p:ph type="subTitle" idx="1"/>
          </p:nvPr>
        </p:nvSpPr>
        <p:spPr/>
        <p:txBody>
          <a:bodyPr/>
          <a:lstStyle/>
          <a:p>
            <a:r>
              <a:rPr lang="tr-TR" dirty="0" smtClean="0"/>
              <a:t>Dr. Songül Kamışlı</a:t>
            </a:r>
          </a:p>
          <a:p>
            <a:r>
              <a:rPr lang="tr-TR" dirty="0" smtClean="0"/>
              <a:t>2019</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a:t>
            </a:fld>
            <a:endParaRPr lang="tr-TR"/>
          </a:p>
        </p:txBody>
      </p:sp>
    </p:spTree>
    <p:extLst>
      <p:ext uri="{BB962C8B-B14F-4D97-AF65-F5344CB8AC3E}">
        <p14:creationId xmlns:p14="http://schemas.microsoft.com/office/powerpoint/2010/main" val="2319536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 Ruh Sağlığı Yasa Tasarısı: </a:t>
            </a:r>
            <a:r>
              <a:rPr lang="en-US" b="1" dirty="0" smtClean="0"/>
              <a:t>M</a:t>
            </a:r>
            <a:r>
              <a:rPr lang="tr-TR" b="1" dirty="0" err="1" smtClean="0"/>
              <a:t>adde</a:t>
            </a:r>
            <a:r>
              <a:rPr lang="en-US" b="1" dirty="0" smtClean="0"/>
              <a:t> 1 </a:t>
            </a:r>
            <a:endParaRPr lang="tr-TR" dirty="0"/>
          </a:p>
        </p:txBody>
      </p:sp>
      <p:sp>
        <p:nvSpPr>
          <p:cNvPr id="3" name="İçerik Yer Tutucusu 2"/>
          <p:cNvSpPr>
            <a:spLocks noGrp="1"/>
          </p:cNvSpPr>
          <p:nvPr>
            <p:ph idx="1"/>
          </p:nvPr>
        </p:nvSpPr>
        <p:spPr/>
        <p:txBody>
          <a:bodyPr>
            <a:noAutofit/>
          </a:bodyPr>
          <a:lstStyle/>
          <a:p>
            <a:pPr marL="0" indent="0">
              <a:lnSpc>
                <a:spcPct val="150000"/>
              </a:lnSpc>
              <a:buNone/>
            </a:pPr>
            <a:r>
              <a:rPr lang="tr-TR" sz="3200" dirty="0" err="1" smtClean="0"/>
              <a:t>Hizme</a:t>
            </a:r>
            <a:r>
              <a:rPr lang="en-US" sz="3200" dirty="0" smtClean="0"/>
              <a:t>t </a:t>
            </a:r>
            <a:r>
              <a:rPr lang="en-US" sz="3200" dirty="0" err="1"/>
              <a:t>standartlarını</a:t>
            </a:r>
            <a:r>
              <a:rPr lang="en-US" sz="3200" dirty="0"/>
              <a:t> </a:t>
            </a:r>
            <a:r>
              <a:rPr lang="en-US" sz="3200" dirty="0" err="1"/>
              <a:t>tanımlamak</a:t>
            </a:r>
            <a:r>
              <a:rPr lang="en-US" sz="3200" dirty="0"/>
              <a:t>,  </a:t>
            </a:r>
            <a:r>
              <a:rPr lang="en-US" sz="3200" dirty="0" err="1"/>
              <a:t>ruh</a:t>
            </a:r>
            <a:r>
              <a:rPr lang="en-US" sz="3200" dirty="0"/>
              <a:t> </a:t>
            </a:r>
            <a:r>
              <a:rPr lang="en-US" sz="3200" dirty="0" err="1"/>
              <a:t>sağlığı</a:t>
            </a:r>
            <a:r>
              <a:rPr lang="en-US" sz="3200" dirty="0"/>
              <a:t> </a:t>
            </a:r>
            <a:r>
              <a:rPr lang="en-US" sz="3200" dirty="0" err="1" smtClean="0"/>
              <a:t>hizmet</a:t>
            </a:r>
            <a:r>
              <a:rPr lang="tr-TR" sz="3200" dirty="0" err="1" smtClean="0"/>
              <a:t>lerine</a:t>
            </a:r>
            <a:r>
              <a:rPr lang="tr-TR" sz="3200" dirty="0" smtClean="0"/>
              <a:t> </a:t>
            </a:r>
            <a:r>
              <a:rPr lang="en-US" sz="3200" dirty="0" err="1" smtClean="0"/>
              <a:t>erişim</a:t>
            </a:r>
            <a:r>
              <a:rPr lang="en-US" sz="3200" dirty="0" smtClean="0"/>
              <a:t> </a:t>
            </a:r>
            <a:r>
              <a:rPr lang="en-US" sz="3200" dirty="0" err="1"/>
              <a:t>ihtiyacı</a:t>
            </a:r>
            <a:r>
              <a:rPr lang="en-US" sz="3200" dirty="0"/>
              <a:t> </a:t>
            </a:r>
            <a:r>
              <a:rPr lang="en-US" sz="3200" dirty="0" err="1"/>
              <a:t>duyan</a:t>
            </a:r>
            <a:r>
              <a:rPr lang="en-US" sz="3200" dirty="0"/>
              <a:t> </a:t>
            </a:r>
            <a:r>
              <a:rPr lang="en-US" sz="3200" dirty="0" err="1" smtClean="0"/>
              <a:t>bireyler</a:t>
            </a:r>
            <a:r>
              <a:rPr lang="tr-TR" sz="3200" dirty="0" smtClean="0"/>
              <a:t>e</a:t>
            </a:r>
            <a:r>
              <a:rPr lang="en-US" sz="3200" dirty="0" smtClean="0"/>
              <a:t>,</a:t>
            </a:r>
            <a:r>
              <a:rPr lang="en-US" sz="3200" dirty="0"/>
              <a:t> </a:t>
            </a:r>
            <a:r>
              <a:rPr lang="en-US" sz="3200" dirty="0" err="1"/>
              <a:t>mümkün</a:t>
            </a:r>
            <a:r>
              <a:rPr lang="en-US" sz="3200" dirty="0"/>
              <a:t> </a:t>
            </a:r>
            <a:r>
              <a:rPr lang="en-US" sz="3200" dirty="0" err="1"/>
              <a:t>olan</a:t>
            </a:r>
            <a:r>
              <a:rPr lang="en-US" sz="3200" dirty="0"/>
              <a:t> </a:t>
            </a:r>
            <a:r>
              <a:rPr lang="en-US" sz="3200" dirty="0" err="1"/>
              <a:t>en</a:t>
            </a:r>
            <a:r>
              <a:rPr lang="en-US" sz="3200" dirty="0"/>
              <a:t> </a:t>
            </a:r>
            <a:r>
              <a:rPr lang="en-US" sz="3200" dirty="0" err="1"/>
              <a:t>kapsamlı</a:t>
            </a:r>
            <a:r>
              <a:rPr lang="en-US" sz="3200" dirty="0"/>
              <a:t> </a:t>
            </a:r>
            <a:r>
              <a:rPr lang="en-US" sz="3200" dirty="0" err="1"/>
              <a:t>ölçüde</a:t>
            </a:r>
            <a:r>
              <a:rPr lang="en-US" sz="3200" dirty="0"/>
              <a:t> </a:t>
            </a:r>
            <a:r>
              <a:rPr lang="en-US" sz="3200" dirty="0" err="1"/>
              <a:t>ve</a:t>
            </a:r>
            <a:r>
              <a:rPr lang="en-US" sz="3200" dirty="0"/>
              <a:t> </a:t>
            </a:r>
            <a:r>
              <a:rPr lang="en-US" sz="3200" dirty="0" err="1"/>
              <a:t>gönüllü</a:t>
            </a:r>
            <a:r>
              <a:rPr lang="en-US" sz="3200" dirty="0"/>
              <a:t> </a:t>
            </a:r>
            <a:r>
              <a:rPr lang="en-US" sz="3200" dirty="0" err="1"/>
              <a:t>temelde</a:t>
            </a:r>
            <a:r>
              <a:rPr lang="en-US" sz="3200" dirty="0"/>
              <a:t> </a:t>
            </a:r>
            <a:r>
              <a:rPr lang="en-US" sz="3200" dirty="0" err="1"/>
              <a:t>almalarını</a:t>
            </a:r>
            <a:r>
              <a:rPr lang="en-US" sz="3200" dirty="0"/>
              <a:t> </a:t>
            </a:r>
            <a:r>
              <a:rPr lang="en-US" sz="3200" dirty="0" err="1"/>
              <a:t>ve</a:t>
            </a:r>
            <a:r>
              <a:rPr lang="en-US" sz="3200" dirty="0"/>
              <a:t> </a:t>
            </a:r>
            <a:r>
              <a:rPr lang="en-US" sz="3200" dirty="0" err="1"/>
              <a:t>kendi</a:t>
            </a:r>
            <a:r>
              <a:rPr lang="en-US" sz="3200" dirty="0"/>
              <a:t> </a:t>
            </a:r>
            <a:r>
              <a:rPr lang="en-US" sz="3200" dirty="0" err="1"/>
              <a:t>iyileşme</a:t>
            </a:r>
            <a:r>
              <a:rPr lang="en-US" sz="3200" dirty="0"/>
              <a:t> </a:t>
            </a:r>
            <a:r>
              <a:rPr lang="en-US" sz="3200" dirty="0" err="1"/>
              <a:t>süreçlerine</a:t>
            </a:r>
            <a:r>
              <a:rPr lang="en-US" sz="3200" dirty="0"/>
              <a:t> </a:t>
            </a:r>
            <a:r>
              <a:rPr lang="en-US" sz="3200" dirty="0" err="1"/>
              <a:t>dahil</a:t>
            </a:r>
            <a:r>
              <a:rPr lang="en-US" sz="3200" dirty="0"/>
              <a:t> </a:t>
            </a:r>
            <a:r>
              <a:rPr lang="en-US" sz="3200" dirty="0" err="1"/>
              <a:t>olmalarını</a:t>
            </a:r>
            <a:r>
              <a:rPr lang="en-US" sz="3200" dirty="0"/>
              <a:t>, </a:t>
            </a:r>
            <a:r>
              <a:rPr lang="en-US" sz="3200" dirty="0" err="1"/>
              <a:t>bu</a:t>
            </a:r>
            <a:r>
              <a:rPr lang="en-US" sz="3200" dirty="0"/>
              <a:t> </a:t>
            </a:r>
            <a:r>
              <a:rPr lang="en-US" sz="3200" dirty="0" err="1"/>
              <a:t>doğrultuda</a:t>
            </a:r>
            <a:r>
              <a:rPr lang="en-US" sz="3200" dirty="0"/>
              <a:t> </a:t>
            </a:r>
            <a:r>
              <a:rPr lang="en-US" sz="3200" dirty="0" err="1"/>
              <a:t>verilecek</a:t>
            </a:r>
            <a:r>
              <a:rPr lang="en-US" sz="3200" dirty="0"/>
              <a:t> </a:t>
            </a:r>
            <a:r>
              <a:rPr lang="en-US" sz="3200" dirty="0" err="1"/>
              <a:t>önleyici</a:t>
            </a:r>
            <a:r>
              <a:rPr lang="en-US" sz="3200" dirty="0"/>
              <a:t>, </a:t>
            </a:r>
            <a:r>
              <a:rPr lang="en-US" sz="3200" dirty="0" err="1"/>
              <a:t>destekleyici</a:t>
            </a:r>
            <a:r>
              <a:rPr lang="en-US" sz="3200" dirty="0"/>
              <a:t> </a:t>
            </a:r>
            <a:r>
              <a:rPr lang="en-US" sz="3200" dirty="0" err="1"/>
              <a:t>ve</a:t>
            </a:r>
            <a:r>
              <a:rPr lang="en-US" sz="3200" dirty="0"/>
              <a:t> </a:t>
            </a:r>
            <a:r>
              <a:rPr lang="en-US" sz="3200" dirty="0" err="1"/>
              <a:t>iyileştirici</a:t>
            </a:r>
            <a:r>
              <a:rPr lang="en-US" sz="3200" dirty="0"/>
              <a:t> </a:t>
            </a:r>
            <a:r>
              <a:rPr lang="en-US" sz="3200" dirty="0" err="1"/>
              <a:t>hizmetleri</a:t>
            </a:r>
            <a:r>
              <a:rPr lang="en-US" sz="3200" dirty="0"/>
              <a:t> </a:t>
            </a:r>
            <a:r>
              <a:rPr lang="en-US" sz="3200" dirty="0" err="1"/>
              <a:t>mümkün</a:t>
            </a:r>
            <a:r>
              <a:rPr lang="en-US" sz="3200" dirty="0"/>
              <a:t> </a:t>
            </a:r>
            <a:r>
              <a:rPr lang="en-US" sz="3200" dirty="0" err="1"/>
              <a:t>olan</a:t>
            </a:r>
            <a:r>
              <a:rPr lang="en-US" sz="3200" dirty="0"/>
              <a:t> </a:t>
            </a:r>
            <a:r>
              <a:rPr lang="en-US" sz="3200" dirty="0" err="1"/>
              <a:t>en</a:t>
            </a:r>
            <a:r>
              <a:rPr lang="en-US" sz="3200" dirty="0"/>
              <a:t> </a:t>
            </a:r>
            <a:r>
              <a:rPr lang="en-US" sz="3200" dirty="0" err="1"/>
              <a:t>az</a:t>
            </a:r>
            <a:r>
              <a:rPr lang="en-US" sz="3200" dirty="0"/>
              <a:t> </a:t>
            </a:r>
            <a:r>
              <a:rPr lang="en-US" sz="3200" dirty="0" err="1"/>
              <a:t>kısıtlayıcı</a:t>
            </a:r>
            <a:r>
              <a:rPr lang="en-US" sz="3200" dirty="0"/>
              <a:t> </a:t>
            </a:r>
            <a:r>
              <a:rPr lang="en-US" sz="3200" dirty="0" err="1"/>
              <a:t>ve</a:t>
            </a:r>
            <a:r>
              <a:rPr lang="en-US" sz="3200" dirty="0"/>
              <a:t> </a:t>
            </a:r>
            <a:r>
              <a:rPr lang="en-US" sz="3200" dirty="0" err="1"/>
              <a:t>en</a:t>
            </a:r>
            <a:r>
              <a:rPr lang="en-US" sz="3200" dirty="0"/>
              <a:t> </a:t>
            </a:r>
            <a:r>
              <a:rPr lang="en-US" sz="3200" dirty="0" err="1"/>
              <a:t>uygun</a:t>
            </a:r>
            <a:r>
              <a:rPr lang="en-US" sz="3200" dirty="0"/>
              <a:t> </a:t>
            </a:r>
            <a:r>
              <a:rPr lang="en-US" sz="3200" dirty="0" err="1"/>
              <a:t>yöntemlerle</a:t>
            </a:r>
            <a:r>
              <a:rPr lang="en-US" sz="3200" dirty="0"/>
              <a:t> </a:t>
            </a:r>
            <a:r>
              <a:rPr lang="en-US" sz="3200" dirty="0" err="1"/>
              <a:t>sağlamaktır</a:t>
            </a:r>
            <a:r>
              <a:rPr lang="en-US" sz="3200" dirty="0"/>
              <a:t>.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10</a:t>
            </a:fld>
            <a:endParaRPr lang="tr-TR"/>
          </a:p>
        </p:txBody>
      </p:sp>
    </p:spTree>
    <p:extLst>
      <p:ext uri="{BB962C8B-B14F-4D97-AF65-F5344CB8AC3E}">
        <p14:creationId xmlns:p14="http://schemas.microsoft.com/office/powerpoint/2010/main" val="2488849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Yasada adı geçen kavramlar: Ruhsal </a:t>
            </a:r>
            <a:r>
              <a:rPr lang="tr-TR" b="1" dirty="0"/>
              <a:t>gelişim</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sz="3600" dirty="0" smtClean="0"/>
              <a:t>Bebeklikten </a:t>
            </a:r>
            <a:r>
              <a:rPr lang="tr-TR" sz="3600" dirty="0"/>
              <a:t>yaşlılığa </a:t>
            </a:r>
            <a:r>
              <a:rPr lang="tr-TR" sz="3600" dirty="0" smtClean="0"/>
              <a:t>kadar, </a:t>
            </a:r>
            <a:r>
              <a:rPr lang="tr-TR" sz="3600" dirty="0"/>
              <a:t>tüm yaşam evrelerinde bireyin fiziksel, sosyal, duygusal, zihinsel, eğitimsel ve mesleki alanlarda sağlıklı işlevsellik gösterebilmesini sağlayan süreçtir. </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11</a:t>
            </a:fld>
            <a:endParaRPr lang="tr-TR"/>
          </a:p>
        </p:txBody>
      </p:sp>
    </p:spTree>
    <p:extLst>
      <p:ext uri="{BB962C8B-B14F-4D97-AF65-F5344CB8AC3E}">
        <p14:creationId xmlns:p14="http://schemas.microsoft.com/office/powerpoint/2010/main" val="4133285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Ruh sağlığı</a:t>
            </a:r>
            <a:endParaRPr lang="tr-TR" dirty="0"/>
          </a:p>
        </p:txBody>
      </p:sp>
      <p:sp>
        <p:nvSpPr>
          <p:cNvPr id="3" name="İçerik Yer Tutucusu 2"/>
          <p:cNvSpPr>
            <a:spLocks noGrp="1"/>
          </p:cNvSpPr>
          <p:nvPr>
            <p:ph idx="1"/>
          </p:nvPr>
        </p:nvSpPr>
        <p:spPr/>
        <p:txBody>
          <a:bodyPr/>
          <a:lstStyle/>
          <a:p>
            <a:pPr lvl="0">
              <a:lnSpc>
                <a:spcPct val="150000"/>
              </a:lnSpc>
            </a:pPr>
            <a:r>
              <a:rPr lang="tr-TR" dirty="0" smtClean="0"/>
              <a:t>Her </a:t>
            </a:r>
            <a:r>
              <a:rPr lang="tr-TR" dirty="0"/>
              <a:t>bireyin kendi potansiyelinin farkında </a:t>
            </a:r>
            <a:r>
              <a:rPr lang="tr-TR" dirty="0" smtClean="0"/>
              <a:t>olduğu </a:t>
            </a:r>
          </a:p>
          <a:p>
            <a:pPr lvl="0">
              <a:lnSpc>
                <a:spcPct val="150000"/>
              </a:lnSpc>
            </a:pPr>
            <a:r>
              <a:rPr lang="tr-TR" dirty="0" smtClean="0"/>
              <a:t>Yaşamın </a:t>
            </a:r>
            <a:r>
              <a:rPr lang="tr-TR" dirty="0"/>
              <a:t>olağan zorluklarıyla baş </a:t>
            </a:r>
            <a:r>
              <a:rPr lang="tr-TR" dirty="0" smtClean="0"/>
              <a:t>edebildiği </a:t>
            </a:r>
          </a:p>
          <a:p>
            <a:pPr lvl="0">
              <a:lnSpc>
                <a:spcPct val="150000"/>
              </a:lnSpc>
            </a:pPr>
            <a:r>
              <a:rPr lang="tr-TR" dirty="0" smtClean="0"/>
              <a:t>Üretken </a:t>
            </a:r>
            <a:r>
              <a:rPr lang="tr-TR" dirty="0"/>
              <a:t>ve verimli olarak çalışabildiği </a:t>
            </a:r>
            <a:endParaRPr lang="tr-TR" dirty="0" smtClean="0"/>
          </a:p>
          <a:p>
            <a:pPr lvl="0">
              <a:lnSpc>
                <a:spcPct val="150000"/>
              </a:lnSpc>
            </a:pPr>
            <a:r>
              <a:rPr lang="tr-TR" dirty="0" smtClean="0"/>
              <a:t>Bireyin yaşadığı </a:t>
            </a:r>
            <a:r>
              <a:rPr lang="tr-TR" dirty="0"/>
              <a:t>çevreye katkıda bulunabildiği iyilik halidir. </a:t>
            </a:r>
            <a:endParaRPr lang="tr-TR"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12</a:t>
            </a:fld>
            <a:endParaRPr lang="tr-TR"/>
          </a:p>
        </p:txBody>
      </p:sp>
    </p:spTree>
    <p:extLst>
      <p:ext uri="{BB962C8B-B14F-4D97-AF65-F5344CB8AC3E}">
        <p14:creationId xmlns:p14="http://schemas.microsoft.com/office/powerpoint/2010/main" val="2472136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a:t>Ruhsal</a:t>
            </a:r>
            <a:r>
              <a:rPr lang="en-US" b="1" dirty="0"/>
              <a:t> </a:t>
            </a:r>
            <a:r>
              <a:rPr lang="en-US" b="1" dirty="0" err="1" smtClean="0"/>
              <a:t>hastalık</a:t>
            </a:r>
            <a:r>
              <a:rPr lang="en-US" dirty="0" smtClean="0"/>
              <a:t> </a:t>
            </a:r>
            <a:endParaRPr lang="tr-TR" dirty="0"/>
          </a:p>
        </p:txBody>
      </p:sp>
      <p:sp>
        <p:nvSpPr>
          <p:cNvPr id="3" name="İçerik Yer Tutucusu 2"/>
          <p:cNvSpPr>
            <a:spLocks noGrp="1"/>
          </p:cNvSpPr>
          <p:nvPr>
            <p:ph idx="1"/>
          </p:nvPr>
        </p:nvSpPr>
        <p:spPr/>
        <p:txBody>
          <a:bodyPr>
            <a:normAutofit/>
          </a:bodyPr>
          <a:lstStyle/>
          <a:p>
            <a:pPr>
              <a:lnSpc>
                <a:spcPct val="150000"/>
              </a:lnSpc>
            </a:pPr>
            <a:r>
              <a:rPr lang="en-US" sz="3200" dirty="0" err="1" smtClean="0"/>
              <a:t>Temel</a:t>
            </a:r>
            <a:r>
              <a:rPr lang="en-US" sz="3200" dirty="0" smtClean="0"/>
              <a:t> </a:t>
            </a:r>
            <a:r>
              <a:rPr lang="en-US" sz="3200" dirty="0" err="1"/>
              <a:t>ruhsal</a:t>
            </a:r>
            <a:r>
              <a:rPr lang="en-US" sz="3200" dirty="0"/>
              <a:t> </a:t>
            </a:r>
            <a:r>
              <a:rPr lang="en-US" sz="3200" dirty="0" err="1"/>
              <a:t>işlevlerde</a:t>
            </a:r>
            <a:r>
              <a:rPr lang="en-US" sz="3200" dirty="0"/>
              <a:t>, </a:t>
            </a:r>
            <a:r>
              <a:rPr lang="en-US" sz="3200" dirty="0" err="1"/>
              <a:t>bedende</a:t>
            </a:r>
            <a:r>
              <a:rPr lang="en-US" sz="3200" dirty="0"/>
              <a:t>, </a:t>
            </a:r>
            <a:r>
              <a:rPr lang="en-US" sz="3200" dirty="0" err="1"/>
              <a:t>toplumsal</a:t>
            </a:r>
            <a:r>
              <a:rPr lang="en-US" sz="3200" dirty="0"/>
              <a:t> </a:t>
            </a:r>
            <a:r>
              <a:rPr lang="en-US" sz="3200" dirty="0" err="1"/>
              <a:t>ilişkilerde</a:t>
            </a:r>
            <a:r>
              <a:rPr lang="en-US" sz="3200" dirty="0"/>
              <a:t> </a:t>
            </a:r>
            <a:r>
              <a:rPr lang="en-US" sz="3200" dirty="0" err="1"/>
              <a:t>ya</a:t>
            </a:r>
            <a:r>
              <a:rPr lang="en-US" sz="3200" dirty="0"/>
              <a:t> da </a:t>
            </a:r>
            <a:r>
              <a:rPr lang="en-US" sz="3200" dirty="0" err="1"/>
              <a:t>işlevsellikte</a:t>
            </a:r>
            <a:r>
              <a:rPr lang="en-US" sz="3200" dirty="0"/>
              <a:t> </a:t>
            </a:r>
            <a:r>
              <a:rPr lang="en-US" sz="3200" dirty="0" err="1"/>
              <a:t>aksamaya</a:t>
            </a:r>
            <a:r>
              <a:rPr lang="en-US" sz="3200" dirty="0"/>
              <a:t> </a:t>
            </a:r>
            <a:r>
              <a:rPr lang="en-US" sz="3200" dirty="0" err="1"/>
              <a:t>yol</a:t>
            </a:r>
            <a:r>
              <a:rPr lang="en-US" sz="3200" dirty="0"/>
              <a:t> </a:t>
            </a:r>
            <a:r>
              <a:rPr lang="en-US" sz="3200" dirty="0" err="1"/>
              <a:t>açan</a:t>
            </a:r>
            <a:r>
              <a:rPr lang="en-US" sz="3200" dirty="0"/>
              <a:t>, </a:t>
            </a:r>
            <a:r>
              <a:rPr lang="en-US" sz="3200" dirty="0" err="1"/>
              <a:t>psikoterapi</a:t>
            </a:r>
            <a:r>
              <a:rPr lang="en-US" sz="3200" dirty="0"/>
              <a:t>, </a:t>
            </a:r>
            <a:r>
              <a:rPr lang="en-US" sz="3200" dirty="0" err="1"/>
              <a:t>ilaç</a:t>
            </a:r>
            <a:r>
              <a:rPr lang="en-US" sz="3200" dirty="0"/>
              <a:t> </a:t>
            </a:r>
            <a:r>
              <a:rPr lang="en-US" sz="3200" dirty="0" err="1"/>
              <a:t>ya</a:t>
            </a:r>
            <a:r>
              <a:rPr lang="en-US" sz="3200" dirty="0"/>
              <a:t> da </a:t>
            </a:r>
            <a:r>
              <a:rPr lang="en-US" sz="3200" dirty="0" err="1"/>
              <a:t>diğer</a:t>
            </a:r>
            <a:r>
              <a:rPr lang="en-US" sz="3200" dirty="0"/>
              <a:t> </a:t>
            </a:r>
            <a:r>
              <a:rPr lang="en-US" sz="3200" dirty="0" err="1"/>
              <a:t>biyolojik</a:t>
            </a:r>
            <a:r>
              <a:rPr lang="en-US" sz="3200" dirty="0"/>
              <a:t> </a:t>
            </a:r>
            <a:r>
              <a:rPr lang="en-US" sz="3200" dirty="0" err="1"/>
              <a:t>tedaviler</a:t>
            </a:r>
            <a:r>
              <a:rPr lang="en-US" sz="3200" dirty="0"/>
              <a:t> </a:t>
            </a:r>
            <a:r>
              <a:rPr lang="en-US" sz="3200" dirty="0" err="1"/>
              <a:t>gibi</a:t>
            </a:r>
            <a:r>
              <a:rPr lang="en-US" sz="3200" dirty="0"/>
              <a:t> </a:t>
            </a:r>
            <a:r>
              <a:rPr lang="en-US" sz="3200" dirty="0" err="1"/>
              <a:t>tıbbi</a:t>
            </a:r>
            <a:r>
              <a:rPr lang="en-US" sz="3200" dirty="0"/>
              <a:t> </a:t>
            </a:r>
            <a:r>
              <a:rPr lang="en-US" sz="3200" dirty="0" err="1"/>
              <a:t>müdahale</a:t>
            </a:r>
            <a:r>
              <a:rPr lang="en-US" sz="3200" dirty="0"/>
              <a:t> </a:t>
            </a:r>
            <a:r>
              <a:rPr lang="en-US" sz="3200" dirty="0" err="1"/>
              <a:t>gerektiren</a:t>
            </a:r>
            <a:r>
              <a:rPr lang="en-US" sz="3200" dirty="0"/>
              <a:t> </a:t>
            </a:r>
            <a:r>
              <a:rPr lang="en-US" sz="3200" dirty="0" err="1"/>
              <a:t>geçici</a:t>
            </a:r>
            <a:r>
              <a:rPr lang="en-US" sz="3200" dirty="0"/>
              <a:t> </a:t>
            </a:r>
            <a:r>
              <a:rPr lang="en-US" sz="3200" dirty="0" err="1"/>
              <a:t>ya</a:t>
            </a:r>
            <a:r>
              <a:rPr lang="en-US" sz="3200" dirty="0"/>
              <a:t> da </a:t>
            </a:r>
            <a:r>
              <a:rPr lang="en-US" sz="3200" dirty="0" err="1"/>
              <a:t>kalıcı</a:t>
            </a:r>
            <a:r>
              <a:rPr lang="en-US" sz="3200" dirty="0"/>
              <a:t> </a:t>
            </a:r>
            <a:r>
              <a:rPr lang="en-US" sz="3200" dirty="0" err="1"/>
              <a:t>ruhsal</a:t>
            </a:r>
            <a:r>
              <a:rPr lang="en-US" sz="3200" dirty="0"/>
              <a:t> </a:t>
            </a:r>
            <a:r>
              <a:rPr lang="en-US" sz="3200" dirty="0" err="1"/>
              <a:t>yetersizlik</a:t>
            </a:r>
            <a:r>
              <a:rPr lang="en-US" sz="3200" dirty="0"/>
              <a:t> </a:t>
            </a:r>
            <a:r>
              <a:rPr lang="en-US" sz="3200" dirty="0" err="1"/>
              <a:t>ya</a:t>
            </a:r>
            <a:r>
              <a:rPr lang="en-US" sz="3200" dirty="0"/>
              <a:t> da </a:t>
            </a:r>
            <a:r>
              <a:rPr lang="en-US" sz="3200" dirty="0" err="1"/>
              <a:t>bozukluklardır</a:t>
            </a:r>
            <a:r>
              <a:rPr lang="en-US" sz="3200" dirty="0"/>
              <a:t>.  </a:t>
            </a:r>
            <a:endParaRPr lang="tr-TR" sz="3200"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13</a:t>
            </a:fld>
            <a:endParaRPr lang="tr-TR"/>
          </a:p>
        </p:txBody>
      </p:sp>
    </p:spTree>
    <p:extLst>
      <p:ext uri="{BB962C8B-B14F-4D97-AF65-F5344CB8AC3E}">
        <p14:creationId xmlns:p14="http://schemas.microsoft.com/office/powerpoint/2010/main" val="2845600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Psiko</a:t>
            </a:r>
            <a:r>
              <a:rPr lang="tr-TR" b="1" dirty="0"/>
              <a:t>-sosyal </a:t>
            </a:r>
            <a:r>
              <a:rPr lang="tr-TR" b="1" dirty="0" smtClean="0"/>
              <a:t>Destek</a:t>
            </a:r>
            <a:r>
              <a:rPr lang="tr-TR" dirty="0" smtClean="0"/>
              <a:t> </a:t>
            </a:r>
            <a:endParaRPr lang="tr-TR" dirty="0"/>
          </a:p>
        </p:txBody>
      </p:sp>
      <p:sp>
        <p:nvSpPr>
          <p:cNvPr id="3" name="İçerik Yer Tutucusu 2"/>
          <p:cNvSpPr>
            <a:spLocks noGrp="1"/>
          </p:cNvSpPr>
          <p:nvPr>
            <p:ph idx="1"/>
          </p:nvPr>
        </p:nvSpPr>
        <p:spPr/>
        <p:txBody>
          <a:bodyPr>
            <a:normAutofit/>
          </a:bodyPr>
          <a:lstStyle/>
          <a:p>
            <a:pPr marL="0" lvl="0" indent="0">
              <a:lnSpc>
                <a:spcPct val="150000"/>
              </a:lnSpc>
              <a:buNone/>
            </a:pPr>
            <a:r>
              <a:rPr lang="tr-TR" sz="3600" dirty="0" smtClean="0"/>
              <a:t>Bir </a:t>
            </a:r>
            <a:r>
              <a:rPr lang="tr-TR" sz="3600" dirty="0"/>
              <a:t>bireyin okulda, evde, işte veya yaşadığı diğer çevrelerde stres faktörleriyle baş etmesine yardımcı olan her çeşit müdahalelerdir.</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14</a:t>
            </a:fld>
            <a:endParaRPr lang="tr-TR"/>
          </a:p>
        </p:txBody>
      </p:sp>
    </p:spTree>
    <p:extLst>
      <p:ext uri="{BB962C8B-B14F-4D97-AF65-F5344CB8AC3E}">
        <p14:creationId xmlns:p14="http://schemas.microsoft.com/office/powerpoint/2010/main" val="16557712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Akran Destek ve Kendine Yardım </a:t>
            </a:r>
            <a:r>
              <a:rPr lang="tr-TR" b="1" dirty="0" smtClean="0"/>
              <a:t>Grupları</a:t>
            </a:r>
            <a:r>
              <a:rPr lang="tr-TR" dirty="0" smtClean="0"/>
              <a:t> </a:t>
            </a: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tr-TR" sz="3200" dirty="0" smtClean="0"/>
              <a:t>Benzer </a:t>
            </a:r>
            <a:r>
              <a:rPr lang="tr-TR" sz="3200" dirty="0"/>
              <a:t>problemleri yaşayan kişilerin ya da akranların birbirlerine sundukları sosyal, duygusal ve davranışsal destekleri veren gruplardır. </a:t>
            </a:r>
          </a:p>
          <a:p>
            <a:pPr marL="0" indent="0">
              <a:lnSpc>
                <a:spcPct val="150000"/>
              </a:lnSpc>
              <a:buNone/>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15</a:t>
            </a:fld>
            <a:endParaRPr lang="tr-TR"/>
          </a:p>
        </p:txBody>
      </p:sp>
    </p:spTree>
    <p:extLst>
      <p:ext uri="{BB962C8B-B14F-4D97-AF65-F5344CB8AC3E}">
        <p14:creationId xmlns:p14="http://schemas.microsoft.com/office/powerpoint/2010/main" val="2713611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Toplum-Temelli </a:t>
            </a:r>
            <a:r>
              <a:rPr lang="tr-TR" b="1" dirty="0"/>
              <a:t>ruh sağlığı </a:t>
            </a:r>
            <a:r>
              <a:rPr lang="tr-TR" b="1" dirty="0" smtClean="0"/>
              <a:t>hizmetleri</a:t>
            </a:r>
            <a:r>
              <a:rPr lang="tr-TR" dirty="0" smtClean="0"/>
              <a:t> </a:t>
            </a:r>
            <a:endParaRPr lang="tr-TR" dirty="0"/>
          </a:p>
        </p:txBody>
      </p:sp>
      <p:sp>
        <p:nvSpPr>
          <p:cNvPr id="3" name="İçerik Yer Tutucusu 2"/>
          <p:cNvSpPr>
            <a:spLocks noGrp="1"/>
          </p:cNvSpPr>
          <p:nvPr>
            <p:ph idx="1"/>
          </p:nvPr>
        </p:nvSpPr>
        <p:spPr/>
        <p:txBody>
          <a:bodyPr>
            <a:normAutofit lnSpcReduction="10000"/>
          </a:bodyPr>
          <a:lstStyle/>
          <a:p>
            <a:pPr lvl="0">
              <a:lnSpc>
                <a:spcPct val="150000"/>
              </a:lnSpc>
            </a:pPr>
            <a:r>
              <a:rPr lang="tr-TR" sz="3200" dirty="0" smtClean="0"/>
              <a:t>Toplumdaki </a:t>
            </a:r>
            <a:r>
              <a:rPr lang="tr-TR" sz="3200" dirty="0"/>
              <a:t>tüm bireylerin ruh sağlığının ve gelişimin desteklenmesini ve ruhsal bozuklukların önlenmesini amaçlayan, </a:t>
            </a:r>
            <a:endParaRPr lang="tr-TR" sz="3200" dirty="0" smtClean="0"/>
          </a:p>
          <a:p>
            <a:pPr lvl="0">
              <a:lnSpc>
                <a:spcPct val="150000"/>
              </a:lnSpc>
            </a:pPr>
            <a:r>
              <a:rPr lang="tr-TR" sz="3200" dirty="0" err="1"/>
              <a:t>P</a:t>
            </a:r>
            <a:r>
              <a:rPr lang="tr-TR" sz="3200" dirty="0" err="1" smtClean="0"/>
              <a:t>siko</a:t>
            </a:r>
            <a:r>
              <a:rPr lang="tr-TR" sz="3200" dirty="0" smtClean="0"/>
              <a:t>-sosyal </a:t>
            </a:r>
            <a:r>
              <a:rPr lang="tr-TR" sz="3200" dirty="0"/>
              <a:t>engeli bulunan kişilerin ve ailelerinin sağlık, eğitim, istihdam ve sosyal yaşam içinde aktif katılımına öncelik veren  hizmetler bütünüdür.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16</a:t>
            </a:fld>
            <a:endParaRPr lang="tr-TR"/>
          </a:p>
        </p:txBody>
      </p:sp>
    </p:spTree>
    <p:extLst>
      <p:ext uri="{BB962C8B-B14F-4D97-AF65-F5344CB8AC3E}">
        <p14:creationId xmlns:p14="http://schemas.microsoft.com/office/powerpoint/2010/main" val="1937891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Onay almadan gerçekleştirilen </a:t>
            </a:r>
            <a:r>
              <a:rPr lang="tr-TR" b="1" dirty="0" smtClean="0"/>
              <a:t>tedavi: İstemsiz tedavi</a:t>
            </a:r>
            <a:endParaRPr lang="tr-TR" dirty="0"/>
          </a:p>
        </p:txBody>
      </p:sp>
      <p:sp>
        <p:nvSpPr>
          <p:cNvPr id="3" name="İçerik Yer Tutucusu 2"/>
          <p:cNvSpPr>
            <a:spLocks noGrp="1"/>
          </p:cNvSpPr>
          <p:nvPr>
            <p:ph idx="1"/>
          </p:nvPr>
        </p:nvSpPr>
        <p:spPr/>
        <p:txBody>
          <a:bodyPr/>
          <a:lstStyle/>
          <a:p>
            <a:r>
              <a:rPr lang="tr-TR" dirty="0" smtClean="0"/>
              <a:t>Bir </a:t>
            </a:r>
            <a:r>
              <a:rPr lang="tr-TR" dirty="0"/>
              <a:t>erişkin veya çocuk-ergen ruh sağlığı ve hastalıkları uzmanı hekimin muayene sonrası gerekli </a:t>
            </a:r>
            <a:r>
              <a:rPr lang="tr-TR" dirty="0" smtClean="0"/>
              <a:t>görmesi, </a:t>
            </a:r>
          </a:p>
          <a:p>
            <a:r>
              <a:rPr lang="tr-TR" dirty="0"/>
              <a:t>R</a:t>
            </a:r>
            <a:r>
              <a:rPr lang="tr-TR" dirty="0" smtClean="0"/>
              <a:t>uhsal </a:t>
            </a:r>
            <a:r>
              <a:rPr lang="tr-TR" dirty="0"/>
              <a:t>hastalığa bağlı kendine ya da başkalarına zarar verme ve/veya zarar görme durumunun </a:t>
            </a:r>
            <a:r>
              <a:rPr lang="tr-TR" dirty="0" smtClean="0"/>
              <a:t>olması,</a:t>
            </a:r>
          </a:p>
          <a:p>
            <a:r>
              <a:rPr lang="tr-TR" dirty="0"/>
              <a:t>B</a:t>
            </a:r>
            <a:r>
              <a:rPr lang="tr-TR" dirty="0" smtClean="0"/>
              <a:t>aşka </a:t>
            </a:r>
            <a:r>
              <a:rPr lang="tr-TR" dirty="0"/>
              <a:t>tedavi olanaklarının </a:t>
            </a:r>
            <a:r>
              <a:rPr lang="tr-TR" dirty="0" smtClean="0"/>
              <a:t>olmaması, </a:t>
            </a:r>
          </a:p>
          <a:p>
            <a:r>
              <a:rPr lang="tr-TR" dirty="0" smtClean="0"/>
              <a:t>Hasta </a:t>
            </a:r>
            <a:r>
              <a:rPr lang="tr-TR" dirty="0"/>
              <a:t>çocuk veya ergen ise velisinden ya da yasal </a:t>
            </a:r>
            <a:r>
              <a:rPr lang="tr-TR" dirty="0" smtClean="0"/>
              <a:t>temsilcisinden izin </a:t>
            </a:r>
            <a:r>
              <a:rPr lang="tr-TR" dirty="0"/>
              <a:t>alınarak ya da mahkeme kararı üzerine tedavi uygulanabilir. </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17</a:t>
            </a:fld>
            <a:endParaRPr lang="tr-TR"/>
          </a:p>
        </p:txBody>
      </p:sp>
    </p:spTree>
    <p:extLst>
      <p:ext uri="{BB962C8B-B14F-4D97-AF65-F5344CB8AC3E}">
        <p14:creationId xmlns:p14="http://schemas.microsoft.com/office/powerpoint/2010/main" val="152633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a:t>
            </a:r>
            <a:r>
              <a:rPr lang="tr-TR" b="1" dirty="0" smtClean="0"/>
              <a:t>yatış</a:t>
            </a:r>
            <a:r>
              <a:rPr lang="tr-TR" dirty="0" smtClean="0"/>
              <a:t> </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dirty="0" smtClean="0"/>
              <a:t>Yakın </a:t>
            </a:r>
            <a:r>
              <a:rPr lang="tr-TR" dirty="0"/>
              <a:t>zamanda ruhsal hastalığa bağlı risk potansiyelinin olduğu ve başka tedavi olanaklarının olmadığı bir durumda hastanın istemi dışında, çocuk ve ergenlerde kendisinin ve/veya yasal temsilcinin istemi dışında bir psikiyatri kliniğine yatırılmasıdır.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18</a:t>
            </a:fld>
            <a:endParaRPr lang="tr-TR"/>
          </a:p>
        </p:txBody>
      </p:sp>
    </p:spTree>
    <p:extLst>
      <p:ext uri="{BB962C8B-B14F-4D97-AF65-F5344CB8AC3E}">
        <p14:creationId xmlns:p14="http://schemas.microsoft.com/office/powerpoint/2010/main" val="3083051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Zorunlu yatış ve/veya </a:t>
            </a:r>
            <a:r>
              <a:rPr lang="tr-TR" b="1" dirty="0" smtClean="0"/>
              <a:t>tedavi</a:t>
            </a:r>
            <a:r>
              <a:rPr lang="tr-TR" dirty="0" smtClean="0"/>
              <a:t> </a:t>
            </a:r>
            <a:endParaRPr lang="tr-TR" dirty="0"/>
          </a:p>
        </p:txBody>
      </p:sp>
      <p:sp>
        <p:nvSpPr>
          <p:cNvPr id="3" name="İçerik Yer Tutucusu 2"/>
          <p:cNvSpPr>
            <a:spLocks noGrp="1"/>
          </p:cNvSpPr>
          <p:nvPr>
            <p:ph idx="1"/>
          </p:nvPr>
        </p:nvSpPr>
        <p:spPr/>
        <p:txBody>
          <a:bodyPr/>
          <a:lstStyle/>
          <a:p>
            <a:pPr lvl="0">
              <a:lnSpc>
                <a:spcPct val="150000"/>
              </a:lnSpc>
            </a:pPr>
            <a:r>
              <a:rPr lang="tr-TR" sz="3200" dirty="0" smtClean="0"/>
              <a:t>Ruh </a:t>
            </a:r>
            <a:r>
              <a:rPr lang="tr-TR" sz="3200" dirty="0"/>
              <a:t>sağlığı yasası dışındaki yasalar gereği kişinin kendisinin ve yasal vasisinin rızasının olup olmamasına bakılmaksızın mahkeme kararıyla yatırılması ve/veya tedavi edilmesidir.</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19</a:t>
            </a:fld>
            <a:endParaRPr lang="tr-TR"/>
          </a:p>
        </p:txBody>
      </p:sp>
    </p:spTree>
    <p:extLst>
      <p:ext uri="{BB962C8B-B14F-4D97-AF65-F5344CB8AC3E}">
        <p14:creationId xmlns:p14="http://schemas.microsoft.com/office/powerpoint/2010/main" val="3111612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Ülkemizde İntihar Sıklığı</a:t>
            </a:r>
            <a:endParaRPr lang="tr-TR" dirty="0"/>
          </a:p>
        </p:txBody>
      </p:sp>
      <p:sp>
        <p:nvSpPr>
          <p:cNvPr id="3" name="İçerik Yer Tutucusu 2"/>
          <p:cNvSpPr>
            <a:spLocks noGrp="1"/>
          </p:cNvSpPr>
          <p:nvPr>
            <p:ph idx="1"/>
          </p:nvPr>
        </p:nvSpPr>
        <p:spPr/>
        <p:txBody>
          <a:bodyPr>
            <a:normAutofit/>
          </a:bodyPr>
          <a:lstStyle/>
          <a:p>
            <a:pPr>
              <a:lnSpc>
                <a:spcPct val="150000"/>
              </a:lnSpc>
            </a:pPr>
            <a:r>
              <a:rPr lang="tr-TR" sz="3200" dirty="0" smtClean="0"/>
              <a:t>Ülkemizde s</a:t>
            </a:r>
            <a:r>
              <a:rPr lang="en-US" sz="3200" dirty="0" smtClean="0"/>
              <a:t>on </a:t>
            </a:r>
            <a:r>
              <a:rPr lang="en-US" sz="3200" dirty="0"/>
              <a:t>10 </a:t>
            </a:r>
            <a:r>
              <a:rPr lang="en-US" sz="3200" dirty="0" err="1"/>
              <a:t>yılda</a:t>
            </a:r>
            <a:r>
              <a:rPr lang="en-US" sz="3200" dirty="0"/>
              <a:t> </a:t>
            </a:r>
            <a:r>
              <a:rPr lang="en-US" sz="3200" dirty="0" err="1"/>
              <a:t>yaklaşık</a:t>
            </a:r>
            <a:r>
              <a:rPr lang="en-US" sz="3200" dirty="0"/>
              <a:t> 29 bin </a:t>
            </a:r>
            <a:r>
              <a:rPr lang="en-US" sz="3200" dirty="0" err="1"/>
              <a:t>kişi</a:t>
            </a:r>
            <a:r>
              <a:rPr lang="en-US" sz="3200" dirty="0"/>
              <a:t> </a:t>
            </a:r>
            <a:r>
              <a:rPr lang="en-US" sz="3200" dirty="0" err="1"/>
              <a:t>intihar</a:t>
            </a:r>
            <a:r>
              <a:rPr lang="en-US" sz="3200" dirty="0"/>
              <a:t> </a:t>
            </a:r>
            <a:r>
              <a:rPr lang="en-US" sz="3200" dirty="0" err="1"/>
              <a:t>sonucu</a:t>
            </a:r>
            <a:r>
              <a:rPr lang="en-US" sz="3200" dirty="0"/>
              <a:t> </a:t>
            </a:r>
            <a:r>
              <a:rPr lang="en-US" sz="3200" dirty="0" err="1"/>
              <a:t>hayatını</a:t>
            </a:r>
            <a:r>
              <a:rPr lang="en-US" sz="3200" dirty="0"/>
              <a:t> </a:t>
            </a:r>
            <a:r>
              <a:rPr lang="en-US" sz="3200" dirty="0" err="1"/>
              <a:t>kaybetmiştir</a:t>
            </a:r>
            <a:r>
              <a:rPr lang="en-US" sz="3200" dirty="0"/>
              <a:t>. </a:t>
            </a:r>
            <a:endParaRPr lang="tr-TR" sz="3200" dirty="0" smtClean="0"/>
          </a:p>
          <a:p>
            <a:pPr>
              <a:lnSpc>
                <a:spcPct val="150000"/>
              </a:lnSpc>
            </a:pPr>
            <a:r>
              <a:rPr lang="en-US" sz="3200" dirty="0" smtClean="0"/>
              <a:t>Bu </a:t>
            </a:r>
            <a:r>
              <a:rPr lang="en-US" sz="3200" dirty="0" err="1"/>
              <a:t>rakamın</a:t>
            </a:r>
            <a:r>
              <a:rPr lang="en-US" sz="3200" dirty="0"/>
              <a:t> </a:t>
            </a:r>
            <a:r>
              <a:rPr lang="tr-TR" sz="3200" dirty="0"/>
              <a:t>%</a:t>
            </a:r>
            <a:r>
              <a:rPr lang="en-US" sz="3200" dirty="0" smtClean="0"/>
              <a:t> </a:t>
            </a:r>
            <a:r>
              <a:rPr lang="en-US" sz="3200" dirty="0"/>
              <a:t>27’sini </a:t>
            </a:r>
            <a:r>
              <a:rPr lang="en-US" sz="3200" dirty="0" err="1"/>
              <a:t>kadınlar</a:t>
            </a:r>
            <a:r>
              <a:rPr lang="en-US" sz="3200" dirty="0"/>
              <a:t>, </a:t>
            </a:r>
            <a:r>
              <a:rPr lang="tr-TR" sz="3200" dirty="0" smtClean="0"/>
              <a:t>%</a:t>
            </a:r>
            <a:r>
              <a:rPr lang="en-US" sz="3200" dirty="0" smtClean="0"/>
              <a:t> </a:t>
            </a:r>
            <a:r>
              <a:rPr lang="en-US" sz="3200" dirty="0"/>
              <a:t>73’ünü </a:t>
            </a:r>
            <a:r>
              <a:rPr lang="en-US" sz="3200" dirty="0" err="1"/>
              <a:t>erkekler</a:t>
            </a:r>
            <a:r>
              <a:rPr lang="en-US" sz="3200" dirty="0"/>
              <a:t> </a:t>
            </a:r>
            <a:r>
              <a:rPr lang="en-US" sz="3200" dirty="0" err="1"/>
              <a:t>oluşturmaktadır</a:t>
            </a:r>
            <a:r>
              <a:rPr lang="en-US" sz="3200" dirty="0"/>
              <a:t>. </a:t>
            </a:r>
            <a:endParaRPr lang="tr-TR" sz="3200"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2</a:t>
            </a:fld>
            <a:endParaRPr lang="tr-TR"/>
          </a:p>
        </p:txBody>
      </p:sp>
    </p:spTree>
    <p:extLst>
      <p:ext uri="{BB962C8B-B14F-4D97-AF65-F5344CB8AC3E}">
        <p14:creationId xmlns:p14="http://schemas.microsoft.com/office/powerpoint/2010/main" val="2599342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Bilgilendirilmiş </a:t>
            </a:r>
            <a:r>
              <a:rPr lang="tr-TR" b="1" dirty="0" smtClean="0"/>
              <a:t>onay </a:t>
            </a:r>
            <a:endParaRPr lang="tr-TR" dirty="0"/>
          </a:p>
        </p:txBody>
      </p:sp>
      <p:sp>
        <p:nvSpPr>
          <p:cNvPr id="3" name="İçerik Yer Tutucusu 2"/>
          <p:cNvSpPr>
            <a:spLocks noGrp="1"/>
          </p:cNvSpPr>
          <p:nvPr>
            <p:ph idx="1"/>
          </p:nvPr>
        </p:nvSpPr>
        <p:spPr/>
        <p:txBody>
          <a:bodyPr>
            <a:normAutofit lnSpcReduction="10000"/>
          </a:bodyPr>
          <a:lstStyle/>
          <a:p>
            <a:pPr>
              <a:lnSpc>
                <a:spcPct val="150000"/>
              </a:lnSpc>
            </a:pPr>
            <a:r>
              <a:rPr lang="tr-TR" dirty="0" smtClean="0"/>
              <a:t>Planlanan </a:t>
            </a:r>
            <a:r>
              <a:rPr lang="tr-TR" dirty="0"/>
              <a:t>her türlü tıbbi ve psikolojik müdahale öncesinde müdahaleyi gerçekleştirecek ruh sağlığı meslek mensubu tarafından kişiye uygulanacak işlemin sebebi, amacı, türü, yöntemi, riskleri, olası etki, yan etki ve sonuçları, reddetme durumunda ortaya çıkabilecek muhtemel riskleri ve alternatif tedavi imkânları hakkında kişiye veya yasal temsilcisine sözlü ve/veya yazılı olarak gerekli bilginin </a:t>
            </a:r>
            <a:r>
              <a:rPr lang="tr-TR" dirty="0" smtClean="0"/>
              <a:t>verilmesi </a:t>
            </a:r>
            <a:r>
              <a:rPr lang="tr-TR" dirty="0"/>
              <a:t>yoluyla alınan onaydır.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20</a:t>
            </a:fld>
            <a:endParaRPr lang="tr-TR"/>
          </a:p>
        </p:txBody>
      </p:sp>
    </p:spTree>
    <p:extLst>
      <p:ext uri="{BB962C8B-B14F-4D97-AF65-F5344CB8AC3E}">
        <p14:creationId xmlns:p14="http://schemas.microsoft.com/office/powerpoint/2010/main" val="3465035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Birincil </a:t>
            </a:r>
            <a:r>
              <a:rPr lang="tr-TR" b="1" dirty="0"/>
              <a:t>önleme</a:t>
            </a:r>
            <a:endParaRPr lang="tr-TR" dirty="0"/>
          </a:p>
        </p:txBody>
      </p:sp>
      <p:sp>
        <p:nvSpPr>
          <p:cNvPr id="3" name="İçerik Yer Tutucusu 2"/>
          <p:cNvSpPr>
            <a:spLocks noGrp="1"/>
          </p:cNvSpPr>
          <p:nvPr>
            <p:ph idx="1"/>
          </p:nvPr>
        </p:nvSpPr>
        <p:spPr/>
        <p:txBody>
          <a:bodyPr>
            <a:normAutofit/>
          </a:bodyPr>
          <a:lstStyle/>
          <a:p>
            <a:pPr marL="0" lvl="0" indent="0">
              <a:lnSpc>
                <a:spcPct val="150000"/>
              </a:lnSpc>
              <a:buNone/>
            </a:pPr>
            <a:r>
              <a:rPr lang="tr-TR" dirty="0" smtClean="0"/>
              <a:t>Sağlıklı </a:t>
            </a:r>
            <a:r>
              <a:rPr lang="tr-TR" dirty="0"/>
              <a:t>yaşamayı tehdit eden koşulların oluşmaya başlamasıyla birlikte henüz etkilenmemiş bireye, gruba ya da sisteme yönelik olarak ruh sağlığı sorunlarının oluşmasını </a:t>
            </a:r>
            <a:r>
              <a:rPr lang="tr-TR" dirty="0" smtClean="0"/>
              <a:t>önlemek, </a:t>
            </a:r>
            <a:r>
              <a:rPr lang="tr-TR" dirty="0"/>
              <a:t>iyi olma hallerini güçlendirilmeye yönelik hizmetlerdir </a:t>
            </a:r>
            <a:endParaRPr lang="tr-TR" dirty="0" smtClean="0"/>
          </a:p>
        </p:txBody>
      </p:sp>
      <p:sp>
        <p:nvSpPr>
          <p:cNvPr id="4" name="Slayt Numarası Yer Tutucusu 3"/>
          <p:cNvSpPr>
            <a:spLocks noGrp="1"/>
          </p:cNvSpPr>
          <p:nvPr>
            <p:ph type="sldNum" sz="quarter" idx="12"/>
          </p:nvPr>
        </p:nvSpPr>
        <p:spPr/>
        <p:txBody>
          <a:bodyPr/>
          <a:lstStyle/>
          <a:p>
            <a:fld id="{DF9007D1-15F5-468B-893D-2112372D629C}" type="slidenum">
              <a:rPr lang="tr-TR" smtClean="0"/>
              <a:t>21</a:t>
            </a:fld>
            <a:endParaRPr lang="tr-TR"/>
          </a:p>
        </p:txBody>
      </p:sp>
    </p:spTree>
    <p:extLst>
      <p:ext uri="{BB962C8B-B14F-4D97-AF65-F5344CB8AC3E}">
        <p14:creationId xmlns:p14="http://schemas.microsoft.com/office/powerpoint/2010/main" val="2325767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İkincil </a:t>
            </a:r>
            <a:r>
              <a:rPr lang="tr-TR" b="1" dirty="0"/>
              <a:t>önleme</a:t>
            </a:r>
            <a:endParaRPr lang="tr-TR" dirty="0"/>
          </a:p>
        </p:txBody>
      </p:sp>
      <p:sp>
        <p:nvSpPr>
          <p:cNvPr id="3" name="İçerik Yer Tutucusu 2"/>
          <p:cNvSpPr>
            <a:spLocks noGrp="1"/>
          </p:cNvSpPr>
          <p:nvPr>
            <p:ph idx="1"/>
          </p:nvPr>
        </p:nvSpPr>
        <p:spPr/>
        <p:txBody>
          <a:bodyPr/>
          <a:lstStyle/>
          <a:p>
            <a:pPr marL="0" lvl="0" indent="0">
              <a:lnSpc>
                <a:spcPct val="150000"/>
              </a:lnSpc>
              <a:buNone/>
            </a:pPr>
            <a:r>
              <a:rPr lang="tr-TR" sz="3200" dirty="0" smtClean="0"/>
              <a:t>Ruh </a:t>
            </a:r>
            <a:r>
              <a:rPr lang="tr-TR" sz="3200" dirty="0"/>
              <a:t>sağlığı sorunlarını yeni yaşamaya başlamış ya da riskli davranışları yeni göstermeye başlamış bireylere yönelik olarak sorunun erkenden saptanması ve </a:t>
            </a:r>
            <a:r>
              <a:rPr lang="tr-TR" sz="3200" dirty="0" smtClean="0"/>
              <a:t>sürekli hale gelmeden </a:t>
            </a:r>
            <a:r>
              <a:rPr lang="tr-TR" sz="3200" dirty="0"/>
              <a:t>iyileşmesine yönelik hizmetlerdir.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22</a:t>
            </a:fld>
            <a:endParaRPr lang="tr-TR"/>
          </a:p>
        </p:txBody>
      </p:sp>
    </p:spTree>
    <p:extLst>
      <p:ext uri="{BB962C8B-B14F-4D97-AF65-F5344CB8AC3E}">
        <p14:creationId xmlns:p14="http://schemas.microsoft.com/office/powerpoint/2010/main" val="1694268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Koruyucu-Önleyici ruh sağlığı </a:t>
            </a:r>
            <a:r>
              <a:rPr lang="tr-TR" b="1" dirty="0" smtClean="0"/>
              <a:t>hizmetleri: Üçüncül </a:t>
            </a:r>
            <a:r>
              <a:rPr lang="tr-TR" b="1" dirty="0"/>
              <a:t>önleme</a:t>
            </a:r>
            <a:endParaRPr lang="tr-TR" dirty="0"/>
          </a:p>
        </p:txBody>
      </p:sp>
      <p:sp>
        <p:nvSpPr>
          <p:cNvPr id="3" name="İçerik Yer Tutucusu 2"/>
          <p:cNvSpPr>
            <a:spLocks noGrp="1"/>
          </p:cNvSpPr>
          <p:nvPr>
            <p:ph idx="1"/>
          </p:nvPr>
        </p:nvSpPr>
        <p:spPr/>
        <p:txBody>
          <a:bodyPr/>
          <a:lstStyle/>
          <a:p>
            <a:pPr>
              <a:lnSpc>
                <a:spcPct val="150000"/>
              </a:lnSpc>
            </a:pPr>
            <a:r>
              <a:rPr lang="tr-TR" dirty="0" smtClean="0"/>
              <a:t>Ruh </a:t>
            </a:r>
            <a:r>
              <a:rPr lang="tr-TR" dirty="0"/>
              <a:t>sağlığı sorunlarının oluşturduğu yeti yitimi ya da azalmalarını önlemeye, </a:t>
            </a:r>
            <a:endParaRPr lang="tr-TR" dirty="0" smtClean="0"/>
          </a:p>
          <a:p>
            <a:pPr>
              <a:lnSpc>
                <a:spcPct val="150000"/>
              </a:lnSpc>
            </a:pPr>
            <a:r>
              <a:rPr lang="tr-TR" dirty="0"/>
              <a:t>O</a:t>
            </a:r>
            <a:r>
              <a:rPr lang="tr-TR" dirty="0" smtClean="0"/>
              <a:t>luşmuş </a:t>
            </a:r>
            <a:r>
              <a:rPr lang="tr-TR" dirty="0"/>
              <a:t>olanları</a:t>
            </a:r>
            <a:r>
              <a:rPr lang="nl-NL" dirty="0"/>
              <a:t>n rehabilitasyonuna</a:t>
            </a:r>
            <a:r>
              <a:rPr lang="tr-TR" dirty="0"/>
              <a:t>, </a:t>
            </a:r>
            <a:endParaRPr lang="tr-TR" dirty="0" smtClean="0"/>
          </a:p>
          <a:p>
            <a:pPr>
              <a:lnSpc>
                <a:spcPct val="150000"/>
              </a:lnSpc>
            </a:pPr>
            <a:r>
              <a:rPr lang="tr-TR" dirty="0" smtClean="0"/>
              <a:t>Eksik </a:t>
            </a:r>
            <a:r>
              <a:rPr lang="tr-TR" dirty="0"/>
              <a:t>olanların geliştirilmesine, </a:t>
            </a:r>
            <a:endParaRPr lang="tr-TR" dirty="0" smtClean="0"/>
          </a:p>
          <a:p>
            <a:pPr>
              <a:lnSpc>
                <a:spcPct val="150000"/>
              </a:lnSpc>
            </a:pPr>
            <a:r>
              <a:rPr lang="tr-TR" dirty="0" smtClean="0"/>
              <a:t>Sağlam </a:t>
            </a:r>
            <a:r>
              <a:rPr lang="tr-TR" dirty="0"/>
              <a:t>kalan işlevlerin korunmasına ve böylece bireyin iyileşmesine yönelik hizmetlerdir.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23</a:t>
            </a:fld>
            <a:endParaRPr lang="tr-TR"/>
          </a:p>
        </p:txBody>
      </p:sp>
    </p:spTree>
    <p:extLst>
      <p:ext uri="{BB962C8B-B14F-4D97-AF65-F5344CB8AC3E}">
        <p14:creationId xmlns:p14="http://schemas.microsoft.com/office/powerpoint/2010/main" val="31813593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4. madde</a:t>
            </a:r>
            <a:endParaRPr lang="tr-TR" b="1" dirty="0"/>
          </a:p>
        </p:txBody>
      </p:sp>
      <p:sp>
        <p:nvSpPr>
          <p:cNvPr id="3" name="İçerik Yer Tutucusu 2"/>
          <p:cNvSpPr>
            <a:spLocks noGrp="1"/>
          </p:cNvSpPr>
          <p:nvPr>
            <p:ph idx="1"/>
          </p:nvPr>
        </p:nvSpPr>
        <p:spPr/>
        <p:txBody>
          <a:bodyPr/>
          <a:lstStyle/>
          <a:p>
            <a:pPr lvl="0">
              <a:lnSpc>
                <a:spcPct val="150000"/>
              </a:lnSpc>
            </a:pPr>
            <a:r>
              <a:rPr lang="tr-TR" dirty="0"/>
              <a:t>Bütün organları ve kurumlarıyla devlet, gelişimsel bozukluğu, ruhsal sorunu ya da zorluğu olan </a:t>
            </a:r>
            <a:r>
              <a:rPr lang="tr-TR" dirty="0" smtClean="0"/>
              <a:t>kişilerin, </a:t>
            </a:r>
            <a:r>
              <a:rPr lang="tr-TR" dirty="0"/>
              <a:t>tüm incinebilir grupların ruh sağlıklarını korumak için pozitif ayrımcılık tedbirleri almak ve makul uyarlamalar yapmakla yükümlüdür.</a:t>
            </a:r>
          </a:p>
          <a:p>
            <a:pPr>
              <a:lnSpc>
                <a:spcPct val="150000"/>
              </a:lnSpc>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24</a:t>
            </a:fld>
            <a:endParaRPr lang="tr-TR"/>
          </a:p>
        </p:txBody>
      </p:sp>
    </p:spTree>
    <p:extLst>
      <p:ext uri="{BB962C8B-B14F-4D97-AF65-F5344CB8AC3E}">
        <p14:creationId xmlns:p14="http://schemas.microsoft.com/office/powerpoint/2010/main" val="41448624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MADDE 5- Diğer Sağlık Hizmetlerine Erişimde Ayrımcılığın Önlenmesi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a:lnSpc>
                <a:spcPct val="150000"/>
              </a:lnSpc>
            </a:pPr>
            <a:r>
              <a:rPr lang="tr-TR" sz="3200" dirty="0" smtClean="0"/>
              <a:t>Genel </a:t>
            </a:r>
            <a:r>
              <a:rPr lang="tr-TR" sz="3200" dirty="0"/>
              <a:t>sağlık hizmeti veren kurum ve kuruluşlarda, gelişimsel bozukluğu, ruhsal sorunu ya da zorluğu olan kişilere, sağlık hizmetlerinin ayrımcılık olmadan tam ve eksiksiz verilmesi sağlanır.</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25</a:t>
            </a:fld>
            <a:endParaRPr lang="tr-TR"/>
          </a:p>
        </p:txBody>
      </p:sp>
    </p:spTree>
    <p:extLst>
      <p:ext uri="{BB962C8B-B14F-4D97-AF65-F5344CB8AC3E}">
        <p14:creationId xmlns:p14="http://schemas.microsoft.com/office/powerpoint/2010/main" val="3094403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6- Koruyucu, Önleyici ve Geliştirici Ruh Sağlığı Hizmetleri</a:t>
            </a:r>
            <a:endParaRPr lang="tr-TR" dirty="0"/>
          </a:p>
        </p:txBody>
      </p:sp>
      <p:sp>
        <p:nvSpPr>
          <p:cNvPr id="3" name="İçerik Yer Tutucusu 2"/>
          <p:cNvSpPr>
            <a:spLocks noGrp="1"/>
          </p:cNvSpPr>
          <p:nvPr>
            <p:ph idx="1"/>
          </p:nvPr>
        </p:nvSpPr>
        <p:spPr/>
        <p:txBody>
          <a:bodyPr>
            <a:normAutofit lnSpcReduction="10000"/>
          </a:bodyPr>
          <a:lstStyle/>
          <a:p>
            <a:pPr lvl="0">
              <a:lnSpc>
                <a:spcPct val="150000"/>
              </a:lnSpc>
            </a:pPr>
            <a:r>
              <a:rPr lang="tr-TR" sz="3200" dirty="0"/>
              <a:t>Sağlık Bakanlığı, Aile ve Sosyal Politikalar Bakanlığı, Milli Eğitim Bakanlığı, İçişleri Bakanlığı, Adalet Bakanlığı, Çalışma ve Sosyal Güvenlik Bakanlığı ile işbirliği içinde yönetmelik hazırlanması ve yürütülmesi, standartların belirlenmesi, ilgili kurum ve kuruluşlarla birlikte projeler, kampanyalar hazırlayıp </a:t>
            </a:r>
            <a:r>
              <a:rPr lang="tr-TR" sz="3200" dirty="0" smtClean="0"/>
              <a:t>yürütmekle yükümlüdür.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26</a:t>
            </a:fld>
            <a:endParaRPr lang="tr-TR"/>
          </a:p>
        </p:txBody>
      </p:sp>
    </p:spTree>
    <p:extLst>
      <p:ext uri="{BB962C8B-B14F-4D97-AF65-F5344CB8AC3E}">
        <p14:creationId xmlns:p14="http://schemas.microsoft.com/office/powerpoint/2010/main" val="342267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6- Koruyucu, Önleyici ve Geliştirici Ruh Sağlığı Hizmetleri</a:t>
            </a:r>
            <a:endParaRPr lang="tr-TR" dirty="0"/>
          </a:p>
        </p:txBody>
      </p:sp>
      <p:sp>
        <p:nvSpPr>
          <p:cNvPr id="3" name="İçerik Yer Tutucusu 2"/>
          <p:cNvSpPr>
            <a:spLocks noGrp="1"/>
          </p:cNvSpPr>
          <p:nvPr>
            <p:ph idx="1"/>
          </p:nvPr>
        </p:nvSpPr>
        <p:spPr/>
        <p:txBody>
          <a:bodyPr>
            <a:normAutofit fontScale="85000" lnSpcReduction="10000"/>
          </a:bodyPr>
          <a:lstStyle/>
          <a:p>
            <a:pPr>
              <a:lnSpc>
                <a:spcPct val="150000"/>
              </a:lnSpc>
            </a:pPr>
            <a:r>
              <a:rPr lang="tr-TR" sz="3200" dirty="0"/>
              <a:t>Çocukların sağlıklı bir ortamda yaşayabilmeleri ve yaşam kalitelerinin artırılabilmesi için; </a:t>
            </a:r>
            <a:endParaRPr lang="tr-TR" sz="3200" dirty="0" smtClean="0"/>
          </a:p>
          <a:p>
            <a:pPr>
              <a:lnSpc>
                <a:spcPct val="150000"/>
              </a:lnSpc>
            </a:pPr>
            <a:r>
              <a:rPr lang="tr-TR" sz="3200" dirty="0" smtClean="0"/>
              <a:t>Doğumdan </a:t>
            </a:r>
            <a:r>
              <a:rPr lang="tr-TR" sz="3200" dirty="0"/>
              <a:t>itibaren ergenlik dönemi sonuna kadar zihinsel, dil, motor, öz bakım, sosyal ve duygusal gelişim alanlarının değerlendirilmesi, izlenmesi ve destekleyici gelişimsel </a:t>
            </a:r>
            <a:r>
              <a:rPr lang="tr-TR" sz="3200" dirty="0" smtClean="0"/>
              <a:t>programlarla </a:t>
            </a:r>
            <a:r>
              <a:rPr lang="tr-TR" sz="3200" dirty="0"/>
              <a:t>çocuğa, aileye, çocukla teması olan profesyonellere ve topluma hizmet </a:t>
            </a:r>
            <a:r>
              <a:rPr lang="tr-TR" sz="3200" dirty="0" smtClean="0"/>
              <a:t>sunulması</a:t>
            </a:r>
            <a:endParaRPr lang="tr-TR" sz="3200"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27</a:t>
            </a:fld>
            <a:endParaRPr lang="tr-TR"/>
          </a:p>
        </p:txBody>
      </p:sp>
    </p:spTree>
    <p:extLst>
      <p:ext uri="{BB962C8B-B14F-4D97-AF65-F5344CB8AC3E}">
        <p14:creationId xmlns:p14="http://schemas.microsoft.com/office/powerpoint/2010/main" val="37647202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sz="3200" dirty="0"/>
              <a:t>Bebeklikten ergenlik döneminin sonuna kadar gelişim ve eğitim hizmetlerinin yaygınlaştırılması, çocuklara, ailelerine ve çocukla teması olan profesyonellere </a:t>
            </a:r>
            <a:r>
              <a:rPr lang="tr-TR" sz="3200" dirty="0" err="1"/>
              <a:t>psiko</a:t>
            </a:r>
            <a:r>
              <a:rPr lang="tr-TR" sz="3200" dirty="0"/>
              <a:t>-eğitim verilmesi,</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28</a:t>
            </a:fld>
            <a:endParaRPr lang="tr-TR"/>
          </a:p>
        </p:txBody>
      </p:sp>
    </p:spTree>
    <p:extLst>
      <p:ext uri="{BB962C8B-B14F-4D97-AF65-F5344CB8AC3E}">
        <p14:creationId xmlns:p14="http://schemas.microsoft.com/office/powerpoint/2010/main" val="38233787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lstStyle/>
          <a:p>
            <a:pPr lvl="0" algn="just">
              <a:lnSpc>
                <a:spcPct val="150000"/>
              </a:lnSpc>
            </a:pPr>
            <a:r>
              <a:rPr lang="tr-TR" dirty="0"/>
              <a:t>Çocuklarda nörolojik/ruhsal hastalıkların oluşmasını önlemek amacıyla gebeliğin başlangıcından itibaren anne ve babanın beden ve ruh sağlığının korunması, madde kullanımından korunması, istenmeyen gebelik,  18 yaş altı evlilik ve anne babalığın riskleri konusunda farkındalık kazandırılması, yüksek riskli ailelere bu alanlarda planlı eğitimler ve </a:t>
            </a:r>
            <a:r>
              <a:rPr lang="tr-TR" dirty="0" err="1"/>
              <a:t>psiko</a:t>
            </a:r>
            <a:r>
              <a:rPr lang="tr-TR" dirty="0"/>
              <a:t>-sosyal destek sağlanması,</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29</a:t>
            </a:fld>
            <a:endParaRPr lang="tr-TR"/>
          </a:p>
        </p:txBody>
      </p:sp>
    </p:spTree>
    <p:extLst>
      <p:ext uri="{BB962C8B-B14F-4D97-AF65-F5344CB8AC3E}">
        <p14:creationId xmlns:p14="http://schemas.microsoft.com/office/powerpoint/2010/main" val="1654821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Antidepresan</a:t>
            </a:r>
            <a:r>
              <a:rPr lang="tr-TR" dirty="0" smtClean="0"/>
              <a:t> Kullanım Sıklığı</a:t>
            </a:r>
            <a:endParaRPr lang="tr-TR" dirty="0"/>
          </a:p>
        </p:txBody>
      </p:sp>
      <p:sp>
        <p:nvSpPr>
          <p:cNvPr id="3" name="İçerik Yer Tutucusu 2"/>
          <p:cNvSpPr>
            <a:spLocks noGrp="1"/>
          </p:cNvSpPr>
          <p:nvPr>
            <p:ph idx="1"/>
          </p:nvPr>
        </p:nvSpPr>
        <p:spPr/>
        <p:txBody>
          <a:bodyPr/>
          <a:lstStyle/>
          <a:p>
            <a:pPr>
              <a:lnSpc>
                <a:spcPct val="150000"/>
              </a:lnSpc>
            </a:pPr>
            <a:r>
              <a:rPr lang="en-US" sz="3200" dirty="0" err="1" smtClean="0"/>
              <a:t>Türkiye’de</a:t>
            </a:r>
            <a:r>
              <a:rPr lang="en-US" sz="3200" dirty="0" smtClean="0"/>
              <a:t> </a:t>
            </a:r>
            <a:r>
              <a:rPr lang="en-US" sz="3200" dirty="0" err="1"/>
              <a:t>antidepresan</a:t>
            </a:r>
            <a:r>
              <a:rPr lang="en-US" sz="3200" dirty="0"/>
              <a:t> </a:t>
            </a:r>
            <a:r>
              <a:rPr lang="en-US" sz="3200" dirty="0" err="1"/>
              <a:t>kullanım</a:t>
            </a:r>
            <a:r>
              <a:rPr lang="en-US" sz="3200" dirty="0"/>
              <a:t> </a:t>
            </a:r>
            <a:r>
              <a:rPr lang="en-US" sz="3200" dirty="0" err="1"/>
              <a:t>oranı</a:t>
            </a:r>
            <a:r>
              <a:rPr lang="en-US" sz="3200" dirty="0"/>
              <a:t> son 5 </a:t>
            </a:r>
            <a:r>
              <a:rPr lang="en-US" sz="3200" dirty="0" err="1"/>
              <a:t>yılda</a:t>
            </a:r>
            <a:r>
              <a:rPr lang="en-US" sz="3200" dirty="0"/>
              <a:t> </a:t>
            </a:r>
            <a:r>
              <a:rPr lang="en-US" sz="3200" dirty="0" err="1"/>
              <a:t>yüzde</a:t>
            </a:r>
            <a:r>
              <a:rPr lang="en-US" sz="3200" dirty="0"/>
              <a:t> 56 </a:t>
            </a:r>
            <a:r>
              <a:rPr lang="en-US" sz="3200" dirty="0" err="1"/>
              <a:t>artış</a:t>
            </a:r>
            <a:r>
              <a:rPr lang="en-US" sz="3200" dirty="0"/>
              <a:t> </a:t>
            </a:r>
            <a:r>
              <a:rPr lang="en-US" sz="3200" dirty="0" err="1"/>
              <a:t>göstermiştir</a:t>
            </a:r>
            <a:r>
              <a:rPr lang="en-US" sz="3200" dirty="0"/>
              <a:t>. </a:t>
            </a:r>
            <a:endParaRPr lang="tr-TR" sz="3200" dirty="0" smtClean="0"/>
          </a:p>
          <a:p>
            <a:pPr>
              <a:lnSpc>
                <a:spcPct val="150000"/>
              </a:lnSpc>
            </a:pPr>
            <a:r>
              <a:rPr lang="en-US" sz="3200" dirty="0" err="1" smtClean="0"/>
              <a:t>Antipsikotik</a:t>
            </a:r>
            <a:r>
              <a:rPr lang="en-US" sz="3200" dirty="0" smtClean="0"/>
              <a:t> </a:t>
            </a:r>
            <a:r>
              <a:rPr lang="en-US" sz="3200" dirty="0" err="1" smtClean="0"/>
              <a:t>tüketimi</a:t>
            </a:r>
            <a:r>
              <a:rPr lang="en-US" sz="3200" dirty="0" smtClean="0"/>
              <a:t> </a:t>
            </a:r>
            <a:r>
              <a:rPr lang="en-US" sz="3200" dirty="0"/>
              <a:t>son 5 </a:t>
            </a:r>
            <a:r>
              <a:rPr lang="en-US" sz="3200" dirty="0" err="1"/>
              <a:t>yılda</a:t>
            </a:r>
            <a:r>
              <a:rPr lang="en-US" sz="3200" dirty="0"/>
              <a:t> 7 </a:t>
            </a:r>
            <a:r>
              <a:rPr lang="en-US" sz="3200" dirty="0" err="1"/>
              <a:t>milyon</a:t>
            </a:r>
            <a:r>
              <a:rPr lang="en-US" sz="3200" dirty="0"/>
              <a:t> 201 bin </a:t>
            </a:r>
            <a:r>
              <a:rPr lang="en-US" sz="3200" dirty="0" err="1"/>
              <a:t>kutudan</a:t>
            </a:r>
            <a:r>
              <a:rPr lang="en-US" sz="3200" dirty="0"/>
              <a:t> 12 </a:t>
            </a:r>
            <a:r>
              <a:rPr lang="en-US" sz="3200" dirty="0" err="1"/>
              <a:t>milyon</a:t>
            </a:r>
            <a:r>
              <a:rPr lang="en-US" sz="3200" dirty="0"/>
              <a:t> 158 bin </a:t>
            </a:r>
            <a:r>
              <a:rPr lang="en-US" sz="3200" dirty="0" err="1"/>
              <a:t>kutuya</a:t>
            </a:r>
            <a:r>
              <a:rPr lang="en-US" sz="3200" dirty="0"/>
              <a:t> </a:t>
            </a:r>
            <a:r>
              <a:rPr lang="en-US" sz="3200" dirty="0" err="1"/>
              <a:t>çıkmıştır</a:t>
            </a:r>
            <a:r>
              <a:rPr lang="en-US" sz="3200" dirty="0"/>
              <a:t>.</a:t>
            </a:r>
            <a:endParaRPr lang="tr-TR" sz="3200" dirty="0"/>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a:t>
            </a:fld>
            <a:endParaRPr lang="tr-TR"/>
          </a:p>
        </p:txBody>
      </p:sp>
    </p:spTree>
    <p:extLst>
      <p:ext uri="{BB962C8B-B14F-4D97-AF65-F5344CB8AC3E}">
        <p14:creationId xmlns:p14="http://schemas.microsoft.com/office/powerpoint/2010/main" val="42104275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lstStyle/>
          <a:p>
            <a:r>
              <a:rPr lang="tr-TR" dirty="0"/>
              <a:t>Toplumda sık görülen </a:t>
            </a:r>
            <a:r>
              <a:rPr lang="tr-TR" dirty="0" smtClean="0"/>
              <a:t>ruhsal sorunla </a:t>
            </a:r>
            <a:r>
              <a:rPr lang="tr-TR" dirty="0"/>
              <a:t>yönelik olarak kapsamlı toplum taramaların yapılması, </a:t>
            </a:r>
            <a:endParaRPr lang="tr-TR" dirty="0" smtClean="0"/>
          </a:p>
          <a:p>
            <a:r>
              <a:rPr lang="tr-TR" dirty="0" smtClean="0"/>
              <a:t>Risk </a:t>
            </a:r>
            <a:r>
              <a:rPr lang="tr-TR" dirty="0"/>
              <a:t>etkenlerinin belirlenmesi </a:t>
            </a:r>
            <a:endParaRPr lang="tr-TR" dirty="0" smtClean="0"/>
          </a:p>
          <a:p>
            <a:r>
              <a:rPr lang="tr-TR" dirty="0" smtClean="0"/>
              <a:t>Riskli </a:t>
            </a:r>
            <a:r>
              <a:rPr lang="tr-TR" dirty="0"/>
              <a:t>grupların saptanarak koruyucu ve önleyici ruh sağlığı programları oluşturulması,</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30</a:t>
            </a:fld>
            <a:endParaRPr lang="tr-TR"/>
          </a:p>
        </p:txBody>
      </p:sp>
    </p:spTree>
    <p:extLst>
      <p:ext uri="{BB962C8B-B14F-4D97-AF65-F5344CB8AC3E}">
        <p14:creationId xmlns:p14="http://schemas.microsoft.com/office/powerpoint/2010/main" val="35415868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dirty="0"/>
              <a:t>Kriz/şiddete müdahale birimlerinin yaygınlaştırılması ve etkinliğinin </a:t>
            </a:r>
            <a:r>
              <a:rPr lang="tr-TR" dirty="0" smtClean="0"/>
              <a:t>arttırılması</a:t>
            </a:r>
            <a:endParaRPr lang="tr-TR" dirty="0"/>
          </a:p>
          <a:p>
            <a:pPr lvl="0">
              <a:lnSpc>
                <a:spcPct val="150000"/>
              </a:lnSpc>
            </a:pPr>
            <a:r>
              <a:rPr lang="tr-TR" dirty="0" smtClean="0"/>
              <a:t>Okul psikolojik </a:t>
            </a:r>
            <a:r>
              <a:rPr lang="tr-TR" dirty="0"/>
              <a:t>danışma hizmetlerinin ve ruh sağlığıyla ilgili diğer destek hizmetlerin yürütücüsü meslek </a:t>
            </a:r>
            <a:r>
              <a:rPr lang="tr-TR" dirty="0" smtClean="0"/>
              <a:t>mensuplarının yetiştirilmesi</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31</a:t>
            </a:fld>
            <a:endParaRPr lang="tr-TR"/>
          </a:p>
        </p:txBody>
      </p:sp>
    </p:spTree>
    <p:extLst>
      <p:ext uri="{BB962C8B-B14F-4D97-AF65-F5344CB8AC3E}">
        <p14:creationId xmlns:p14="http://schemas.microsoft.com/office/powerpoint/2010/main" val="3488712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a:lnSpc>
                <a:spcPct val="150000"/>
              </a:lnSpc>
            </a:pPr>
            <a:r>
              <a:rPr lang="tr-TR" dirty="0"/>
              <a:t>İ</a:t>
            </a:r>
            <a:r>
              <a:rPr lang="tr-TR" dirty="0" smtClean="0"/>
              <a:t>stismar </a:t>
            </a:r>
            <a:r>
              <a:rPr lang="tr-TR" dirty="0"/>
              <a:t>ve ihmal için tanımlanan risk faktörlerinin bulunduğu koşullarda yaşayan bireylerin farkına </a:t>
            </a:r>
            <a:r>
              <a:rPr lang="tr-TR" dirty="0" smtClean="0"/>
              <a:t>varılması </a:t>
            </a:r>
          </a:p>
          <a:p>
            <a:pPr>
              <a:lnSpc>
                <a:spcPct val="150000"/>
              </a:lnSpc>
            </a:pPr>
            <a:r>
              <a:rPr lang="tr-TR" dirty="0" smtClean="0"/>
              <a:t>Önleyici </a:t>
            </a:r>
            <a:r>
              <a:rPr lang="tr-TR" dirty="0"/>
              <a:t>çalışmalar için ilişkili kurumların işbirliği </a:t>
            </a:r>
            <a:r>
              <a:rPr lang="tr-TR" dirty="0" smtClean="0"/>
              <a:t>yapması</a:t>
            </a:r>
          </a:p>
          <a:p>
            <a:pPr>
              <a:lnSpc>
                <a:spcPct val="150000"/>
              </a:lnSpc>
            </a:pPr>
            <a:r>
              <a:rPr lang="tr-TR" dirty="0" smtClean="0"/>
              <a:t>İhmal </a:t>
            </a:r>
            <a:r>
              <a:rPr lang="tr-TR" dirty="0"/>
              <a:t>ve istismara maruz kalmış çocuk ve ergenlerin saptanması ve gerektiğinde devlet tarafından korunmaya alınmasının </a:t>
            </a:r>
            <a:r>
              <a:rPr lang="tr-TR" dirty="0" smtClean="0"/>
              <a:t>desteklenmesi</a:t>
            </a:r>
            <a:endParaRPr lang="tr-TR"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32</a:t>
            </a:fld>
            <a:endParaRPr lang="tr-TR"/>
          </a:p>
        </p:txBody>
      </p:sp>
    </p:spTree>
    <p:extLst>
      <p:ext uri="{BB962C8B-B14F-4D97-AF65-F5344CB8AC3E}">
        <p14:creationId xmlns:p14="http://schemas.microsoft.com/office/powerpoint/2010/main" val="13626162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dirty="0"/>
              <a:t>Koruyucu aile sisteminin öncelikle sosyal inceleme raporu ile çocuk açısından güvenli olduğu tespit edilen akrabalarını kapsayacak şekilde yaygınlaştırılması ve sokakta, kurumda yaşayan çocukların aile yanında korunmaya alınmalarının sağlanması, </a:t>
            </a:r>
          </a:p>
          <a:p>
            <a:pPr>
              <a:lnSpc>
                <a:spcPct val="150000"/>
              </a:lnSpc>
            </a:pPr>
            <a:r>
              <a:rPr lang="tr-TR" dirty="0" smtClean="0"/>
              <a:t>İncinebilir bireylere yönelik </a:t>
            </a:r>
            <a:r>
              <a:rPr lang="tr-TR" dirty="0"/>
              <a:t>programların oluşturulması, uygulanması ve bu bireylere </a:t>
            </a:r>
            <a:r>
              <a:rPr lang="tr-TR" dirty="0" err="1"/>
              <a:t>psiko</a:t>
            </a:r>
            <a:r>
              <a:rPr lang="tr-TR" dirty="0"/>
              <a:t>-sosyal destek hizmetleri sunulması,</a:t>
            </a:r>
          </a:p>
          <a:p>
            <a:pPr marL="0" indent="0">
              <a:buNone/>
            </a:pP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33</a:t>
            </a:fld>
            <a:endParaRPr lang="tr-TR"/>
          </a:p>
        </p:txBody>
      </p:sp>
    </p:spTree>
    <p:extLst>
      <p:ext uri="{BB962C8B-B14F-4D97-AF65-F5344CB8AC3E}">
        <p14:creationId xmlns:p14="http://schemas.microsoft.com/office/powerpoint/2010/main" val="298997541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fontScale="85000" lnSpcReduction="20000"/>
          </a:bodyPr>
          <a:lstStyle/>
          <a:p>
            <a:pPr lvl="0">
              <a:lnSpc>
                <a:spcPct val="150000"/>
              </a:lnSpc>
            </a:pPr>
            <a:r>
              <a:rPr lang="tr-TR" dirty="0" smtClean="0"/>
              <a:t>Özellikle </a:t>
            </a:r>
            <a:r>
              <a:rPr lang="tr-TR" dirty="0"/>
              <a:t>çocukların ruh sağlığını bozucu ölçüde şiddet içeren ve çocuğun zarar görmesine yol açabilecek her türlü yayın ve iletişim araçlarının uygun standartlarının belirlenmesi, </a:t>
            </a:r>
            <a:r>
              <a:rPr lang="tr-TR" dirty="0" smtClean="0"/>
              <a:t>ilgili birimlerce denetlenmesi</a:t>
            </a:r>
            <a:endParaRPr lang="tr-TR" dirty="0"/>
          </a:p>
          <a:p>
            <a:pPr lvl="0">
              <a:lnSpc>
                <a:spcPct val="150000"/>
              </a:lnSpc>
            </a:pPr>
            <a:r>
              <a:rPr lang="tr-TR" dirty="0"/>
              <a:t>Çocuk ve ergenler arasındaki akran zorbalığı davranışlarının önlenmesi, akran zorbalığına maruz kalma riski yüksek olan çocukların önceden saptanması ve </a:t>
            </a:r>
            <a:r>
              <a:rPr lang="tr-TR" dirty="0" smtClean="0"/>
              <a:t>korunması</a:t>
            </a:r>
          </a:p>
          <a:p>
            <a:pPr lvl="0">
              <a:lnSpc>
                <a:spcPct val="150000"/>
              </a:lnSpc>
            </a:pPr>
            <a:r>
              <a:rPr lang="tr-TR" dirty="0" smtClean="0"/>
              <a:t>Zorba </a:t>
            </a:r>
            <a:r>
              <a:rPr lang="tr-TR" dirty="0"/>
              <a:t>ve mağdur çocukların psikolojik, </a:t>
            </a:r>
            <a:r>
              <a:rPr lang="tr-TR" dirty="0" err="1"/>
              <a:t>psiko</a:t>
            </a:r>
            <a:r>
              <a:rPr lang="tr-TR" dirty="0"/>
              <a:t>-sosyal ve </a:t>
            </a:r>
            <a:r>
              <a:rPr lang="tr-TR" dirty="0" err="1"/>
              <a:t>psikoeğitsel</a:t>
            </a:r>
            <a:r>
              <a:rPr lang="tr-TR" dirty="0"/>
              <a:t> açıdan </a:t>
            </a:r>
            <a:r>
              <a:rPr lang="tr-TR" dirty="0" smtClean="0"/>
              <a:t>desteklenmesi </a:t>
            </a:r>
            <a:endParaRPr lang="tr-TR"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34</a:t>
            </a:fld>
            <a:endParaRPr lang="tr-TR"/>
          </a:p>
        </p:txBody>
      </p:sp>
    </p:spTree>
    <p:extLst>
      <p:ext uri="{BB962C8B-B14F-4D97-AF65-F5344CB8AC3E}">
        <p14:creationId xmlns:p14="http://schemas.microsoft.com/office/powerpoint/2010/main" val="3201540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marL="0" lvl="0" indent="0" algn="just">
              <a:buNone/>
            </a:pPr>
            <a:r>
              <a:rPr lang="tr-TR" sz="3200" dirty="0"/>
              <a:t>Çocukların ve gençlerin bağımlılıklardan korunması için</a:t>
            </a:r>
            <a:r>
              <a:rPr lang="tr-TR" sz="3200" dirty="0" smtClean="0"/>
              <a:t>;</a:t>
            </a:r>
          </a:p>
          <a:p>
            <a:pPr algn="just"/>
            <a:r>
              <a:rPr lang="tr-TR" sz="3200" dirty="0" smtClean="0"/>
              <a:t>Ebeveyn</a:t>
            </a:r>
            <a:r>
              <a:rPr lang="tr-TR" sz="3200" dirty="0"/>
              <a:t>, akran eğitimi sağlanması, </a:t>
            </a:r>
            <a:endParaRPr lang="tr-TR" sz="3200" dirty="0" smtClean="0"/>
          </a:p>
          <a:p>
            <a:pPr algn="just"/>
            <a:r>
              <a:rPr lang="tr-TR" sz="3200" dirty="0" smtClean="0"/>
              <a:t>Kişisel </a:t>
            </a:r>
            <a:r>
              <a:rPr lang="tr-TR" sz="3200" dirty="0"/>
              <a:t>ve sosyal becerilerin güçlendirilmesi, </a:t>
            </a:r>
            <a:endParaRPr lang="tr-TR" sz="3200" dirty="0" smtClean="0"/>
          </a:p>
          <a:p>
            <a:pPr algn="just"/>
            <a:r>
              <a:rPr lang="tr-TR" sz="3200" dirty="0" smtClean="0"/>
              <a:t>Maddeye </a:t>
            </a:r>
            <a:r>
              <a:rPr lang="tr-TR" sz="3200" dirty="0"/>
              <a:t>ulaşılabilirliğin önlenmesi, </a:t>
            </a:r>
            <a:endParaRPr lang="tr-TR" sz="3200" dirty="0" smtClean="0"/>
          </a:p>
          <a:p>
            <a:pPr algn="just"/>
            <a:r>
              <a:rPr lang="tr-TR" sz="3200" dirty="0" smtClean="0"/>
              <a:t>Toplumsal </a:t>
            </a:r>
            <a:r>
              <a:rPr lang="tr-TR" sz="3200" dirty="0"/>
              <a:t>farkındalık ve desteğin sağlanması, bu çocuk ve gençlerin sağlıklı ve işlevsel davranışlara </a:t>
            </a:r>
            <a:r>
              <a:rPr lang="tr-TR" sz="3200" dirty="0" smtClean="0"/>
              <a:t>yönlendirilmesi</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35</a:t>
            </a:fld>
            <a:endParaRPr lang="tr-TR"/>
          </a:p>
        </p:txBody>
      </p:sp>
    </p:spTree>
    <p:extLst>
      <p:ext uri="{BB962C8B-B14F-4D97-AF65-F5344CB8AC3E}">
        <p14:creationId xmlns:p14="http://schemas.microsoft.com/office/powerpoint/2010/main" val="38453773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Koruyucu, Önleyici ve Geliştirici Ruh Sağlığı Hizmetleri</a:t>
            </a:r>
            <a:endParaRPr lang="tr-TR" dirty="0"/>
          </a:p>
        </p:txBody>
      </p:sp>
      <p:sp>
        <p:nvSpPr>
          <p:cNvPr id="3" name="İçerik Yer Tutucusu 2"/>
          <p:cNvSpPr>
            <a:spLocks noGrp="1"/>
          </p:cNvSpPr>
          <p:nvPr>
            <p:ph idx="1"/>
          </p:nvPr>
        </p:nvSpPr>
        <p:spPr/>
        <p:txBody>
          <a:bodyPr>
            <a:normAutofit/>
          </a:bodyPr>
          <a:lstStyle/>
          <a:p>
            <a:pPr lvl="0">
              <a:lnSpc>
                <a:spcPct val="150000"/>
              </a:lnSpc>
            </a:pPr>
            <a:r>
              <a:rPr lang="tr-TR" dirty="0" smtClean="0"/>
              <a:t>Okul </a:t>
            </a:r>
            <a:r>
              <a:rPr lang="tr-TR" dirty="0"/>
              <a:t>ve işyerlerinde, hem ruhsal sorunların erken tanınması hem de bireylerin akademik, kariyer ve kişisel/sosyal gelişimlerine yardımcı olunması konularında bilgi, beceri ve tutum kazanma ve uygulamaya dönük eğitim verilmesi, </a:t>
            </a:r>
          </a:p>
          <a:p>
            <a:pPr>
              <a:lnSpc>
                <a:spcPct val="150000"/>
              </a:lnSpc>
            </a:pPr>
            <a:r>
              <a:rPr lang="tr-TR" dirty="0" smtClean="0"/>
              <a:t>Ruhsal </a:t>
            </a:r>
            <a:r>
              <a:rPr lang="tr-TR" dirty="0"/>
              <a:t>sorunu olan kişilerin </a:t>
            </a:r>
            <a:r>
              <a:rPr lang="tr-TR" dirty="0" smtClean="0"/>
              <a:t>damgalanmasının önlenmesi</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36</a:t>
            </a:fld>
            <a:endParaRPr lang="tr-TR"/>
          </a:p>
        </p:txBody>
      </p:sp>
    </p:spTree>
    <p:extLst>
      <p:ext uri="{BB962C8B-B14F-4D97-AF65-F5344CB8AC3E}">
        <p14:creationId xmlns:p14="http://schemas.microsoft.com/office/powerpoint/2010/main" val="263534889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b="1" dirty="0"/>
              <a:t>MADDE 11-</a:t>
            </a:r>
            <a:r>
              <a:rPr lang="tr-TR" b="1" dirty="0"/>
              <a:t> Mahremiyet ve İhbar</a:t>
            </a:r>
            <a:r>
              <a:rPr lang="fr-FR" b="1" dirty="0"/>
              <a:t> </a:t>
            </a:r>
            <a:r>
              <a:rPr lang="fr-FR" b="1" dirty="0" err="1"/>
              <a:t>Yükümlülüğü</a:t>
            </a:r>
            <a:r>
              <a:rPr lang="fr-FR" b="1" dirty="0"/>
              <a:t> </a:t>
            </a:r>
            <a:r>
              <a:rPr lang="tr-TR" dirty="0"/>
              <a:t/>
            </a:r>
            <a:br>
              <a:rPr lang="tr-TR" dirty="0"/>
            </a:br>
            <a:endParaRPr lang="tr-TR" dirty="0"/>
          </a:p>
        </p:txBody>
      </p:sp>
      <p:sp>
        <p:nvSpPr>
          <p:cNvPr id="3" name="İçerik Yer Tutucusu 2"/>
          <p:cNvSpPr>
            <a:spLocks noGrp="1"/>
          </p:cNvSpPr>
          <p:nvPr>
            <p:ph idx="1"/>
          </p:nvPr>
        </p:nvSpPr>
        <p:spPr/>
        <p:txBody>
          <a:bodyPr/>
          <a:lstStyle/>
          <a:p>
            <a:r>
              <a:rPr lang="en-US" dirty="0" err="1"/>
              <a:t>Ruhsal</a:t>
            </a:r>
            <a:r>
              <a:rPr lang="en-US" dirty="0"/>
              <a:t> </a:t>
            </a:r>
            <a:r>
              <a:rPr lang="en-US" dirty="0" err="1"/>
              <a:t>bir</a:t>
            </a:r>
            <a:r>
              <a:rPr lang="en-US" dirty="0"/>
              <a:t> </a:t>
            </a:r>
            <a:r>
              <a:rPr lang="en-US" dirty="0" err="1"/>
              <a:t>sorun</a:t>
            </a:r>
            <a:r>
              <a:rPr lang="en-US" dirty="0"/>
              <a:t> </a:t>
            </a:r>
            <a:r>
              <a:rPr lang="en-US" dirty="0" err="1"/>
              <a:t>ya</a:t>
            </a:r>
            <a:r>
              <a:rPr lang="en-US" dirty="0"/>
              <a:t> da </a:t>
            </a:r>
            <a:r>
              <a:rPr lang="en-US" dirty="0" err="1"/>
              <a:t>yakınma</a:t>
            </a:r>
            <a:r>
              <a:rPr lang="en-US" dirty="0"/>
              <a:t> </a:t>
            </a:r>
            <a:r>
              <a:rPr lang="en-US" dirty="0" err="1"/>
              <a:t>olup</a:t>
            </a:r>
            <a:r>
              <a:rPr lang="en-US" dirty="0"/>
              <a:t> </a:t>
            </a:r>
            <a:r>
              <a:rPr lang="en-US" dirty="0" err="1"/>
              <a:t>olmamasından</a:t>
            </a:r>
            <a:r>
              <a:rPr lang="en-US" dirty="0"/>
              <a:t> </a:t>
            </a:r>
            <a:r>
              <a:rPr lang="en-US" dirty="0" err="1"/>
              <a:t>bağımsız</a:t>
            </a:r>
            <a:r>
              <a:rPr lang="en-US" dirty="0"/>
              <a:t> </a:t>
            </a:r>
            <a:r>
              <a:rPr lang="en-US" dirty="0" err="1"/>
              <a:t>olarak</a:t>
            </a:r>
            <a:r>
              <a:rPr lang="en-US" dirty="0"/>
              <a:t> </a:t>
            </a:r>
            <a:r>
              <a:rPr lang="en-US" dirty="0" err="1"/>
              <a:t>ruh</a:t>
            </a:r>
            <a:r>
              <a:rPr lang="en-US" dirty="0"/>
              <a:t> </a:t>
            </a:r>
            <a:r>
              <a:rPr lang="en-US" dirty="0" err="1"/>
              <a:t>sağlığı</a:t>
            </a:r>
            <a:r>
              <a:rPr lang="en-US" dirty="0"/>
              <a:t> </a:t>
            </a:r>
            <a:r>
              <a:rPr lang="en-US" dirty="0" err="1"/>
              <a:t>mesleklerinde</a:t>
            </a:r>
            <a:r>
              <a:rPr lang="en-US" dirty="0"/>
              <a:t> </a:t>
            </a:r>
            <a:r>
              <a:rPr lang="en-US" dirty="0" err="1"/>
              <a:t>yetkili</a:t>
            </a:r>
            <a:r>
              <a:rPr lang="en-US" dirty="0"/>
              <a:t> </a:t>
            </a:r>
            <a:r>
              <a:rPr lang="en-US" dirty="0" err="1"/>
              <a:t>kişilerce</a:t>
            </a:r>
            <a:r>
              <a:rPr lang="en-US" dirty="0"/>
              <a:t> </a:t>
            </a:r>
            <a:r>
              <a:rPr lang="en-US" dirty="0" err="1"/>
              <a:t>yapılan</a:t>
            </a:r>
            <a:r>
              <a:rPr lang="en-US" dirty="0"/>
              <a:t> </a:t>
            </a:r>
            <a:r>
              <a:rPr lang="en-US" dirty="0" err="1"/>
              <a:t>muayene</a:t>
            </a:r>
            <a:r>
              <a:rPr lang="en-US" dirty="0"/>
              <a:t>, </a:t>
            </a:r>
            <a:r>
              <a:rPr lang="en-US" dirty="0" err="1"/>
              <a:t>tedavi</a:t>
            </a:r>
            <a:r>
              <a:rPr lang="en-US" dirty="0"/>
              <a:t>, </a:t>
            </a:r>
            <a:r>
              <a:rPr lang="en-US" dirty="0" err="1"/>
              <a:t>psikoterapi</a:t>
            </a:r>
            <a:r>
              <a:rPr lang="en-US" dirty="0"/>
              <a:t>, </a:t>
            </a:r>
            <a:r>
              <a:rPr lang="en-US" dirty="0" err="1"/>
              <a:t>psikolojik</a:t>
            </a:r>
            <a:r>
              <a:rPr lang="en-US" dirty="0"/>
              <a:t> </a:t>
            </a:r>
            <a:r>
              <a:rPr lang="en-US" dirty="0" err="1"/>
              <a:t>danışma</a:t>
            </a:r>
            <a:r>
              <a:rPr lang="en-US" dirty="0"/>
              <a:t>, </a:t>
            </a:r>
            <a:r>
              <a:rPr lang="en-US" dirty="0" err="1"/>
              <a:t>sosyal</a:t>
            </a:r>
            <a:r>
              <a:rPr lang="en-US" dirty="0"/>
              <a:t> </a:t>
            </a:r>
            <a:r>
              <a:rPr lang="en-US" dirty="0" err="1"/>
              <a:t>inceleme</a:t>
            </a:r>
            <a:r>
              <a:rPr lang="en-US" dirty="0"/>
              <a:t>, </a:t>
            </a:r>
            <a:r>
              <a:rPr lang="en-US" dirty="0" err="1"/>
              <a:t>gelişimsel</a:t>
            </a:r>
            <a:r>
              <a:rPr lang="en-US" dirty="0"/>
              <a:t> </a:t>
            </a:r>
            <a:r>
              <a:rPr lang="en-US" dirty="0" err="1"/>
              <a:t>değerlendirme</a:t>
            </a:r>
            <a:r>
              <a:rPr lang="en-US" dirty="0"/>
              <a:t> </a:t>
            </a:r>
            <a:r>
              <a:rPr lang="en-US" dirty="0" err="1"/>
              <a:t>ve</a:t>
            </a:r>
            <a:r>
              <a:rPr lang="en-US" dirty="0"/>
              <a:t> </a:t>
            </a:r>
            <a:r>
              <a:rPr lang="en-US" dirty="0" err="1"/>
              <a:t>rehabilitasyon</a:t>
            </a:r>
            <a:r>
              <a:rPr lang="en-US" dirty="0"/>
              <a:t> </a:t>
            </a:r>
            <a:r>
              <a:rPr lang="en-US" dirty="0" err="1"/>
              <a:t>süreçlerindeki</a:t>
            </a:r>
            <a:r>
              <a:rPr lang="en-US" dirty="0"/>
              <a:t> </a:t>
            </a:r>
            <a:r>
              <a:rPr lang="en-US" dirty="0" err="1"/>
              <a:t>tutulmuş</a:t>
            </a:r>
            <a:r>
              <a:rPr lang="en-US" dirty="0"/>
              <a:t> </a:t>
            </a:r>
            <a:r>
              <a:rPr lang="en-US" dirty="0" err="1" smtClean="0"/>
              <a:t>kayıtlar</a:t>
            </a:r>
            <a:r>
              <a:rPr lang="tr-TR" dirty="0" smtClean="0"/>
              <a:t> gizli tutulur.</a:t>
            </a:r>
          </a:p>
          <a:p>
            <a:r>
              <a:rPr lang="en-US" dirty="0" err="1" smtClean="0"/>
              <a:t>Sağlık</a:t>
            </a:r>
            <a:r>
              <a:rPr lang="en-US" dirty="0" smtClean="0"/>
              <a:t> </a:t>
            </a:r>
            <a:r>
              <a:rPr lang="en-US" dirty="0" err="1"/>
              <a:t>çalışanları</a:t>
            </a:r>
            <a:r>
              <a:rPr lang="en-US" dirty="0"/>
              <a:t> </a:t>
            </a:r>
            <a:r>
              <a:rPr lang="en-US" dirty="0" err="1"/>
              <a:t>ve</a:t>
            </a:r>
            <a:r>
              <a:rPr lang="en-US" dirty="0"/>
              <a:t> </a:t>
            </a:r>
            <a:r>
              <a:rPr lang="en-US" dirty="0" err="1"/>
              <a:t>sağlık</a:t>
            </a:r>
            <a:r>
              <a:rPr lang="en-US" dirty="0"/>
              <a:t> </a:t>
            </a:r>
            <a:r>
              <a:rPr lang="en-US" dirty="0" err="1"/>
              <a:t>kurumları</a:t>
            </a:r>
            <a:r>
              <a:rPr lang="en-US" dirty="0"/>
              <a:t> </a:t>
            </a:r>
            <a:r>
              <a:rPr lang="en-US" dirty="0" err="1"/>
              <a:t>bu</a:t>
            </a:r>
            <a:r>
              <a:rPr lang="en-US" dirty="0"/>
              <a:t> </a:t>
            </a:r>
            <a:r>
              <a:rPr lang="en-US" dirty="0" err="1"/>
              <a:t>gizliliği</a:t>
            </a:r>
            <a:r>
              <a:rPr lang="en-US" dirty="0"/>
              <a:t> </a:t>
            </a:r>
            <a:r>
              <a:rPr lang="en-US" dirty="0" err="1"/>
              <a:t>sağlamak</a:t>
            </a:r>
            <a:r>
              <a:rPr lang="en-US" dirty="0"/>
              <a:t> </a:t>
            </a:r>
            <a:r>
              <a:rPr lang="en-US" dirty="0" err="1"/>
              <a:t>ve</a:t>
            </a:r>
            <a:r>
              <a:rPr lang="en-US" dirty="0"/>
              <a:t> </a:t>
            </a:r>
            <a:r>
              <a:rPr lang="en-US" dirty="0" err="1"/>
              <a:t>sürdürmekle</a:t>
            </a:r>
            <a:r>
              <a:rPr lang="en-US" dirty="0"/>
              <a:t> </a:t>
            </a:r>
            <a:r>
              <a:rPr lang="en-US" dirty="0" err="1"/>
              <a:t>sorumludur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37</a:t>
            </a:fld>
            <a:endParaRPr lang="tr-TR"/>
          </a:p>
        </p:txBody>
      </p:sp>
    </p:spTree>
    <p:extLst>
      <p:ext uri="{BB962C8B-B14F-4D97-AF65-F5344CB8AC3E}">
        <p14:creationId xmlns:p14="http://schemas.microsoft.com/office/powerpoint/2010/main" val="5238317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de-DE" b="1" dirty="0"/>
              <a:t>MADDE 11-</a:t>
            </a:r>
            <a:r>
              <a:rPr lang="tr-TR" b="1" dirty="0"/>
              <a:t> Mahremiyet ve İhbar</a:t>
            </a:r>
            <a:r>
              <a:rPr lang="fr-FR" b="1" dirty="0"/>
              <a:t> </a:t>
            </a:r>
            <a:r>
              <a:rPr lang="fr-FR" b="1" dirty="0" err="1"/>
              <a:t>Yükümlülüğü</a:t>
            </a:r>
            <a:r>
              <a:rPr lang="fr-FR" b="1" dirty="0"/>
              <a:t> </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en-US" sz="3200" dirty="0" err="1"/>
              <a:t>Kişisel</a:t>
            </a:r>
            <a:r>
              <a:rPr lang="en-US" sz="3200" dirty="0"/>
              <a:t> </a:t>
            </a:r>
            <a:r>
              <a:rPr lang="en-US" sz="3200" dirty="0" err="1"/>
              <a:t>sağlık</a:t>
            </a:r>
            <a:r>
              <a:rPr lang="en-US" sz="3200" dirty="0"/>
              <a:t> </a:t>
            </a:r>
            <a:r>
              <a:rPr lang="en-US" sz="3200" dirty="0" err="1"/>
              <a:t>bilgilerinin</a:t>
            </a:r>
            <a:r>
              <a:rPr lang="en-US" sz="3200" dirty="0"/>
              <a:t> </a:t>
            </a:r>
            <a:r>
              <a:rPr lang="en-US" sz="3200" dirty="0" err="1"/>
              <a:t>açıklanması</a:t>
            </a:r>
            <a:r>
              <a:rPr lang="en-US" sz="3200" dirty="0"/>
              <a:t> </a:t>
            </a:r>
            <a:r>
              <a:rPr lang="en-US" sz="3200" dirty="0" err="1"/>
              <a:t>ya</a:t>
            </a:r>
            <a:r>
              <a:rPr lang="en-US" sz="3200" dirty="0"/>
              <a:t> da </a:t>
            </a:r>
            <a:r>
              <a:rPr lang="en-US" sz="3200" dirty="0" err="1"/>
              <a:t>paylaşımıyla</a:t>
            </a:r>
            <a:r>
              <a:rPr lang="en-US" sz="3200" dirty="0"/>
              <a:t> </a:t>
            </a:r>
            <a:r>
              <a:rPr lang="tr-TR" sz="3200" dirty="0" smtClean="0"/>
              <a:t>ancak </a:t>
            </a:r>
            <a:r>
              <a:rPr lang="en-US" sz="3200" dirty="0" smtClean="0"/>
              <a:t> </a:t>
            </a:r>
            <a:r>
              <a:rPr lang="en-US" sz="3200" dirty="0" err="1"/>
              <a:t>kişinin</a:t>
            </a:r>
            <a:r>
              <a:rPr lang="en-US" sz="3200" dirty="0"/>
              <a:t> </a:t>
            </a:r>
            <a:r>
              <a:rPr lang="en-US" sz="3200" dirty="0" err="1"/>
              <a:t>ya</a:t>
            </a:r>
            <a:r>
              <a:rPr lang="en-US" sz="3200" dirty="0"/>
              <a:t> da </a:t>
            </a:r>
            <a:r>
              <a:rPr lang="en-US" sz="3200" dirty="0" err="1"/>
              <a:t>üçüncü</a:t>
            </a:r>
            <a:r>
              <a:rPr lang="en-US" sz="3200" dirty="0"/>
              <a:t> </a:t>
            </a:r>
            <a:r>
              <a:rPr lang="en-US" sz="3200" dirty="0" err="1"/>
              <a:t>kişilerin</a:t>
            </a:r>
            <a:r>
              <a:rPr lang="en-US" sz="3200" dirty="0"/>
              <a:t> </a:t>
            </a:r>
            <a:r>
              <a:rPr lang="en-US" sz="3200" dirty="0" err="1"/>
              <a:t>bedensel</a:t>
            </a:r>
            <a:r>
              <a:rPr lang="en-US" sz="3200" dirty="0"/>
              <a:t>, </a:t>
            </a:r>
            <a:r>
              <a:rPr lang="en-US" sz="3200" dirty="0" err="1"/>
              <a:t>ruhsal</a:t>
            </a:r>
            <a:r>
              <a:rPr lang="en-US" sz="3200" dirty="0"/>
              <a:t> </a:t>
            </a:r>
            <a:r>
              <a:rPr lang="en-US" sz="3200" dirty="0" err="1"/>
              <a:t>ya</a:t>
            </a:r>
            <a:r>
              <a:rPr lang="en-US" sz="3200" dirty="0"/>
              <a:t> da </a:t>
            </a:r>
            <a:r>
              <a:rPr lang="en-US" sz="3200" dirty="0" err="1"/>
              <a:t>ekonomik</a:t>
            </a:r>
            <a:r>
              <a:rPr lang="en-US" sz="3200" dirty="0"/>
              <a:t> </a:t>
            </a:r>
            <a:r>
              <a:rPr lang="en-US" sz="3200" dirty="0" err="1"/>
              <a:t>yönden</a:t>
            </a:r>
            <a:r>
              <a:rPr lang="en-US" sz="3200" dirty="0"/>
              <a:t> </a:t>
            </a:r>
            <a:r>
              <a:rPr lang="en-US" sz="3200" dirty="0" err="1"/>
              <a:t>açık</a:t>
            </a:r>
            <a:r>
              <a:rPr lang="en-US" sz="3200" dirty="0"/>
              <a:t>- </a:t>
            </a:r>
            <a:r>
              <a:rPr lang="en-US" sz="3200" dirty="0" err="1"/>
              <a:t>öngörülebilir</a:t>
            </a:r>
            <a:r>
              <a:rPr lang="en-US" sz="3200" dirty="0"/>
              <a:t> </a:t>
            </a:r>
            <a:r>
              <a:rPr lang="en-US" sz="3200" dirty="0" err="1"/>
              <a:t>zarar</a:t>
            </a:r>
            <a:r>
              <a:rPr lang="en-US" sz="3200" dirty="0"/>
              <a:t> </a:t>
            </a:r>
            <a:r>
              <a:rPr lang="en-US" sz="3200" dirty="0" err="1"/>
              <a:t>görme</a:t>
            </a:r>
            <a:r>
              <a:rPr lang="en-US" sz="3200" dirty="0"/>
              <a:t> </a:t>
            </a:r>
            <a:r>
              <a:rPr lang="en-US" sz="3200" dirty="0" err="1"/>
              <a:t>olasılığı</a:t>
            </a:r>
            <a:r>
              <a:rPr lang="en-US" sz="3200" dirty="0"/>
              <a:t>, </a:t>
            </a:r>
            <a:r>
              <a:rPr lang="en-US" sz="3200" dirty="0" err="1"/>
              <a:t>suça</a:t>
            </a:r>
            <a:r>
              <a:rPr lang="en-US" sz="3200" dirty="0"/>
              <a:t> </a:t>
            </a:r>
            <a:r>
              <a:rPr lang="en-US" sz="3200" dirty="0" err="1"/>
              <a:t>maruz</a:t>
            </a:r>
            <a:r>
              <a:rPr lang="en-US" sz="3200" dirty="0"/>
              <a:t> </a:t>
            </a:r>
            <a:r>
              <a:rPr lang="en-US" sz="3200" dirty="0" err="1"/>
              <a:t>kalma</a:t>
            </a:r>
            <a:r>
              <a:rPr lang="en-US" sz="3200" dirty="0"/>
              <a:t> </a:t>
            </a:r>
            <a:r>
              <a:rPr lang="en-US" sz="3200" dirty="0" err="1"/>
              <a:t>durumu</a:t>
            </a:r>
            <a:r>
              <a:rPr lang="en-US" sz="3200" dirty="0"/>
              <a:t> </a:t>
            </a:r>
            <a:r>
              <a:rPr lang="en-US" sz="3200" dirty="0" err="1"/>
              <a:t>veya</a:t>
            </a:r>
            <a:r>
              <a:rPr lang="en-US" sz="3200" dirty="0"/>
              <a:t> </a:t>
            </a:r>
            <a:r>
              <a:rPr lang="en-US" sz="3200" dirty="0" err="1"/>
              <a:t>mahkeme</a:t>
            </a:r>
            <a:r>
              <a:rPr lang="en-US" sz="3200" dirty="0"/>
              <a:t> </a:t>
            </a:r>
            <a:r>
              <a:rPr lang="en-US" sz="3200" dirty="0" err="1"/>
              <a:t>kararına</a:t>
            </a:r>
            <a:r>
              <a:rPr lang="en-US" sz="3200" dirty="0"/>
              <a:t> </a:t>
            </a:r>
            <a:r>
              <a:rPr lang="en-US" sz="3200" dirty="0" err="1"/>
              <a:t>dayalı</a:t>
            </a:r>
            <a:r>
              <a:rPr lang="en-US" sz="3200" dirty="0"/>
              <a:t> </a:t>
            </a:r>
            <a:r>
              <a:rPr lang="en-US" sz="3200" dirty="0" err="1"/>
              <a:t>zorunluluklarla</a:t>
            </a:r>
            <a:r>
              <a:rPr lang="en-US" sz="3200" dirty="0"/>
              <a:t> </a:t>
            </a:r>
            <a:r>
              <a:rPr lang="en-US" sz="3200" dirty="0" err="1"/>
              <a:t>sınırlıdır</a:t>
            </a:r>
            <a:r>
              <a:rPr lang="en-US" sz="3200" dirty="0"/>
              <a:t>. </a:t>
            </a: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38</a:t>
            </a:fld>
            <a:endParaRPr lang="tr-TR"/>
          </a:p>
        </p:txBody>
      </p:sp>
    </p:spTree>
    <p:extLst>
      <p:ext uri="{BB962C8B-B14F-4D97-AF65-F5344CB8AC3E}">
        <p14:creationId xmlns:p14="http://schemas.microsoft.com/office/powerpoint/2010/main" val="24265210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12- Ruhsal Hastalıkların Tanılanması </a:t>
            </a:r>
            <a:r>
              <a:rPr lang="tr-TR" dirty="0"/>
              <a:t/>
            </a:r>
            <a:br>
              <a:rPr lang="tr-TR" dirty="0"/>
            </a:br>
            <a:endParaRPr lang="tr-TR" dirty="0"/>
          </a:p>
        </p:txBody>
      </p:sp>
      <p:sp>
        <p:nvSpPr>
          <p:cNvPr id="3" name="İçerik Yer Tutucusu 2"/>
          <p:cNvSpPr>
            <a:spLocks noGrp="1"/>
          </p:cNvSpPr>
          <p:nvPr>
            <p:ph idx="1"/>
          </p:nvPr>
        </p:nvSpPr>
        <p:spPr>
          <a:xfrm>
            <a:off x="235527" y="1205345"/>
            <a:ext cx="11118273" cy="4971618"/>
          </a:xfrm>
        </p:spPr>
        <p:txBody>
          <a:bodyPr>
            <a:noAutofit/>
          </a:bodyPr>
          <a:lstStyle/>
          <a:p>
            <a:pPr marL="0" indent="0">
              <a:lnSpc>
                <a:spcPct val="150000"/>
              </a:lnSpc>
              <a:buNone/>
            </a:pPr>
            <a:r>
              <a:rPr lang="tr-TR" sz="3200" dirty="0" smtClean="0"/>
              <a:t>Ruhsal </a:t>
            </a:r>
            <a:r>
              <a:rPr lang="tr-TR" sz="3200" dirty="0"/>
              <a:t>bozukluk ya da hastalık tanısı koymaya ruh sağlığı ve hastalıkları uzmanı hekimler, bu uzmanın bulunmadığı koşullarda diğer hekimler yetkilidir. Çocukların ruhsal gelişim bozuklukları ve ruhsal hastalık tanılarını koymaya çocuk ve ergen ruh sağlığı ve hastalıkları uzmanları yetkilidir. Bunların bulunmadığı yerlerde erişkin ruh sağlığı ve hastalıkları uzmanları bu görevi görebilir. </a:t>
            </a:r>
          </a:p>
          <a:p>
            <a:pPr>
              <a:lnSpc>
                <a:spcPct val="150000"/>
              </a:lnSpc>
            </a:pPr>
            <a:endParaRPr lang="tr-TR" sz="32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39</a:t>
            </a:fld>
            <a:endParaRPr lang="tr-TR"/>
          </a:p>
        </p:txBody>
      </p:sp>
    </p:spTree>
    <p:extLst>
      <p:ext uri="{BB962C8B-B14F-4D97-AF65-F5344CB8AC3E}">
        <p14:creationId xmlns:p14="http://schemas.microsoft.com/office/powerpoint/2010/main" val="3365690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Bağımlılık durumu</a:t>
            </a:r>
            <a:endParaRPr lang="tr-TR" dirty="0"/>
          </a:p>
        </p:txBody>
      </p:sp>
      <p:sp>
        <p:nvSpPr>
          <p:cNvPr id="3" name="İçerik Yer Tutucusu 2"/>
          <p:cNvSpPr>
            <a:spLocks noGrp="1"/>
          </p:cNvSpPr>
          <p:nvPr>
            <p:ph idx="1"/>
          </p:nvPr>
        </p:nvSpPr>
        <p:spPr/>
        <p:txBody>
          <a:bodyPr>
            <a:normAutofit/>
          </a:bodyPr>
          <a:lstStyle/>
          <a:p>
            <a:pPr>
              <a:lnSpc>
                <a:spcPct val="150000"/>
              </a:lnSpc>
            </a:pPr>
            <a:r>
              <a:rPr lang="en-US" sz="3200" dirty="0" err="1" smtClean="0"/>
              <a:t>Bağıml</a:t>
            </a:r>
            <a:r>
              <a:rPr lang="tr-TR" sz="3200" dirty="0" smtClean="0"/>
              <a:t>ılık yapıcı madde kullanım oranı, on yaşına kadar düşmüştür. </a:t>
            </a:r>
          </a:p>
          <a:p>
            <a:pPr>
              <a:lnSpc>
                <a:spcPct val="150000"/>
              </a:lnSpc>
            </a:pPr>
            <a:r>
              <a:rPr lang="en-US" sz="3200" dirty="0" smtClean="0"/>
              <a:t>2017 </a:t>
            </a:r>
            <a:r>
              <a:rPr lang="en-US" sz="3200" dirty="0" err="1"/>
              <a:t>yılının</a:t>
            </a:r>
            <a:r>
              <a:rPr lang="en-US" sz="3200" dirty="0"/>
              <a:t> ilk </a:t>
            </a:r>
            <a:r>
              <a:rPr lang="en-US" sz="3200" dirty="0" err="1"/>
              <a:t>altı</a:t>
            </a:r>
            <a:r>
              <a:rPr lang="en-US" sz="3200" dirty="0"/>
              <a:t> </a:t>
            </a:r>
            <a:r>
              <a:rPr lang="en-US" sz="3200" dirty="0" err="1"/>
              <a:t>ayında</a:t>
            </a:r>
            <a:r>
              <a:rPr lang="en-US" sz="3200" dirty="0"/>
              <a:t> </a:t>
            </a:r>
            <a:r>
              <a:rPr lang="tr-TR" sz="3200" dirty="0" smtClean="0"/>
              <a:t>uyuşturucu kullanan </a:t>
            </a:r>
            <a:r>
              <a:rPr lang="en-US" sz="3200" dirty="0" smtClean="0"/>
              <a:t>26 </a:t>
            </a:r>
            <a:r>
              <a:rPr lang="en-US" sz="3200" dirty="0"/>
              <a:t>bin 812 </a:t>
            </a:r>
            <a:r>
              <a:rPr lang="en-US" sz="3200" dirty="0" err="1" smtClean="0"/>
              <a:t>bağıml</a:t>
            </a:r>
            <a:r>
              <a:rPr lang="tr-TR" sz="3200" dirty="0" smtClean="0"/>
              <a:t>ı, İ</a:t>
            </a:r>
            <a:r>
              <a:rPr lang="en-US" sz="3200" dirty="0" err="1" smtClean="0"/>
              <a:t>stanbul</a:t>
            </a:r>
            <a:r>
              <a:rPr lang="en-US" sz="3200" dirty="0" smtClean="0"/>
              <a:t> </a:t>
            </a:r>
            <a:r>
              <a:rPr lang="en-US" sz="3200" dirty="0" err="1"/>
              <a:t>AMATEM’e</a:t>
            </a:r>
            <a:r>
              <a:rPr lang="en-US" sz="3200" dirty="0"/>
              <a:t> </a:t>
            </a:r>
            <a:r>
              <a:rPr lang="en-US" sz="3200" dirty="0" err="1" smtClean="0"/>
              <a:t>başvur</a:t>
            </a:r>
            <a:r>
              <a:rPr lang="tr-TR" sz="3200" dirty="0" smtClean="0"/>
              <a:t>muştur</a:t>
            </a:r>
            <a:r>
              <a:rPr lang="tr-TR" sz="3200" dirty="0"/>
              <a:t>. </a:t>
            </a:r>
          </a:p>
        </p:txBody>
      </p:sp>
      <p:sp>
        <p:nvSpPr>
          <p:cNvPr id="4" name="Slayt Numarası Yer Tutucusu 3"/>
          <p:cNvSpPr>
            <a:spLocks noGrp="1"/>
          </p:cNvSpPr>
          <p:nvPr>
            <p:ph type="sldNum" sz="quarter" idx="12"/>
          </p:nvPr>
        </p:nvSpPr>
        <p:spPr/>
        <p:txBody>
          <a:bodyPr/>
          <a:lstStyle/>
          <a:p>
            <a:fld id="{DF9007D1-15F5-468B-893D-2112372D629C}" type="slidenum">
              <a:rPr lang="tr-TR" smtClean="0"/>
              <a:t>4</a:t>
            </a:fld>
            <a:endParaRPr lang="tr-TR"/>
          </a:p>
        </p:txBody>
      </p:sp>
    </p:spTree>
    <p:extLst>
      <p:ext uri="{BB962C8B-B14F-4D97-AF65-F5344CB8AC3E}">
        <p14:creationId xmlns:p14="http://schemas.microsoft.com/office/powerpoint/2010/main" val="35038803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MADDE 15- </a:t>
            </a:r>
            <a:r>
              <a:rPr lang="en-US" b="1" dirty="0" err="1"/>
              <a:t>İstemsiz</a:t>
            </a:r>
            <a:r>
              <a:rPr lang="en-US" b="1" dirty="0"/>
              <a:t> </a:t>
            </a:r>
            <a:r>
              <a:rPr lang="en-US" b="1" dirty="0" err="1"/>
              <a:t>Tedavi</a:t>
            </a:r>
            <a:r>
              <a:rPr lang="en-US" b="1" dirty="0"/>
              <a:t> </a:t>
            </a:r>
            <a:r>
              <a:rPr lang="en-US" b="1" dirty="0" err="1"/>
              <a:t>ve</a:t>
            </a:r>
            <a:r>
              <a:rPr lang="en-US" b="1" dirty="0"/>
              <a:t> </a:t>
            </a:r>
            <a:r>
              <a:rPr lang="en-US" b="1" dirty="0" err="1"/>
              <a:t>Yatış</a:t>
            </a:r>
            <a:endParaRPr lang="tr-TR" dirty="0"/>
          </a:p>
        </p:txBody>
      </p:sp>
      <p:sp>
        <p:nvSpPr>
          <p:cNvPr id="3" name="İçerik Yer Tutucusu 2"/>
          <p:cNvSpPr>
            <a:spLocks noGrp="1"/>
          </p:cNvSpPr>
          <p:nvPr>
            <p:ph idx="1"/>
          </p:nvPr>
        </p:nvSpPr>
        <p:spPr/>
        <p:txBody>
          <a:bodyPr>
            <a:normAutofit lnSpcReduction="10000"/>
          </a:bodyPr>
          <a:lstStyle/>
          <a:p>
            <a:pPr marL="0" indent="0">
              <a:lnSpc>
                <a:spcPct val="150000"/>
              </a:lnSpc>
              <a:buNone/>
            </a:pPr>
            <a:r>
              <a:rPr lang="en-US" dirty="0" err="1"/>
              <a:t>Ruhsal</a:t>
            </a:r>
            <a:r>
              <a:rPr lang="en-US" dirty="0"/>
              <a:t> </a:t>
            </a:r>
            <a:r>
              <a:rPr lang="en-US" dirty="0" err="1"/>
              <a:t>hastalığı</a:t>
            </a:r>
            <a:r>
              <a:rPr lang="en-US" dirty="0"/>
              <a:t> </a:t>
            </a:r>
            <a:r>
              <a:rPr lang="tr-TR" dirty="0" smtClean="0"/>
              <a:t>olan bireyin, </a:t>
            </a:r>
            <a:r>
              <a:rPr lang="en-US" dirty="0" err="1" smtClean="0"/>
              <a:t>ayırt</a:t>
            </a:r>
            <a:r>
              <a:rPr lang="en-US" dirty="0" smtClean="0"/>
              <a:t> </a:t>
            </a:r>
            <a:r>
              <a:rPr lang="en-US" dirty="0" err="1"/>
              <a:t>etme</a:t>
            </a:r>
            <a:r>
              <a:rPr lang="en-US" dirty="0"/>
              <a:t> </a:t>
            </a:r>
            <a:r>
              <a:rPr lang="en-US" dirty="0" err="1"/>
              <a:t>gücünün</a:t>
            </a:r>
            <a:r>
              <a:rPr lang="en-US" dirty="0"/>
              <a:t> </a:t>
            </a:r>
            <a:r>
              <a:rPr lang="en-US" dirty="0" err="1"/>
              <a:t>olmadığı</a:t>
            </a:r>
            <a:r>
              <a:rPr lang="en-US" dirty="0"/>
              <a:t> </a:t>
            </a:r>
            <a:r>
              <a:rPr lang="en-US" dirty="0" err="1"/>
              <a:t>ya</a:t>
            </a:r>
            <a:r>
              <a:rPr lang="en-US" dirty="0"/>
              <a:t> da </a:t>
            </a:r>
            <a:r>
              <a:rPr lang="en-US" dirty="0" err="1"/>
              <a:t>hastalığının</a:t>
            </a:r>
            <a:r>
              <a:rPr lang="en-US" dirty="0"/>
              <a:t> </a:t>
            </a:r>
            <a:r>
              <a:rPr lang="en-US" dirty="0" err="1"/>
              <a:t>etkisiyle</a:t>
            </a:r>
            <a:r>
              <a:rPr lang="en-US" dirty="0"/>
              <a:t> </a:t>
            </a:r>
            <a:r>
              <a:rPr lang="en-US" dirty="0" err="1"/>
              <a:t>rızasını</a:t>
            </a:r>
            <a:r>
              <a:rPr lang="en-US" dirty="0"/>
              <a:t> </a:t>
            </a:r>
            <a:r>
              <a:rPr lang="en-US" dirty="0" err="1"/>
              <a:t>gösteremediği</a:t>
            </a:r>
            <a:r>
              <a:rPr lang="en-US" dirty="0"/>
              <a:t> </a:t>
            </a:r>
            <a:r>
              <a:rPr lang="en-US" dirty="0" err="1"/>
              <a:t>durumlarda</a:t>
            </a:r>
            <a:r>
              <a:rPr lang="en-US" dirty="0"/>
              <a:t>, </a:t>
            </a:r>
            <a:r>
              <a:rPr lang="en-US" dirty="0" err="1"/>
              <a:t>kendine</a:t>
            </a:r>
            <a:r>
              <a:rPr lang="en-US" dirty="0"/>
              <a:t> </a:t>
            </a:r>
            <a:r>
              <a:rPr lang="en-US" dirty="0" err="1"/>
              <a:t>ya</a:t>
            </a:r>
            <a:r>
              <a:rPr lang="en-US" dirty="0"/>
              <a:t> da </a:t>
            </a:r>
            <a:r>
              <a:rPr lang="tr-TR" dirty="0" smtClean="0"/>
              <a:t>diğerlerine yönelik bir tehlike </a:t>
            </a:r>
            <a:r>
              <a:rPr lang="en-US" dirty="0" err="1" smtClean="0"/>
              <a:t>içeriyorsa</a:t>
            </a:r>
            <a:r>
              <a:rPr lang="en-US" dirty="0"/>
              <a:t>, </a:t>
            </a:r>
            <a:r>
              <a:rPr lang="en-US" dirty="0" err="1"/>
              <a:t>tedavi</a:t>
            </a:r>
            <a:r>
              <a:rPr lang="en-US" dirty="0"/>
              <a:t> </a:t>
            </a:r>
            <a:r>
              <a:rPr lang="en-US" dirty="0" err="1"/>
              <a:t>edilememesi</a:t>
            </a:r>
            <a:r>
              <a:rPr lang="en-US" dirty="0"/>
              <a:t> </a:t>
            </a:r>
            <a:r>
              <a:rPr lang="en-US" dirty="0" err="1"/>
              <a:t>sağlığı</a:t>
            </a:r>
            <a:r>
              <a:rPr lang="en-US" dirty="0"/>
              <a:t> </a:t>
            </a:r>
            <a:r>
              <a:rPr lang="en-US" dirty="0" err="1"/>
              <a:t>açısından</a:t>
            </a:r>
            <a:r>
              <a:rPr lang="en-US" dirty="0"/>
              <a:t> </a:t>
            </a:r>
            <a:r>
              <a:rPr lang="en-US" dirty="0" err="1"/>
              <a:t>yakın</a:t>
            </a:r>
            <a:r>
              <a:rPr lang="en-US" dirty="0"/>
              <a:t> </a:t>
            </a:r>
            <a:r>
              <a:rPr lang="en-US" dirty="0" err="1"/>
              <a:t>dönemde</a:t>
            </a:r>
            <a:r>
              <a:rPr lang="en-US" dirty="0"/>
              <a:t> </a:t>
            </a:r>
            <a:r>
              <a:rPr lang="en-US" dirty="0" err="1"/>
              <a:t>ciddi</a:t>
            </a:r>
            <a:r>
              <a:rPr lang="en-US" dirty="0"/>
              <a:t> </a:t>
            </a:r>
            <a:r>
              <a:rPr lang="en-US" dirty="0" err="1"/>
              <a:t>bir</a:t>
            </a:r>
            <a:r>
              <a:rPr lang="en-US" dirty="0"/>
              <a:t> </a:t>
            </a:r>
            <a:r>
              <a:rPr lang="en-US" dirty="0" err="1"/>
              <a:t>tehlike</a:t>
            </a:r>
            <a:r>
              <a:rPr lang="en-US" dirty="0"/>
              <a:t> </a:t>
            </a:r>
            <a:r>
              <a:rPr lang="en-US" dirty="0" err="1"/>
              <a:t>yaratıyorsa</a:t>
            </a:r>
            <a:r>
              <a:rPr lang="en-US" dirty="0"/>
              <a:t> </a:t>
            </a:r>
            <a:r>
              <a:rPr lang="en-US" dirty="0" err="1"/>
              <a:t>veya</a:t>
            </a:r>
            <a:r>
              <a:rPr lang="en-US" dirty="0"/>
              <a:t> </a:t>
            </a:r>
            <a:r>
              <a:rPr lang="en-US" dirty="0" err="1"/>
              <a:t>kişinin</a:t>
            </a:r>
            <a:r>
              <a:rPr lang="en-US" dirty="0"/>
              <a:t> </a:t>
            </a:r>
            <a:r>
              <a:rPr lang="en-US" dirty="0" err="1"/>
              <a:t>durumu</a:t>
            </a:r>
            <a:r>
              <a:rPr lang="en-US" dirty="0"/>
              <a:t> </a:t>
            </a:r>
            <a:r>
              <a:rPr lang="en-US" dirty="0" err="1"/>
              <a:t>gecikilmesi</a:t>
            </a:r>
            <a:r>
              <a:rPr lang="en-US" dirty="0"/>
              <a:t> </a:t>
            </a:r>
            <a:r>
              <a:rPr lang="en-US" dirty="0" err="1"/>
              <a:t>halinde</a:t>
            </a:r>
            <a:r>
              <a:rPr lang="en-US" dirty="0"/>
              <a:t> organ </a:t>
            </a:r>
            <a:r>
              <a:rPr lang="en-US" dirty="0" err="1"/>
              <a:t>ya</a:t>
            </a:r>
            <a:r>
              <a:rPr lang="en-US" dirty="0"/>
              <a:t> da </a:t>
            </a:r>
            <a:r>
              <a:rPr lang="en-US" dirty="0" err="1"/>
              <a:t>işlev</a:t>
            </a:r>
            <a:r>
              <a:rPr lang="en-US" dirty="0"/>
              <a:t> </a:t>
            </a:r>
            <a:r>
              <a:rPr lang="en-US" dirty="0" err="1"/>
              <a:t>kaybının</a:t>
            </a:r>
            <a:r>
              <a:rPr lang="en-US" dirty="0"/>
              <a:t> </a:t>
            </a:r>
            <a:r>
              <a:rPr lang="en-US" dirty="0" err="1"/>
              <a:t>söz</a:t>
            </a:r>
            <a:r>
              <a:rPr lang="en-US" dirty="0"/>
              <a:t> </a:t>
            </a:r>
            <a:r>
              <a:rPr lang="en-US" dirty="0" err="1"/>
              <a:t>konusu</a:t>
            </a:r>
            <a:r>
              <a:rPr lang="en-US" dirty="0"/>
              <a:t> </a:t>
            </a:r>
            <a:r>
              <a:rPr lang="en-US" dirty="0" err="1"/>
              <a:t>olabileceği</a:t>
            </a:r>
            <a:r>
              <a:rPr lang="en-US" dirty="0"/>
              <a:t> </a:t>
            </a:r>
            <a:r>
              <a:rPr lang="en-US" dirty="0" err="1"/>
              <a:t>acil</a:t>
            </a:r>
            <a:r>
              <a:rPr lang="en-US" dirty="0"/>
              <a:t> </a:t>
            </a:r>
            <a:r>
              <a:rPr lang="en-US" dirty="0" err="1"/>
              <a:t>tıbbi</a:t>
            </a:r>
            <a:r>
              <a:rPr lang="en-US" dirty="0"/>
              <a:t> </a:t>
            </a:r>
            <a:r>
              <a:rPr lang="en-US" dirty="0" err="1"/>
              <a:t>durumlarda</a:t>
            </a:r>
            <a:r>
              <a:rPr lang="en-US" dirty="0"/>
              <a:t> </a:t>
            </a:r>
            <a:r>
              <a:rPr lang="en-US" dirty="0" err="1"/>
              <a:t>gerekli</a:t>
            </a:r>
            <a:r>
              <a:rPr lang="en-US" dirty="0"/>
              <a:t> </a:t>
            </a:r>
            <a:r>
              <a:rPr lang="en-US" dirty="0" err="1"/>
              <a:t>tedaviyi</a:t>
            </a:r>
            <a:r>
              <a:rPr lang="en-US" dirty="0"/>
              <a:t> </a:t>
            </a:r>
            <a:r>
              <a:rPr lang="en-US" dirty="0" err="1"/>
              <a:t>uygulamak</a:t>
            </a:r>
            <a:r>
              <a:rPr lang="en-US" dirty="0"/>
              <a:t> </a:t>
            </a:r>
            <a:r>
              <a:rPr lang="en-US" dirty="0" err="1"/>
              <a:t>için</a:t>
            </a:r>
            <a:r>
              <a:rPr lang="en-US" dirty="0"/>
              <a:t> </a:t>
            </a:r>
            <a:r>
              <a:rPr lang="en-US" dirty="0" err="1"/>
              <a:t>hastanın</a:t>
            </a:r>
            <a:r>
              <a:rPr lang="en-US" dirty="0"/>
              <a:t> </a:t>
            </a:r>
            <a:r>
              <a:rPr lang="en-US" dirty="0" err="1"/>
              <a:t>onayını</a:t>
            </a:r>
            <a:r>
              <a:rPr lang="en-US" dirty="0"/>
              <a:t> </a:t>
            </a:r>
            <a:r>
              <a:rPr lang="en-US" dirty="0" err="1"/>
              <a:t>almak</a:t>
            </a:r>
            <a:r>
              <a:rPr lang="en-US" dirty="0"/>
              <a:t> </a:t>
            </a:r>
            <a:r>
              <a:rPr lang="en-US" dirty="0" err="1"/>
              <a:t>zorunda</a:t>
            </a:r>
            <a:r>
              <a:rPr lang="en-US" dirty="0"/>
              <a:t> </a:t>
            </a:r>
            <a:r>
              <a:rPr lang="en-US" dirty="0" err="1" smtClean="0"/>
              <a:t>değildir</a:t>
            </a:r>
            <a:r>
              <a:rPr lang="tr-TR" dirty="0" smtClean="0"/>
              <a:t>.</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40</a:t>
            </a:fld>
            <a:endParaRPr lang="tr-TR"/>
          </a:p>
        </p:txBody>
      </p:sp>
    </p:spTree>
    <p:extLst>
      <p:ext uri="{BB962C8B-B14F-4D97-AF65-F5344CB8AC3E}">
        <p14:creationId xmlns:p14="http://schemas.microsoft.com/office/powerpoint/2010/main" val="20544270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MADDE 15- </a:t>
            </a:r>
            <a:r>
              <a:rPr lang="en-US" b="1" dirty="0" err="1"/>
              <a:t>İstemsiz</a:t>
            </a:r>
            <a:r>
              <a:rPr lang="en-US" b="1" dirty="0"/>
              <a:t> </a:t>
            </a:r>
            <a:r>
              <a:rPr lang="en-US" b="1" dirty="0" err="1"/>
              <a:t>Tedavi</a:t>
            </a:r>
            <a:r>
              <a:rPr lang="en-US" b="1" dirty="0"/>
              <a:t> </a:t>
            </a:r>
            <a:r>
              <a:rPr lang="en-US" b="1" dirty="0" err="1"/>
              <a:t>ve</a:t>
            </a:r>
            <a:r>
              <a:rPr lang="en-US" b="1" dirty="0"/>
              <a:t> </a:t>
            </a:r>
            <a:r>
              <a:rPr lang="en-US" b="1" dirty="0" err="1"/>
              <a:t>Yatış</a:t>
            </a:r>
            <a:endParaRPr lang="tr-TR" dirty="0"/>
          </a:p>
        </p:txBody>
      </p:sp>
      <p:sp>
        <p:nvSpPr>
          <p:cNvPr id="3" name="İçerik Yer Tutucusu 2"/>
          <p:cNvSpPr>
            <a:spLocks noGrp="1"/>
          </p:cNvSpPr>
          <p:nvPr>
            <p:ph idx="1"/>
          </p:nvPr>
        </p:nvSpPr>
        <p:spPr>
          <a:xfrm>
            <a:off x="838200" y="1551709"/>
            <a:ext cx="10515600" cy="4625254"/>
          </a:xfrm>
        </p:spPr>
        <p:txBody>
          <a:bodyPr>
            <a:normAutofit/>
          </a:bodyPr>
          <a:lstStyle/>
          <a:p>
            <a:pPr>
              <a:lnSpc>
                <a:spcPct val="150000"/>
              </a:lnSpc>
            </a:pPr>
            <a:r>
              <a:rPr lang="en-US" dirty="0" err="1" smtClean="0"/>
              <a:t>Hastanın</a:t>
            </a:r>
            <a:r>
              <a:rPr lang="en-US" dirty="0" smtClean="0"/>
              <a:t> </a:t>
            </a:r>
            <a:r>
              <a:rPr lang="en-US" dirty="0" err="1"/>
              <a:t>bakım</a:t>
            </a:r>
            <a:r>
              <a:rPr lang="en-US" dirty="0"/>
              <a:t> </a:t>
            </a:r>
            <a:r>
              <a:rPr lang="en-US" dirty="0" err="1"/>
              <a:t>vereni</a:t>
            </a:r>
            <a:r>
              <a:rPr lang="en-US" dirty="0"/>
              <a:t> </a:t>
            </a:r>
            <a:r>
              <a:rPr lang="en-US" dirty="0" err="1"/>
              <a:t>veya</a:t>
            </a:r>
            <a:r>
              <a:rPr lang="en-US" dirty="0"/>
              <a:t> </a:t>
            </a:r>
            <a:r>
              <a:rPr lang="en-US" dirty="0" err="1"/>
              <a:t>yasal</a:t>
            </a:r>
            <a:r>
              <a:rPr lang="en-US" dirty="0"/>
              <a:t> </a:t>
            </a:r>
            <a:r>
              <a:rPr lang="en-US" dirty="0" err="1"/>
              <a:t>temsilcisi</a:t>
            </a:r>
            <a:r>
              <a:rPr lang="en-US" dirty="0"/>
              <a:t> </a:t>
            </a:r>
            <a:r>
              <a:rPr lang="en-US" dirty="0" err="1"/>
              <a:t>mevcutsa</a:t>
            </a:r>
            <a:r>
              <a:rPr lang="en-US" dirty="0"/>
              <a:t> </a:t>
            </a:r>
            <a:r>
              <a:rPr lang="en-US" dirty="0" err="1"/>
              <a:t>işlem</a:t>
            </a:r>
            <a:r>
              <a:rPr lang="en-US" dirty="0"/>
              <a:t> </a:t>
            </a:r>
            <a:r>
              <a:rPr lang="en-US" dirty="0" err="1"/>
              <a:t>öncesinde</a:t>
            </a:r>
            <a:r>
              <a:rPr lang="en-US" dirty="0"/>
              <a:t> </a:t>
            </a:r>
            <a:r>
              <a:rPr lang="en-US" dirty="0" err="1"/>
              <a:t>bilgilendirilir</a:t>
            </a:r>
            <a:r>
              <a:rPr lang="en-US" dirty="0"/>
              <a:t> </a:t>
            </a:r>
            <a:r>
              <a:rPr lang="en-US" dirty="0" err="1"/>
              <a:t>ve</a:t>
            </a:r>
            <a:r>
              <a:rPr lang="en-US" dirty="0"/>
              <a:t> </a:t>
            </a:r>
            <a:r>
              <a:rPr lang="en-US" dirty="0" err="1"/>
              <a:t>yazılı</a:t>
            </a:r>
            <a:r>
              <a:rPr lang="en-US" dirty="0"/>
              <a:t> </a:t>
            </a:r>
            <a:r>
              <a:rPr lang="en-US" dirty="0" err="1"/>
              <a:t>onayı</a:t>
            </a:r>
            <a:r>
              <a:rPr lang="en-US" dirty="0"/>
              <a:t> </a:t>
            </a:r>
            <a:r>
              <a:rPr lang="en-US" dirty="0" err="1"/>
              <a:t>alınır</a:t>
            </a:r>
            <a:r>
              <a:rPr lang="en-US" dirty="0"/>
              <a:t>. </a:t>
            </a:r>
            <a:r>
              <a:rPr lang="en-US" dirty="0" err="1"/>
              <a:t>Ancak</a:t>
            </a:r>
            <a:r>
              <a:rPr lang="en-US" dirty="0"/>
              <a:t> </a:t>
            </a:r>
            <a:r>
              <a:rPr lang="en-US" dirty="0" err="1"/>
              <a:t>gecikilmesinde</a:t>
            </a:r>
            <a:r>
              <a:rPr lang="en-US" dirty="0"/>
              <a:t> </a:t>
            </a:r>
            <a:r>
              <a:rPr lang="en-US" dirty="0" err="1"/>
              <a:t>sakınca</a:t>
            </a:r>
            <a:r>
              <a:rPr lang="en-US" dirty="0"/>
              <a:t> </a:t>
            </a:r>
            <a:r>
              <a:rPr lang="en-US" dirty="0" err="1"/>
              <a:t>bulunan</a:t>
            </a:r>
            <a:r>
              <a:rPr lang="en-US" dirty="0"/>
              <a:t> </a:t>
            </a:r>
            <a:r>
              <a:rPr lang="en-US" dirty="0" err="1"/>
              <a:t>durumlarda</a:t>
            </a:r>
            <a:r>
              <a:rPr lang="en-US" dirty="0"/>
              <a:t> </a:t>
            </a:r>
            <a:r>
              <a:rPr lang="en-US" dirty="0" err="1"/>
              <a:t>tıbbi</a:t>
            </a:r>
            <a:r>
              <a:rPr lang="en-US" dirty="0"/>
              <a:t> </a:t>
            </a:r>
            <a:r>
              <a:rPr lang="en-US" dirty="0" err="1"/>
              <a:t>işlem</a:t>
            </a:r>
            <a:r>
              <a:rPr lang="en-US" dirty="0"/>
              <a:t> </a:t>
            </a:r>
            <a:r>
              <a:rPr lang="en-US" dirty="0" err="1"/>
              <a:t>yapılması</a:t>
            </a:r>
            <a:r>
              <a:rPr lang="en-US" dirty="0"/>
              <a:t> </a:t>
            </a:r>
            <a:r>
              <a:rPr lang="en-US" dirty="0" err="1"/>
              <a:t>için</a:t>
            </a:r>
            <a:r>
              <a:rPr lang="en-US" dirty="0"/>
              <a:t> </a:t>
            </a:r>
            <a:r>
              <a:rPr lang="en-US" dirty="0" err="1"/>
              <a:t>beklenmesi</a:t>
            </a:r>
            <a:r>
              <a:rPr lang="en-US" dirty="0"/>
              <a:t> </a:t>
            </a:r>
            <a:r>
              <a:rPr lang="en-US" dirty="0" err="1"/>
              <a:t>gerekmez</a:t>
            </a:r>
            <a:r>
              <a:rPr lang="en-US" dirty="0" smtClean="0"/>
              <a:t>.</a:t>
            </a:r>
            <a:endParaRPr lang="tr-TR" dirty="0" smtClean="0"/>
          </a:p>
          <a:p>
            <a:pPr>
              <a:lnSpc>
                <a:spcPct val="150000"/>
              </a:lnSpc>
            </a:pPr>
            <a:r>
              <a:rPr lang="tr-TR" dirty="0"/>
              <a:t>A</a:t>
            </a:r>
            <a:r>
              <a:rPr lang="en-US" dirty="0" err="1" smtClean="0"/>
              <a:t>cil</a:t>
            </a:r>
            <a:r>
              <a:rPr lang="en-US" dirty="0" smtClean="0"/>
              <a:t> </a:t>
            </a:r>
            <a:r>
              <a:rPr lang="en-US" dirty="0" err="1"/>
              <a:t>tıbbi</a:t>
            </a:r>
            <a:r>
              <a:rPr lang="en-US" dirty="0"/>
              <a:t> </a:t>
            </a:r>
            <a:r>
              <a:rPr lang="en-US" dirty="0" err="1"/>
              <a:t>durumlarda</a:t>
            </a:r>
            <a:r>
              <a:rPr lang="en-US" dirty="0"/>
              <a:t> </a:t>
            </a:r>
            <a:r>
              <a:rPr lang="en-US" dirty="0" err="1"/>
              <a:t>yasal</a:t>
            </a:r>
            <a:r>
              <a:rPr lang="en-US" dirty="0"/>
              <a:t> </a:t>
            </a:r>
            <a:r>
              <a:rPr lang="en-US" dirty="0" err="1"/>
              <a:t>temsilcisinin</a:t>
            </a:r>
            <a:r>
              <a:rPr lang="en-US" dirty="0"/>
              <a:t> </a:t>
            </a:r>
            <a:r>
              <a:rPr lang="tr-TR" dirty="0" err="1" smtClean="0"/>
              <a:t>ted</a:t>
            </a:r>
            <a:r>
              <a:rPr lang="en-US" dirty="0" err="1" smtClean="0"/>
              <a:t>aviye</a:t>
            </a:r>
            <a:r>
              <a:rPr lang="en-US" dirty="0" smtClean="0"/>
              <a:t> </a:t>
            </a:r>
            <a:r>
              <a:rPr lang="en-US" dirty="0" err="1"/>
              <a:t>olur</a:t>
            </a:r>
            <a:r>
              <a:rPr lang="en-US" dirty="0"/>
              <a:t> </a:t>
            </a:r>
            <a:r>
              <a:rPr lang="en-US" dirty="0" err="1"/>
              <a:t>vermemesi</a:t>
            </a:r>
            <a:r>
              <a:rPr lang="en-US" dirty="0"/>
              <a:t> </a:t>
            </a:r>
            <a:r>
              <a:rPr lang="en-US" dirty="0" err="1"/>
              <a:t>durumunda</a:t>
            </a:r>
            <a:r>
              <a:rPr lang="en-US" dirty="0"/>
              <a:t> </a:t>
            </a:r>
            <a:r>
              <a:rPr lang="en-US" dirty="0" err="1"/>
              <a:t>gerekli</a:t>
            </a:r>
            <a:r>
              <a:rPr lang="en-US" dirty="0"/>
              <a:t> </a:t>
            </a:r>
            <a:r>
              <a:rPr lang="en-US" dirty="0" err="1"/>
              <a:t>tıbbi</a:t>
            </a:r>
            <a:r>
              <a:rPr lang="en-US" dirty="0"/>
              <a:t> </a:t>
            </a:r>
            <a:r>
              <a:rPr lang="en-US" dirty="0" err="1"/>
              <a:t>girişimde</a:t>
            </a:r>
            <a:r>
              <a:rPr lang="en-US" dirty="0"/>
              <a:t> </a:t>
            </a:r>
            <a:r>
              <a:rPr lang="en-US" dirty="0" err="1"/>
              <a:t>bulunulur</a:t>
            </a:r>
            <a:r>
              <a:rPr lang="en-US" dirty="0"/>
              <a:t> </a:t>
            </a:r>
            <a:r>
              <a:rPr lang="en-US" dirty="0" err="1"/>
              <a:t>ve</a:t>
            </a:r>
            <a:r>
              <a:rPr lang="en-US" dirty="0"/>
              <a:t> </a:t>
            </a:r>
            <a:r>
              <a:rPr lang="en-US" dirty="0" err="1"/>
              <a:t>Sulh</a:t>
            </a:r>
            <a:r>
              <a:rPr lang="en-US" dirty="0"/>
              <a:t> </a:t>
            </a:r>
            <a:r>
              <a:rPr lang="en-US" dirty="0" err="1"/>
              <a:t>Hukuk</a:t>
            </a:r>
            <a:r>
              <a:rPr lang="en-US" dirty="0"/>
              <a:t> </a:t>
            </a:r>
            <a:r>
              <a:rPr lang="en-US" dirty="0" err="1"/>
              <a:t>Mahkemesine</a:t>
            </a:r>
            <a:r>
              <a:rPr lang="en-US" dirty="0"/>
              <a:t> </a:t>
            </a:r>
            <a:r>
              <a:rPr lang="en-US" dirty="0" err="1"/>
              <a:t>bildirilir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41</a:t>
            </a:fld>
            <a:endParaRPr lang="tr-TR"/>
          </a:p>
        </p:txBody>
      </p:sp>
    </p:spTree>
    <p:extLst>
      <p:ext uri="{BB962C8B-B14F-4D97-AF65-F5344CB8AC3E}">
        <p14:creationId xmlns:p14="http://schemas.microsoft.com/office/powerpoint/2010/main" val="16580526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t>MADDE 15- </a:t>
            </a:r>
            <a:r>
              <a:rPr lang="en-US" b="1" dirty="0" err="1"/>
              <a:t>İstemsiz</a:t>
            </a:r>
            <a:r>
              <a:rPr lang="en-US" b="1" dirty="0"/>
              <a:t> </a:t>
            </a:r>
            <a:r>
              <a:rPr lang="en-US" b="1" dirty="0" err="1"/>
              <a:t>Tedavi</a:t>
            </a:r>
            <a:r>
              <a:rPr lang="en-US" b="1" dirty="0"/>
              <a:t> </a:t>
            </a:r>
            <a:r>
              <a:rPr lang="en-US" b="1" dirty="0" err="1"/>
              <a:t>ve</a:t>
            </a:r>
            <a:r>
              <a:rPr lang="en-US" b="1" dirty="0"/>
              <a:t> </a:t>
            </a:r>
            <a:r>
              <a:rPr lang="en-US" b="1" dirty="0" err="1"/>
              <a:t>Yatış</a:t>
            </a:r>
            <a:endParaRPr lang="tr-TR" dirty="0"/>
          </a:p>
        </p:txBody>
      </p:sp>
      <p:sp>
        <p:nvSpPr>
          <p:cNvPr id="3" name="İçerik Yer Tutucusu 2"/>
          <p:cNvSpPr>
            <a:spLocks noGrp="1"/>
          </p:cNvSpPr>
          <p:nvPr>
            <p:ph idx="1"/>
          </p:nvPr>
        </p:nvSpPr>
        <p:spPr/>
        <p:txBody>
          <a:bodyPr/>
          <a:lstStyle/>
          <a:p>
            <a:r>
              <a:rPr lang="tr-TR" dirty="0" smtClean="0"/>
              <a:t>İstemsiz </a:t>
            </a:r>
            <a:r>
              <a:rPr lang="tr-TR" dirty="0"/>
              <a:t>tedavilerde gerekli koşullarda, kolluk ya da güvenlik görevlileri bu yasanın temel haklar ve yükümlülükleri ile ilgili esaslarına bağlı kalmak koşuluyla gerekli güvenlik tedbirlerini almakla yükümlüdür.</a:t>
            </a:r>
          </a:p>
          <a:p>
            <a:pPr lvl="0"/>
            <a:r>
              <a:rPr lang="tr-TR" dirty="0"/>
              <a:t> Hasta küçükse ya da ayırt etme gücü yok ise yasal temsilcisinden izin alınır. Yasal temsilcinin rızasının yeterli olduğu hallerde bile, ayırt etme gücü kısmen ya da tamamen yerinde olan küçük ya da kısıtlının da bilgilendirilmesi ve tedavisi ile ilgili kararlara katılımı sağlanır.</a:t>
            </a:r>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42</a:t>
            </a:fld>
            <a:endParaRPr lang="tr-TR"/>
          </a:p>
        </p:txBody>
      </p:sp>
    </p:spTree>
    <p:extLst>
      <p:ext uri="{BB962C8B-B14F-4D97-AF65-F5344CB8AC3E}">
        <p14:creationId xmlns:p14="http://schemas.microsoft.com/office/powerpoint/2010/main" val="191763957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MADDE 16- İstemsiz Yatışta Karar ve Denetleme Mekanizmaları</a:t>
            </a:r>
            <a:endParaRPr lang="tr-TR" dirty="0"/>
          </a:p>
        </p:txBody>
      </p:sp>
      <p:sp>
        <p:nvSpPr>
          <p:cNvPr id="3" name="İçerik Yer Tutucusu 2"/>
          <p:cNvSpPr>
            <a:spLocks noGrp="1"/>
          </p:cNvSpPr>
          <p:nvPr>
            <p:ph idx="1"/>
          </p:nvPr>
        </p:nvSpPr>
        <p:spPr/>
        <p:txBody>
          <a:bodyPr/>
          <a:lstStyle/>
          <a:p>
            <a:pPr lvl="0">
              <a:lnSpc>
                <a:spcPct val="150000"/>
              </a:lnSpc>
            </a:pPr>
            <a:r>
              <a:rPr lang="tr-TR" dirty="0"/>
              <a:t>Hastanede görevli bir ruh sağlığı ve hastalıkları uzmanı tarafından istemsiz yatışı yapılan kişilere ilişkin tıbbi rapor 72 saat içinde düzenlenir. Rapor hastane yönetimince 24 saat içinde Sulh Hukuk Mahkemesine gönderilir. </a:t>
            </a:r>
            <a:endParaRPr lang="tr-TR" dirty="0" smtClean="0"/>
          </a:p>
          <a:p>
            <a:pPr lvl="0">
              <a:lnSpc>
                <a:spcPct val="150000"/>
              </a:lnSpc>
            </a:pPr>
            <a:r>
              <a:rPr lang="tr-TR" dirty="0" smtClean="0"/>
              <a:t>Bildirim </a:t>
            </a:r>
            <a:r>
              <a:rPr lang="tr-TR" dirty="0"/>
              <a:t>yapılmasından sonra 24 saat içinde ilk duruşma </a:t>
            </a:r>
            <a:r>
              <a:rPr lang="tr-TR" dirty="0" smtClean="0"/>
              <a:t>yapılır.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43</a:t>
            </a:fld>
            <a:endParaRPr lang="tr-TR"/>
          </a:p>
        </p:txBody>
      </p:sp>
    </p:spTree>
    <p:extLst>
      <p:ext uri="{BB962C8B-B14F-4D97-AF65-F5344CB8AC3E}">
        <p14:creationId xmlns:p14="http://schemas.microsoft.com/office/powerpoint/2010/main" val="7509720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Yatışta Karar ve Denetleme Mekanizmaları</a:t>
            </a:r>
            <a:endParaRPr lang="tr-TR" dirty="0"/>
          </a:p>
        </p:txBody>
      </p:sp>
      <p:sp>
        <p:nvSpPr>
          <p:cNvPr id="3" name="İçerik Yer Tutucusu 2"/>
          <p:cNvSpPr>
            <a:spLocks noGrp="1"/>
          </p:cNvSpPr>
          <p:nvPr>
            <p:ph idx="1"/>
          </p:nvPr>
        </p:nvSpPr>
        <p:spPr/>
        <p:txBody>
          <a:bodyPr/>
          <a:lstStyle/>
          <a:p>
            <a:pPr lvl="0">
              <a:lnSpc>
                <a:spcPct val="150000"/>
              </a:lnSpc>
            </a:pPr>
            <a:r>
              <a:rPr lang="tr-TR" dirty="0"/>
              <a:t>Bir mahkeme kararıyla verilebilecek en uzun istemsiz yatış ve tedavi süresi üç hafta olabilir</a:t>
            </a:r>
            <a:r>
              <a:rPr lang="tr-TR" dirty="0" smtClean="0"/>
              <a:t>.</a:t>
            </a:r>
          </a:p>
          <a:p>
            <a:pPr lvl="0">
              <a:lnSpc>
                <a:spcPct val="150000"/>
              </a:lnSpc>
            </a:pPr>
            <a:r>
              <a:rPr lang="tr-TR" dirty="0" smtClean="0"/>
              <a:t>Hasta </a:t>
            </a:r>
            <a:r>
              <a:rPr lang="tr-TR" dirty="0"/>
              <a:t>tarafının itirazı üzerine ya da hakimin gerekli görmesiyle, bir ruh sağlığı ve hastalıkları uzmanı bilirkişi </a:t>
            </a:r>
            <a:r>
              <a:rPr lang="tr-TR" dirty="0" smtClean="0"/>
              <a:t>atanır. Bilirkişi  tıbbi </a:t>
            </a:r>
            <a:r>
              <a:rPr lang="tr-TR" dirty="0"/>
              <a:t>muayenesini tamamlayarak raporunu 48 saat içinde mahkemeye </a:t>
            </a:r>
            <a:r>
              <a:rPr lang="tr-TR" dirty="0" smtClean="0"/>
              <a:t>sunar. </a:t>
            </a:r>
            <a:endParaRPr lang="tr-TR" dirty="0"/>
          </a:p>
          <a:p>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44</a:t>
            </a:fld>
            <a:endParaRPr lang="tr-TR"/>
          </a:p>
        </p:txBody>
      </p:sp>
    </p:spTree>
    <p:extLst>
      <p:ext uri="{BB962C8B-B14F-4D97-AF65-F5344CB8AC3E}">
        <p14:creationId xmlns:p14="http://schemas.microsoft.com/office/powerpoint/2010/main" val="41885756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İstemsiz Yatışta Karar ve Denetleme Mekanizmaları</a:t>
            </a:r>
            <a:endParaRPr lang="tr-TR" dirty="0"/>
          </a:p>
        </p:txBody>
      </p:sp>
      <p:sp>
        <p:nvSpPr>
          <p:cNvPr id="3" name="İçerik Yer Tutucusu 2"/>
          <p:cNvSpPr>
            <a:spLocks noGrp="1"/>
          </p:cNvSpPr>
          <p:nvPr>
            <p:ph idx="1"/>
          </p:nvPr>
        </p:nvSpPr>
        <p:spPr/>
        <p:txBody>
          <a:bodyPr>
            <a:normAutofit fontScale="92500"/>
          </a:bodyPr>
          <a:lstStyle/>
          <a:p>
            <a:pPr algn="just">
              <a:lnSpc>
                <a:spcPct val="150000"/>
              </a:lnSpc>
            </a:pPr>
            <a:r>
              <a:rPr lang="en-US" dirty="0" err="1"/>
              <a:t>İstemsiz</a:t>
            </a:r>
            <a:r>
              <a:rPr lang="en-US" dirty="0"/>
              <a:t> </a:t>
            </a:r>
            <a:r>
              <a:rPr lang="en-US" dirty="0" err="1"/>
              <a:t>yatış</a:t>
            </a:r>
            <a:r>
              <a:rPr lang="en-US" dirty="0"/>
              <a:t> </a:t>
            </a:r>
            <a:r>
              <a:rPr lang="en-US" dirty="0" err="1"/>
              <a:t>ve</a:t>
            </a:r>
            <a:r>
              <a:rPr lang="en-US" dirty="0"/>
              <a:t> </a:t>
            </a:r>
            <a:r>
              <a:rPr lang="en-US" dirty="0" err="1"/>
              <a:t>tedavi</a:t>
            </a:r>
            <a:r>
              <a:rPr lang="en-US" dirty="0"/>
              <a:t> </a:t>
            </a:r>
            <a:r>
              <a:rPr lang="en-US" dirty="0" err="1"/>
              <a:t>süresinin</a:t>
            </a:r>
            <a:r>
              <a:rPr lang="en-US" dirty="0"/>
              <a:t> </a:t>
            </a:r>
            <a:r>
              <a:rPr lang="en-US" dirty="0" err="1"/>
              <a:t>uzatılmasının</a:t>
            </a:r>
            <a:r>
              <a:rPr lang="en-US" dirty="0"/>
              <a:t> </a:t>
            </a:r>
            <a:r>
              <a:rPr lang="en-US" dirty="0" err="1"/>
              <a:t>ya</a:t>
            </a:r>
            <a:r>
              <a:rPr lang="en-US" dirty="0"/>
              <a:t> da </a:t>
            </a:r>
            <a:r>
              <a:rPr lang="en-US" dirty="0" err="1"/>
              <a:t>kaldırılmasının</a:t>
            </a:r>
            <a:r>
              <a:rPr lang="en-US" dirty="0"/>
              <a:t> </a:t>
            </a:r>
            <a:r>
              <a:rPr lang="tr-TR" dirty="0"/>
              <a:t>ö</a:t>
            </a:r>
            <a:r>
              <a:rPr lang="en-US" dirty="0" err="1"/>
              <a:t>nerildiği</a:t>
            </a:r>
            <a:r>
              <a:rPr lang="en-US" dirty="0"/>
              <a:t> </a:t>
            </a:r>
            <a:r>
              <a:rPr lang="en-US" dirty="0" err="1"/>
              <a:t>tedavi</a:t>
            </a:r>
            <a:r>
              <a:rPr lang="en-US" dirty="0"/>
              <a:t> </a:t>
            </a:r>
            <a:r>
              <a:rPr lang="en-US" dirty="0" err="1"/>
              <a:t>raporu</a:t>
            </a:r>
            <a:r>
              <a:rPr lang="en-US" dirty="0"/>
              <a:t> 3 (</a:t>
            </a:r>
            <a:r>
              <a:rPr lang="en-US" dirty="0" err="1"/>
              <a:t>üç</a:t>
            </a:r>
            <a:r>
              <a:rPr lang="en-US" dirty="0"/>
              <a:t>) </a:t>
            </a:r>
            <a:r>
              <a:rPr lang="en-US" dirty="0" err="1"/>
              <a:t>aya</a:t>
            </a:r>
            <a:r>
              <a:rPr lang="en-US" dirty="0"/>
              <a:t> </a:t>
            </a:r>
            <a:r>
              <a:rPr lang="en-US" dirty="0" err="1"/>
              <a:t>dek</a:t>
            </a:r>
            <a:r>
              <a:rPr lang="en-US" dirty="0"/>
              <a:t>, </a:t>
            </a:r>
            <a:r>
              <a:rPr lang="en-US" dirty="0" err="1"/>
              <a:t>hemşire</a:t>
            </a:r>
            <a:r>
              <a:rPr lang="en-US" dirty="0"/>
              <a:t> </a:t>
            </a:r>
            <a:r>
              <a:rPr lang="en-US" dirty="0" err="1"/>
              <a:t>gözlem</a:t>
            </a:r>
            <a:r>
              <a:rPr lang="en-US" dirty="0"/>
              <a:t> </a:t>
            </a:r>
            <a:r>
              <a:rPr lang="en-US" dirty="0" err="1"/>
              <a:t>raporları</a:t>
            </a:r>
            <a:r>
              <a:rPr lang="en-US" dirty="0"/>
              <a:t> </a:t>
            </a:r>
            <a:r>
              <a:rPr lang="en-US" dirty="0" err="1"/>
              <a:t>ve</a:t>
            </a:r>
            <a:r>
              <a:rPr lang="en-US" dirty="0"/>
              <a:t> </a:t>
            </a:r>
            <a:r>
              <a:rPr lang="en-US" dirty="0" err="1"/>
              <a:t>sosyal</a:t>
            </a:r>
            <a:r>
              <a:rPr lang="en-US" dirty="0"/>
              <a:t> </a:t>
            </a:r>
            <a:r>
              <a:rPr lang="en-US" dirty="0" err="1"/>
              <a:t>çalışmacı</a:t>
            </a:r>
            <a:r>
              <a:rPr lang="en-US" dirty="0"/>
              <a:t> </a:t>
            </a:r>
            <a:r>
              <a:rPr lang="en-US" dirty="0" err="1"/>
              <a:t>tarafından</a:t>
            </a:r>
            <a:r>
              <a:rPr lang="en-US" dirty="0"/>
              <a:t> </a:t>
            </a:r>
            <a:r>
              <a:rPr lang="en-US" dirty="0" err="1"/>
              <a:t>hazırlanmış</a:t>
            </a:r>
            <a:r>
              <a:rPr lang="en-US" dirty="0"/>
              <a:t> </a:t>
            </a:r>
            <a:r>
              <a:rPr lang="en-US" dirty="0" err="1"/>
              <a:t>sosyal</a:t>
            </a:r>
            <a:r>
              <a:rPr lang="en-US" dirty="0"/>
              <a:t> </a:t>
            </a:r>
            <a:r>
              <a:rPr lang="en-US" dirty="0" err="1"/>
              <a:t>inceleme</a:t>
            </a:r>
            <a:r>
              <a:rPr lang="en-US" dirty="0"/>
              <a:t> </a:t>
            </a:r>
            <a:r>
              <a:rPr lang="en-US" dirty="0" err="1"/>
              <a:t>raporu</a:t>
            </a:r>
            <a:r>
              <a:rPr lang="en-US" dirty="0"/>
              <a:t> </a:t>
            </a:r>
            <a:r>
              <a:rPr lang="en-US" dirty="0" err="1"/>
              <a:t>dikkate</a:t>
            </a:r>
            <a:r>
              <a:rPr lang="en-US" dirty="0"/>
              <a:t> </a:t>
            </a:r>
            <a:r>
              <a:rPr lang="en-US" dirty="0" err="1"/>
              <a:t>alınarak</a:t>
            </a:r>
            <a:r>
              <a:rPr lang="en-US" dirty="0"/>
              <a:t> </a:t>
            </a:r>
            <a:r>
              <a:rPr lang="en-US" dirty="0" err="1"/>
              <a:t>tedaviyi</a:t>
            </a:r>
            <a:r>
              <a:rPr lang="en-US" dirty="0"/>
              <a:t> </a:t>
            </a:r>
            <a:r>
              <a:rPr lang="en-US" dirty="0" err="1"/>
              <a:t>sürdüren</a:t>
            </a:r>
            <a:r>
              <a:rPr lang="en-US" dirty="0"/>
              <a:t> </a:t>
            </a:r>
            <a:r>
              <a:rPr lang="en-US" dirty="0" err="1"/>
              <a:t>ruh</a:t>
            </a:r>
            <a:r>
              <a:rPr lang="en-US" dirty="0"/>
              <a:t> </a:t>
            </a:r>
            <a:r>
              <a:rPr lang="en-US" dirty="0" err="1"/>
              <a:t>sağlığı</a:t>
            </a:r>
            <a:r>
              <a:rPr lang="en-US" dirty="0"/>
              <a:t> </a:t>
            </a:r>
            <a:r>
              <a:rPr lang="en-US" dirty="0" err="1"/>
              <a:t>ve</a:t>
            </a:r>
            <a:r>
              <a:rPr lang="en-US" dirty="0"/>
              <a:t> </a:t>
            </a:r>
            <a:r>
              <a:rPr lang="en-US" dirty="0" err="1"/>
              <a:t>hastalıkları</a:t>
            </a:r>
            <a:r>
              <a:rPr lang="en-US" dirty="0"/>
              <a:t> </a:t>
            </a:r>
            <a:r>
              <a:rPr lang="en-US" dirty="0" err="1"/>
              <a:t>uzmanınca</a:t>
            </a:r>
            <a:r>
              <a:rPr lang="en-US" dirty="0"/>
              <a:t>, </a:t>
            </a:r>
            <a:endParaRPr lang="tr-TR" dirty="0" smtClean="0"/>
          </a:p>
          <a:p>
            <a:pPr algn="just">
              <a:lnSpc>
                <a:spcPct val="150000"/>
              </a:lnSpc>
            </a:pPr>
            <a:r>
              <a:rPr lang="tr-TR" dirty="0" smtClean="0"/>
              <a:t>Ü</a:t>
            </a:r>
            <a:r>
              <a:rPr lang="en-US" dirty="0" smtClean="0"/>
              <a:t>ç </a:t>
            </a:r>
            <a:r>
              <a:rPr lang="en-US" dirty="0" err="1"/>
              <a:t>aydan</a:t>
            </a:r>
            <a:r>
              <a:rPr lang="en-US" dirty="0"/>
              <a:t> </a:t>
            </a:r>
            <a:r>
              <a:rPr lang="en-US" dirty="0" err="1"/>
              <a:t>sonra</a:t>
            </a:r>
            <a:r>
              <a:rPr lang="en-US" dirty="0"/>
              <a:t> </a:t>
            </a:r>
            <a:r>
              <a:rPr lang="en-US" dirty="0" err="1"/>
              <a:t>ise</a:t>
            </a:r>
            <a:r>
              <a:rPr lang="en-US" dirty="0"/>
              <a:t> </a:t>
            </a:r>
            <a:r>
              <a:rPr lang="en-US" dirty="0" err="1"/>
              <a:t>hastane</a:t>
            </a:r>
            <a:r>
              <a:rPr lang="en-US" dirty="0"/>
              <a:t> </a:t>
            </a:r>
            <a:r>
              <a:rPr lang="en-US" dirty="0" err="1"/>
              <a:t>sağlık</a:t>
            </a:r>
            <a:r>
              <a:rPr lang="en-US" dirty="0"/>
              <a:t> </a:t>
            </a:r>
            <a:r>
              <a:rPr lang="en-US" dirty="0" err="1"/>
              <a:t>kurulunca</a:t>
            </a:r>
            <a:r>
              <a:rPr lang="en-US" dirty="0"/>
              <a:t> </a:t>
            </a:r>
            <a:r>
              <a:rPr lang="en-US" dirty="0" err="1"/>
              <a:t>düzenlenir</a:t>
            </a:r>
            <a:r>
              <a:rPr lang="en-US" dirty="0"/>
              <a:t>. </a:t>
            </a:r>
            <a:r>
              <a:rPr lang="en-US" dirty="0" err="1"/>
              <a:t>Periyodik</a:t>
            </a:r>
            <a:r>
              <a:rPr lang="en-US" dirty="0"/>
              <a:t> </a:t>
            </a:r>
            <a:r>
              <a:rPr lang="en-US" dirty="0" err="1"/>
              <a:t>inceleme</a:t>
            </a:r>
            <a:r>
              <a:rPr lang="en-US" dirty="0"/>
              <a:t> </a:t>
            </a:r>
            <a:r>
              <a:rPr lang="en-US" dirty="0" err="1"/>
              <a:t>denetimi</a:t>
            </a:r>
            <a:r>
              <a:rPr lang="en-US" dirty="0"/>
              <a:t> </a:t>
            </a:r>
            <a:r>
              <a:rPr lang="en-US" dirty="0" err="1"/>
              <a:t>Sulh</a:t>
            </a:r>
            <a:r>
              <a:rPr lang="en-US" dirty="0"/>
              <a:t> </a:t>
            </a:r>
            <a:r>
              <a:rPr lang="en-US" dirty="0" err="1"/>
              <a:t>Hukuk</a:t>
            </a:r>
            <a:r>
              <a:rPr lang="en-US" dirty="0"/>
              <a:t> </a:t>
            </a:r>
            <a:r>
              <a:rPr lang="en-US" dirty="0" err="1"/>
              <a:t>Mahkemesi</a:t>
            </a:r>
            <a:r>
              <a:rPr lang="en-US" dirty="0"/>
              <a:t> </a:t>
            </a:r>
            <a:r>
              <a:rPr lang="en-US" dirty="0" err="1"/>
              <a:t>tarafından</a:t>
            </a:r>
            <a:r>
              <a:rPr lang="en-US" dirty="0"/>
              <a:t> </a:t>
            </a:r>
            <a:r>
              <a:rPr lang="en-US" dirty="0" err="1"/>
              <a:t>yapılır</a:t>
            </a:r>
            <a:r>
              <a:rPr lang="en-US" dirty="0"/>
              <a:t>.</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45</a:t>
            </a:fld>
            <a:endParaRPr lang="tr-TR"/>
          </a:p>
        </p:txBody>
      </p:sp>
    </p:spTree>
    <p:extLst>
      <p:ext uri="{BB962C8B-B14F-4D97-AF65-F5344CB8AC3E}">
        <p14:creationId xmlns:p14="http://schemas.microsoft.com/office/powerpoint/2010/main" val="1741481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err="1"/>
              <a:t>Türkiye</a:t>
            </a:r>
            <a:r>
              <a:rPr lang="en-US" b="1" dirty="0"/>
              <a:t> </a:t>
            </a:r>
            <a:r>
              <a:rPr lang="en-US" b="1" dirty="0" err="1"/>
              <a:t>Ruh</a:t>
            </a:r>
            <a:r>
              <a:rPr lang="en-US" b="1" dirty="0"/>
              <a:t> </a:t>
            </a:r>
            <a:r>
              <a:rPr lang="en-US" b="1" dirty="0" err="1"/>
              <a:t>Sağlığı</a:t>
            </a:r>
            <a:r>
              <a:rPr lang="en-US" b="1" dirty="0"/>
              <a:t> </a:t>
            </a:r>
            <a:r>
              <a:rPr lang="en-US" b="1" dirty="0" err="1"/>
              <a:t>Profili</a:t>
            </a:r>
            <a:r>
              <a:rPr lang="en-US" b="1" dirty="0"/>
              <a:t> </a:t>
            </a:r>
            <a:endParaRPr lang="tr-TR" b="1" dirty="0"/>
          </a:p>
        </p:txBody>
      </p:sp>
      <p:sp>
        <p:nvSpPr>
          <p:cNvPr id="3" name="İçerik Yer Tutucusu 2"/>
          <p:cNvSpPr>
            <a:spLocks noGrp="1"/>
          </p:cNvSpPr>
          <p:nvPr>
            <p:ph idx="1"/>
          </p:nvPr>
        </p:nvSpPr>
        <p:spPr/>
        <p:txBody>
          <a:bodyPr>
            <a:normAutofit/>
          </a:bodyPr>
          <a:lstStyle/>
          <a:p>
            <a:pPr>
              <a:lnSpc>
                <a:spcPct val="150000"/>
              </a:lnSpc>
            </a:pPr>
            <a:r>
              <a:rPr lang="tr-TR" sz="3600" dirty="0" smtClean="0"/>
              <a:t>R</a:t>
            </a:r>
            <a:r>
              <a:rPr lang="en-US" sz="3600" dirty="0" err="1" smtClean="0"/>
              <a:t>uhsal</a:t>
            </a:r>
            <a:r>
              <a:rPr lang="en-US" sz="3600" dirty="0" smtClean="0"/>
              <a:t> </a:t>
            </a:r>
            <a:r>
              <a:rPr lang="en-US" sz="3600" dirty="0" err="1"/>
              <a:t>sorunu</a:t>
            </a:r>
            <a:r>
              <a:rPr lang="en-US" sz="3600" dirty="0"/>
              <a:t> </a:t>
            </a:r>
            <a:r>
              <a:rPr lang="en-US" sz="3600" dirty="0" err="1"/>
              <a:t>olanların</a:t>
            </a:r>
            <a:r>
              <a:rPr lang="en-US" sz="3600" dirty="0"/>
              <a:t> </a:t>
            </a:r>
            <a:r>
              <a:rPr lang="en-US" sz="3600" dirty="0" err="1" smtClean="0"/>
              <a:t>yalnızca</a:t>
            </a:r>
            <a:r>
              <a:rPr lang="tr-TR" sz="3600" dirty="0" smtClean="0"/>
              <a:t>,</a:t>
            </a:r>
            <a:r>
              <a:rPr lang="en-US" sz="3600" dirty="0" smtClean="0"/>
              <a:t> %</a:t>
            </a:r>
            <a:r>
              <a:rPr lang="tr-TR" sz="3600" dirty="0" smtClean="0"/>
              <a:t> </a:t>
            </a:r>
            <a:r>
              <a:rPr lang="en-US" sz="3600" dirty="0" smtClean="0"/>
              <a:t>14’ü </a:t>
            </a:r>
            <a:r>
              <a:rPr lang="en-US" sz="3600" dirty="0" err="1"/>
              <a:t>herhangi</a:t>
            </a:r>
            <a:r>
              <a:rPr lang="en-US" sz="3600" dirty="0"/>
              <a:t> </a:t>
            </a:r>
            <a:r>
              <a:rPr lang="en-US" sz="3600" dirty="0" err="1"/>
              <a:t>bir</a:t>
            </a:r>
            <a:r>
              <a:rPr lang="en-US" sz="3600" dirty="0"/>
              <a:t> </a:t>
            </a:r>
            <a:r>
              <a:rPr lang="en-US" sz="3600" dirty="0" err="1"/>
              <a:t>uzmana</a:t>
            </a:r>
            <a:r>
              <a:rPr lang="en-US" sz="3600" dirty="0"/>
              <a:t> </a:t>
            </a:r>
            <a:r>
              <a:rPr lang="en-US" sz="3600" dirty="0" err="1" smtClean="0"/>
              <a:t>başvur</a:t>
            </a:r>
            <a:r>
              <a:rPr lang="tr-TR" sz="3600" dirty="0" smtClean="0"/>
              <a:t>maktadır.</a:t>
            </a:r>
          </a:p>
          <a:p>
            <a:pPr>
              <a:lnSpc>
                <a:spcPct val="150000"/>
              </a:lnSpc>
            </a:pPr>
            <a:r>
              <a:rPr lang="en-US" sz="3600" dirty="0" smtClean="0"/>
              <a:t>Bu </a:t>
            </a:r>
            <a:r>
              <a:rPr lang="en-US" sz="3600" dirty="0" err="1"/>
              <a:t>oranlar</a:t>
            </a:r>
            <a:r>
              <a:rPr lang="en-US" sz="3600" dirty="0"/>
              <a:t> </a:t>
            </a:r>
            <a:r>
              <a:rPr lang="en-US" sz="3600" dirty="0" err="1"/>
              <a:t>tedaviye</a:t>
            </a:r>
            <a:r>
              <a:rPr lang="en-US" sz="3600" dirty="0"/>
              <a:t> </a:t>
            </a:r>
            <a:r>
              <a:rPr lang="en-US" sz="3600" dirty="0" err="1"/>
              <a:t>ihtiyacı</a:t>
            </a:r>
            <a:r>
              <a:rPr lang="en-US" sz="3600" dirty="0"/>
              <a:t> </a:t>
            </a:r>
            <a:r>
              <a:rPr lang="en-US" sz="3600" dirty="0" err="1"/>
              <a:t>olan</a:t>
            </a:r>
            <a:r>
              <a:rPr lang="en-US" sz="3600" dirty="0"/>
              <a:t> </a:t>
            </a:r>
            <a:r>
              <a:rPr lang="en-US" sz="3600" dirty="0" err="1"/>
              <a:t>binlerce</a:t>
            </a:r>
            <a:r>
              <a:rPr lang="en-US" sz="3600" dirty="0"/>
              <a:t> </a:t>
            </a:r>
            <a:r>
              <a:rPr lang="en-US" sz="3600" dirty="0" err="1"/>
              <a:t>kişinin</a:t>
            </a:r>
            <a:r>
              <a:rPr lang="en-US" sz="3600" dirty="0"/>
              <a:t> </a:t>
            </a:r>
            <a:r>
              <a:rPr lang="en-US" sz="3600" dirty="0" err="1"/>
              <a:t>tedavisiz</a:t>
            </a:r>
            <a:r>
              <a:rPr lang="en-US" sz="3600" dirty="0"/>
              <a:t> </a:t>
            </a:r>
            <a:r>
              <a:rPr lang="en-US" sz="3600" dirty="0" err="1"/>
              <a:t>kaldığını</a:t>
            </a:r>
            <a:r>
              <a:rPr lang="en-US" sz="3600" dirty="0"/>
              <a:t> </a:t>
            </a:r>
            <a:r>
              <a:rPr lang="en-US" sz="3600" dirty="0" err="1"/>
              <a:t>göstermektedir</a:t>
            </a:r>
            <a:r>
              <a:rPr lang="en-US" sz="3600" dirty="0"/>
              <a:t>. </a:t>
            </a:r>
            <a:endParaRPr lang="tr-TR" sz="3600"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5</a:t>
            </a:fld>
            <a:endParaRPr lang="tr-TR"/>
          </a:p>
        </p:txBody>
      </p:sp>
    </p:spTree>
    <p:extLst>
      <p:ext uri="{BB962C8B-B14F-4D97-AF65-F5344CB8AC3E}">
        <p14:creationId xmlns:p14="http://schemas.microsoft.com/office/powerpoint/2010/main" val="2653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Hastaların sorunları</a:t>
            </a:r>
            <a:endParaRPr lang="tr-TR" b="1" dirty="0"/>
          </a:p>
        </p:txBody>
      </p:sp>
      <p:sp>
        <p:nvSpPr>
          <p:cNvPr id="3" name="İçerik Yer Tutucusu 2"/>
          <p:cNvSpPr>
            <a:spLocks noGrp="1"/>
          </p:cNvSpPr>
          <p:nvPr>
            <p:ph idx="1"/>
          </p:nvPr>
        </p:nvSpPr>
        <p:spPr/>
        <p:txBody>
          <a:bodyPr>
            <a:normAutofit fontScale="85000" lnSpcReduction="20000"/>
          </a:bodyPr>
          <a:lstStyle/>
          <a:p>
            <a:pPr>
              <a:lnSpc>
                <a:spcPct val="150000"/>
              </a:lnSpc>
            </a:pPr>
            <a:r>
              <a:rPr lang="tr-TR" dirty="0"/>
              <a:t>R</a:t>
            </a:r>
            <a:r>
              <a:rPr lang="tr-TR" dirty="0" smtClean="0"/>
              <a:t>uhsal sorunu olan hastalar, genellikle hastalığın alevlenme döneminde hastaneye başvurmaktalar. </a:t>
            </a:r>
          </a:p>
          <a:p>
            <a:pPr>
              <a:lnSpc>
                <a:spcPct val="150000"/>
              </a:lnSpc>
            </a:pPr>
            <a:r>
              <a:rPr lang="tr-TR" dirty="0" smtClean="0"/>
              <a:t>Psikiyatrik müdahaleler, hastalığın alevlenmesine zemin hazırlayan </a:t>
            </a:r>
            <a:r>
              <a:rPr lang="tr-TR" dirty="0" err="1" smtClean="0"/>
              <a:t>biyopsikososyal</a:t>
            </a:r>
            <a:r>
              <a:rPr lang="tr-TR" dirty="0" smtClean="0"/>
              <a:t> etmenleri </a:t>
            </a:r>
            <a:r>
              <a:rPr lang="tr-TR" dirty="0" err="1" smtClean="0"/>
              <a:t>gözardı</a:t>
            </a:r>
            <a:r>
              <a:rPr lang="tr-TR" dirty="0" smtClean="0"/>
              <a:t> etmekte, hastanın sosyal ve mesleki işlevselliğine katkıda bulunmayı hedeflememektedir. </a:t>
            </a:r>
          </a:p>
          <a:p>
            <a:pPr>
              <a:lnSpc>
                <a:spcPct val="150000"/>
              </a:lnSpc>
            </a:pPr>
            <a:r>
              <a:rPr lang="tr-TR" dirty="0" smtClean="0"/>
              <a:t>Çoğunlukla hastalar, hastaneden ayrıldıktan sonra ilaç kullanımı ve kontrole gelmeleri konusunda bazen sadece kendi inisiyatiflerinde bazen de bu konuda hiçbir bilinçlendirme yapılmayan ailelerinin sorumluluğunda olmaktadır</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6</a:t>
            </a:fld>
            <a:endParaRPr lang="tr-TR"/>
          </a:p>
        </p:txBody>
      </p:sp>
    </p:spTree>
    <p:extLst>
      <p:ext uri="{BB962C8B-B14F-4D97-AF65-F5344CB8AC3E}">
        <p14:creationId xmlns:p14="http://schemas.microsoft.com/office/powerpoint/2010/main" val="1040592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Hastaların sorunları</a:t>
            </a:r>
            <a:endParaRPr lang="tr-TR" dirty="0"/>
          </a:p>
        </p:txBody>
      </p:sp>
      <p:sp>
        <p:nvSpPr>
          <p:cNvPr id="3" name="İçerik Yer Tutucusu 2"/>
          <p:cNvSpPr>
            <a:spLocks noGrp="1"/>
          </p:cNvSpPr>
          <p:nvPr>
            <p:ph idx="1"/>
          </p:nvPr>
        </p:nvSpPr>
        <p:spPr/>
        <p:txBody>
          <a:bodyPr>
            <a:normAutofit lnSpcReduction="10000"/>
          </a:bodyPr>
          <a:lstStyle/>
          <a:p>
            <a:r>
              <a:rPr lang="tr-TR" dirty="0" smtClean="0"/>
              <a:t>Hastalar hastane dışında hastalıklarıyla baş başa kalmakta ve alevlenmeyi hazırlayıcı ve hızlandırıcı etmenlerle baş edememektedir. </a:t>
            </a:r>
          </a:p>
          <a:p>
            <a:r>
              <a:rPr lang="tr-TR" dirty="0" smtClean="0"/>
              <a:t>Hastalar hem sık ve şiddetli atak geçirmekte hem de damgalama davranışı pekişmektedir. </a:t>
            </a:r>
          </a:p>
          <a:p>
            <a:r>
              <a:rPr lang="tr-TR" dirty="0" smtClean="0"/>
              <a:t>Aileler çoğunlukla hasta ve hastalıkla ilgili bir eğitim veya kurum desteği alamamakta bu da tükenmişlikle sonuçlanmaktadır. </a:t>
            </a:r>
          </a:p>
          <a:p>
            <a:r>
              <a:rPr lang="tr-TR" dirty="0" smtClean="0"/>
              <a:t>“Döner kapı” fenomeni olarak adlandırılan bu gidiş, hastane yatak sayılarının ihtiyaca cevap verememesine neden olmaktadır. </a:t>
            </a:r>
          </a:p>
          <a:p>
            <a:r>
              <a:rPr lang="tr-TR" dirty="0" smtClean="0"/>
              <a:t>Meslek profesyonelleri, “asgari” düzeyde bir hizmetle yetinmek zorunda kalmaktadır. </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7</a:t>
            </a:fld>
            <a:endParaRPr lang="tr-TR"/>
          </a:p>
        </p:txBody>
      </p:sp>
    </p:spTree>
    <p:extLst>
      <p:ext uri="{BB962C8B-B14F-4D97-AF65-F5344CB8AC3E}">
        <p14:creationId xmlns:p14="http://schemas.microsoft.com/office/powerpoint/2010/main" val="2393190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Ruh Sağlığı Yasası Neden Gereklidir?</a:t>
            </a:r>
            <a:endParaRPr lang="tr-TR" dirty="0"/>
          </a:p>
        </p:txBody>
      </p:sp>
      <p:sp>
        <p:nvSpPr>
          <p:cNvPr id="3" name="İçerik Yer Tutucusu 2"/>
          <p:cNvSpPr>
            <a:spLocks noGrp="1"/>
          </p:cNvSpPr>
          <p:nvPr>
            <p:ph idx="1"/>
          </p:nvPr>
        </p:nvSpPr>
        <p:spPr/>
        <p:txBody>
          <a:bodyPr/>
          <a:lstStyle/>
          <a:p>
            <a:r>
              <a:rPr lang="en-US" dirty="0"/>
              <a:t> </a:t>
            </a:r>
            <a:r>
              <a:rPr lang="tr-TR" dirty="0" smtClean="0"/>
              <a:t>Erken tanı</a:t>
            </a:r>
          </a:p>
          <a:p>
            <a:r>
              <a:rPr lang="tr-TR" dirty="0" smtClean="0"/>
              <a:t> Tedavi </a:t>
            </a:r>
          </a:p>
          <a:p>
            <a:r>
              <a:rPr lang="tr-TR" dirty="0" smtClean="0"/>
              <a:t> </a:t>
            </a:r>
            <a:r>
              <a:rPr lang="tr-TR" dirty="0"/>
              <a:t>T</a:t>
            </a:r>
            <a:r>
              <a:rPr lang="en-US" dirty="0" err="1" smtClean="0"/>
              <a:t>oplum</a:t>
            </a:r>
            <a:r>
              <a:rPr lang="en-US" dirty="0" smtClean="0"/>
              <a:t> </a:t>
            </a:r>
            <a:r>
              <a:rPr lang="en-US" dirty="0" err="1" smtClean="0"/>
              <a:t>eğitimi</a:t>
            </a:r>
            <a:r>
              <a:rPr lang="en-US" dirty="0" smtClean="0"/>
              <a:t> </a:t>
            </a:r>
            <a:endParaRPr lang="tr-TR" dirty="0" smtClean="0"/>
          </a:p>
          <a:p>
            <a:r>
              <a:rPr lang="tr-TR" dirty="0"/>
              <a:t> </a:t>
            </a:r>
            <a:r>
              <a:rPr lang="tr-TR" dirty="0" smtClean="0"/>
              <a:t>Koruyucu </a:t>
            </a:r>
            <a:r>
              <a:rPr lang="en-US" dirty="0" err="1" smtClean="0"/>
              <a:t>ve</a:t>
            </a:r>
            <a:r>
              <a:rPr lang="en-US" dirty="0" smtClean="0"/>
              <a:t> </a:t>
            </a:r>
            <a:r>
              <a:rPr lang="en-US" dirty="0" err="1"/>
              <a:t>engelleyici</a:t>
            </a:r>
            <a:r>
              <a:rPr lang="en-US" dirty="0"/>
              <a:t> </a:t>
            </a:r>
            <a:r>
              <a:rPr lang="en-US" dirty="0" err="1"/>
              <a:t>tedbirlerin</a:t>
            </a:r>
            <a:r>
              <a:rPr lang="en-US" dirty="0"/>
              <a:t> </a:t>
            </a:r>
            <a:r>
              <a:rPr lang="en-US" dirty="0" err="1" smtClean="0"/>
              <a:t>alınması</a:t>
            </a:r>
            <a:r>
              <a:rPr lang="en-US" dirty="0" smtClean="0"/>
              <a:t> </a:t>
            </a:r>
            <a:endParaRPr lang="tr-TR" dirty="0" smtClean="0"/>
          </a:p>
          <a:p>
            <a:r>
              <a:rPr lang="tr-TR" dirty="0"/>
              <a:t> </a:t>
            </a:r>
            <a:r>
              <a:rPr lang="tr-TR" dirty="0" smtClean="0"/>
              <a:t>H</a:t>
            </a:r>
            <a:r>
              <a:rPr lang="en-US" dirty="0" err="1" smtClean="0"/>
              <a:t>erkesin</a:t>
            </a:r>
            <a:r>
              <a:rPr lang="en-US" dirty="0" smtClean="0"/>
              <a:t> </a:t>
            </a:r>
            <a:r>
              <a:rPr lang="en-US" dirty="0" err="1" smtClean="0"/>
              <a:t>ulaşabileceği</a:t>
            </a:r>
            <a:r>
              <a:rPr lang="en-US" dirty="0" smtClean="0"/>
              <a:t> </a:t>
            </a:r>
            <a:endParaRPr lang="tr-TR" dirty="0" smtClean="0"/>
          </a:p>
          <a:p>
            <a:r>
              <a:rPr lang="tr-TR" dirty="0"/>
              <a:t> </a:t>
            </a:r>
            <a:r>
              <a:rPr lang="tr-TR" dirty="0" smtClean="0"/>
              <a:t>Y</a:t>
            </a:r>
            <a:r>
              <a:rPr lang="en-US" dirty="0" err="1" smtClean="0"/>
              <a:t>aygın</a:t>
            </a:r>
            <a:r>
              <a:rPr lang="en-US" dirty="0" smtClean="0"/>
              <a:t> </a:t>
            </a:r>
            <a:r>
              <a:rPr lang="en-US" dirty="0" err="1"/>
              <a:t>ve</a:t>
            </a:r>
            <a:r>
              <a:rPr lang="en-US" dirty="0"/>
              <a:t> </a:t>
            </a:r>
            <a:r>
              <a:rPr lang="en-US" dirty="0" err="1"/>
              <a:t>nitelikli</a:t>
            </a:r>
            <a:r>
              <a:rPr lang="en-US" dirty="0"/>
              <a:t> </a:t>
            </a:r>
            <a:r>
              <a:rPr lang="en-US" dirty="0" err="1"/>
              <a:t>ruh</a:t>
            </a:r>
            <a:r>
              <a:rPr lang="en-US" dirty="0"/>
              <a:t> </a:t>
            </a:r>
            <a:r>
              <a:rPr lang="en-US" dirty="0" err="1"/>
              <a:t>sağlığı</a:t>
            </a:r>
            <a:r>
              <a:rPr lang="en-US" dirty="0"/>
              <a:t> </a:t>
            </a:r>
            <a:r>
              <a:rPr lang="en-US" dirty="0" err="1"/>
              <a:t>hizmetlerinin</a:t>
            </a:r>
            <a:r>
              <a:rPr lang="en-US" dirty="0"/>
              <a:t> </a:t>
            </a:r>
            <a:r>
              <a:rPr lang="en-US" dirty="0" err="1"/>
              <a:t>sağlanması</a:t>
            </a:r>
            <a:r>
              <a:rPr lang="en-US" dirty="0"/>
              <a:t> </a:t>
            </a:r>
            <a:r>
              <a:rPr lang="en-US" dirty="0" smtClean="0"/>
              <a:t> </a:t>
            </a:r>
            <a:endParaRPr lang="tr-TR" dirty="0"/>
          </a:p>
        </p:txBody>
      </p:sp>
      <p:sp>
        <p:nvSpPr>
          <p:cNvPr id="4" name="Slayt Numarası Yer Tutucusu 3"/>
          <p:cNvSpPr>
            <a:spLocks noGrp="1"/>
          </p:cNvSpPr>
          <p:nvPr>
            <p:ph type="sldNum" sz="quarter" idx="12"/>
          </p:nvPr>
        </p:nvSpPr>
        <p:spPr/>
        <p:txBody>
          <a:bodyPr/>
          <a:lstStyle/>
          <a:p>
            <a:fld id="{DF9007D1-15F5-468B-893D-2112372D629C}" type="slidenum">
              <a:rPr lang="tr-TR" smtClean="0"/>
              <a:t>8</a:t>
            </a:fld>
            <a:endParaRPr lang="tr-TR"/>
          </a:p>
        </p:txBody>
      </p:sp>
    </p:spTree>
    <p:extLst>
      <p:ext uri="{BB962C8B-B14F-4D97-AF65-F5344CB8AC3E}">
        <p14:creationId xmlns:p14="http://schemas.microsoft.com/office/powerpoint/2010/main" val="298683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 Ruh Sağlığı Yasa Tasarısı: </a:t>
            </a:r>
            <a:r>
              <a:rPr lang="en-US" b="1" dirty="0" smtClean="0"/>
              <a:t>M</a:t>
            </a:r>
            <a:r>
              <a:rPr lang="tr-TR" b="1" dirty="0" err="1" smtClean="0"/>
              <a:t>adde</a:t>
            </a:r>
            <a:r>
              <a:rPr lang="en-US" b="1" dirty="0" smtClean="0"/>
              <a:t> 1 </a:t>
            </a:r>
            <a:endParaRPr lang="tr-TR" dirty="0"/>
          </a:p>
        </p:txBody>
      </p:sp>
      <p:sp>
        <p:nvSpPr>
          <p:cNvPr id="3" name="İçerik Yer Tutucusu 2"/>
          <p:cNvSpPr>
            <a:spLocks noGrp="1"/>
          </p:cNvSpPr>
          <p:nvPr>
            <p:ph idx="1"/>
          </p:nvPr>
        </p:nvSpPr>
        <p:spPr/>
        <p:txBody>
          <a:bodyPr>
            <a:normAutofit/>
          </a:bodyPr>
          <a:lstStyle/>
          <a:p>
            <a:pPr marL="0" indent="0">
              <a:lnSpc>
                <a:spcPct val="150000"/>
              </a:lnSpc>
              <a:buNone/>
            </a:pPr>
            <a:r>
              <a:rPr lang="en-US" sz="3600" dirty="0" smtClean="0"/>
              <a:t>Bu </a:t>
            </a:r>
            <a:r>
              <a:rPr lang="en-US" sz="3600" dirty="0" err="1"/>
              <a:t>yasanın</a:t>
            </a:r>
            <a:r>
              <a:rPr lang="en-US" sz="3600" dirty="0"/>
              <a:t> </a:t>
            </a:r>
            <a:r>
              <a:rPr lang="en-US" sz="3600" dirty="0" err="1"/>
              <a:t>temel</a:t>
            </a:r>
            <a:r>
              <a:rPr lang="en-US" sz="3600" dirty="0"/>
              <a:t> </a:t>
            </a:r>
            <a:r>
              <a:rPr lang="en-US" sz="3600" dirty="0" err="1"/>
              <a:t>amacı</a:t>
            </a:r>
            <a:r>
              <a:rPr lang="en-US" sz="3600" dirty="0"/>
              <a:t> </a:t>
            </a:r>
            <a:r>
              <a:rPr lang="en-US" sz="3600" dirty="0" err="1"/>
              <a:t>insan</a:t>
            </a:r>
            <a:r>
              <a:rPr lang="en-US" sz="3600" dirty="0"/>
              <a:t> </a:t>
            </a:r>
            <a:r>
              <a:rPr lang="en-US" sz="3600" dirty="0" err="1"/>
              <a:t>hakları</a:t>
            </a:r>
            <a:r>
              <a:rPr lang="en-US" sz="3600" dirty="0"/>
              <a:t> </a:t>
            </a:r>
            <a:r>
              <a:rPr lang="en-US" sz="3600" dirty="0" err="1"/>
              <a:t>ve</a:t>
            </a:r>
            <a:r>
              <a:rPr lang="en-US" sz="3600" dirty="0"/>
              <a:t> </a:t>
            </a:r>
            <a:r>
              <a:rPr lang="en-US" sz="3600" dirty="0" err="1"/>
              <a:t>çocuk</a:t>
            </a:r>
            <a:r>
              <a:rPr lang="en-US" sz="3600" dirty="0"/>
              <a:t> </a:t>
            </a:r>
            <a:r>
              <a:rPr lang="en-US" sz="3600" dirty="0" err="1"/>
              <a:t>hakları</a:t>
            </a:r>
            <a:r>
              <a:rPr lang="en-US" sz="3600" dirty="0"/>
              <a:t> </a:t>
            </a:r>
            <a:r>
              <a:rPr lang="en-US" sz="3600" dirty="0" err="1"/>
              <a:t>ilkeleri</a:t>
            </a:r>
            <a:r>
              <a:rPr lang="en-US" sz="3600" dirty="0"/>
              <a:t> </a:t>
            </a:r>
            <a:r>
              <a:rPr lang="en-US" sz="3600" dirty="0" err="1"/>
              <a:t>doğrultusunda</a:t>
            </a:r>
            <a:r>
              <a:rPr lang="en-US" sz="3600" dirty="0"/>
              <a:t> </a:t>
            </a:r>
            <a:r>
              <a:rPr lang="en-US" sz="3600" dirty="0" err="1"/>
              <a:t>toplum</a:t>
            </a:r>
            <a:r>
              <a:rPr lang="en-US" sz="3600" dirty="0"/>
              <a:t> </a:t>
            </a:r>
            <a:r>
              <a:rPr lang="en-US" sz="3600" dirty="0" err="1"/>
              <a:t>ve</a:t>
            </a:r>
            <a:r>
              <a:rPr lang="en-US" sz="3600" dirty="0"/>
              <a:t> </a:t>
            </a:r>
            <a:r>
              <a:rPr lang="en-US" sz="3600" dirty="0" err="1"/>
              <a:t>bireyin</a:t>
            </a:r>
            <a:r>
              <a:rPr lang="en-US" sz="3600" dirty="0"/>
              <a:t> </a:t>
            </a:r>
            <a:r>
              <a:rPr lang="en-US" sz="3600" dirty="0" err="1"/>
              <a:t>ruh</a:t>
            </a:r>
            <a:r>
              <a:rPr lang="en-US" sz="3600" dirty="0"/>
              <a:t> </a:t>
            </a:r>
            <a:r>
              <a:rPr lang="en-US" sz="3600" dirty="0" err="1"/>
              <a:t>sağlığının</a:t>
            </a:r>
            <a:r>
              <a:rPr lang="en-US" sz="3600" dirty="0"/>
              <a:t> </a:t>
            </a:r>
            <a:r>
              <a:rPr lang="en-US" sz="3600" dirty="0" err="1"/>
              <a:t>korunmasına</a:t>
            </a:r>
            <a:r>
              <a:rPr lang="en-US" sz="3600" dirty="0"/>
              <a:t> </a:t>
            </a:r>
            <a:r>
              <a:rPr lang="en-US" sz="3600" dirty="0" err="1"/>
              <a:t>ve</a:t>
            </a:r>
            <a:r>
              <a:rPr lang="en-US" sz="3600" dirty="0"/>
              <a:t> </a:t>
            </a:r>
            <a:r>
              <a:rPr lang="en-US" sz="3600" dirty="0" err="1"/>
              <a:t>ruhsal</a:t>
            </a:r>
            <a:r>
              <a:rPr lang="en-US" sz="3600" dirty="0"/>
              <a:t> </a:t>
            </a:r>
            <a:r>
              <a:rPr lang="en-US" sz="3600" dirty="0" err="1"/>
              <a:t>yönden</a:t>
            </a:r>
            <a:r>
              <a:rPr lang="en-US" sz="3600" dirty="0"/>
              <a:t> </a:t>
            </a:r>
            <a:r>
              <a:rPr lang="en-US" sz="3600" dirty="0" err="1"/>
              <a:t>sağlıklı</a:t>
            </a:r>
            <a:r>
              <a:rPr lang="en-US" sz="3600" dirty="0"/>
              <a:t> </a:t>
            </a:r>
            <a:r>
              <a:rPr lang="en-US" sz="3600" dirty="0" err="1"/>
              <a:t>gelişimin</a:t>
            </a:r>
            <a:r>
              <a:rPr lang="en-US" sz="3600" dirty="0"/>
              <a:t> </a:t>
            </a:r>
            <a:r>
              <a:rPr lang="en-US" sz="3600" dirty="0" err="1"/>
              <a:t>sağlanmasına</a:t>
            </a:r>
            <a:r>
              <a:rPr lang="en-US" sz="3600" dirty="0"/>
              <a:t> </a:t>
            </a:r>
            <a:r>
              <a:rPr lang="en-US" sz="3600" dirty="0" err="1"/>
              <a:t>yönelik</a:t>
            </a:r>
            <a:r>
              <a:rPr lang="en-US" sz="3600" dirty="0"/>
              <a:t> </a:t>
            </a:r>
            <a:r>
              <a:rPr lang="en-US" sz="3600" dirty="0" err="1"/>
              <a:t>temel</a:t>
            </a:r>
            <a:r>
              <a:rPr lang="en-US" sz="3600" dirty="0"/>
              <a:t> </a:t>
            </a:r>
            <a:r>
              <a:rPr lang="en-US" sz="3600" dirty="0" err="1" smtClean="0"/>
              <a:t>ilkeleri</a:t>
            </a:r>
            <a:r>
              <a:rPr lang="tr-TR" sz="3600" dirty="0" smtClean="0"/>
              <a:t> belirlemektir. </a:t>
            </a:r>
          </a:p>
        </p:txBody>
      </p:sp>
      <p:sp>
        <p:nvSpPr>
          <p:cNvPr id="4" name="Slayt Numarası Yer Tutucusu 3"/>
          <p:cNvSpPr>
            <a:spLocks noGrp="1"/>
          </p:cNvSpPr>
          <p:nvPr>
            <p:ph type="sldNum" sz="quarter" idx="12"/>
          </p:nvPr>
        </p:nvSpPr>
        <p:spPr/>
        <p:txBody>
          <a:bodyPr/>
          <a:lstStyle/>
          <a:p>
            <a:fld id="{DF9007D1-15F5-468B-893D-2112372D629C}" type="slidenum">
              <a:rPr lang="tr-TR" smtClean="0"/>
              <a:t>9</a:t>
            </a:fld>
            <a:endParaRPr lang="tr-TR"/>
          </a:p>
        </p:txBody>
      </p:sp>
    </p:spTree>
    <p:extLst>
      <p:ext uri="{BB962C8B-B14F-4D97-AF65-F5344CB8AC3E}">
        <p14:creationId xmlns:p14="http://schemas.microsoft.com/office/powerpoint/2010/main" val="207770903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510</TotalTime>
  <Words>1889</Words>
  <Application>Microsoft Office PowerPoint</Application>
  <PresentationFormat>Geniş ekran</PresentationFormat>
  <Paragraphs>226</Paragraphs>
  <Slides>45</Slides>
  <Notes>45</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45</vt:i4>
      </vt:variant>
    </vt:vector>
  </HeadingPairs>
  <TitlesOfParts>
    <vt:vector size="49" baseType="lpstr">
      <vt:lpstr>Arial</vt:lpstr>
      <vt:lpstr>Calibri</vt:lpstr>
      <vt:lpstr>Calibri Light</vt:lpstr>
      <vt:lpstr>Office Teması</vt:lpstr>
      <vt:lpstr>RUH SAĞLIĞININ KORUNMASI ve RUH SAĞLIĞI YASASI</vt:lpstr>
      <vt:lpstr>Ülkemizde İntihar Sıklığı</vt:lpstr>
      <vt:lpstr>Antidepresan Kullanım Sıklığı</vt:lpstr>
      <vt:lpstr>Bağımlılık durumu</vt:lpstr>
      <vt:lpstr>Türkiye Ruh Sağlığı Profili </vt:lpstr>
      <vt:lpstr>Hastaların sorunları</vt:lpstr>
      <vt:lpstr>Hastaların sorunları</vt:lpstr>
      <vt:lpstr>Ruh Sağlığı Yasası Neden Gereklidir?</vt:lpstr>
      <vt:lpstr>Türkiye Ruh Sağlığı Yasa Tasarısı: Madde 1 </vt:lpstr>
      <vt:lpstr>Türkiye Ruh Sağlığı Yasa Tasarısı: Madde 1 </vt:lpstr>
      <vt:lpstr>Yasada adı geçen kavramlar: Ruhsal gelişim</vt:lpstr>
      <vt:lpstr>Ruh sağlığı</vt:lpstr>
      <vt:lpstr>Ruhsal hastalık </vt:lpstr>
      <vt:lpstr>Psiko-sosyal Destek </vt:lpstr>
      <vt:lpstr>Akran Destek ve Kendine Yardım Grupları </vt:lpstr>
      <vt:lpstr>Toplum-Temelli ruh sağlığı hizmetleri </vt:lpstr>
      <vt:lpstr>Onay almadan gerçekleştirilen tedavi: İstemsiz tedavi</vt:lpstr>
      <vt:lpstr>İstemsiz yatış </vt:lpstr>
      <vt:lpstr>Zorunlu yatış ve/veya tedavi </vt:lpstr>
      <vt:lpstr>Bilgilendirilmiş onay </vt:lpstr>
      <vt:lpstr>Koruyucu-Önleyici ruh sağlığı hizmetleri: Birincil önleme</vt:lpstr>
      <vt:lpstr>Koruyucu-Önleyici ruh sağlığı hizmetleri: İkincil önleme</vt:lpstr>
      <vt:lpstr>Koruyucu-Önleyici ruh sağlığı hizmetleri: Üçüncül önleme</vt:lpstr>
      <vt:lpstr>4. madde</vt:lpstr>
      <vt:lpstr>MADDE 5- Diğer Sağlık Hizmetlerine Erişimde Ayrımcılığın Önlenmesi  </vt:lpstr>
      <vt:lpstr>MADDE 6- Koruyucu, Önleyici ve Geliştirici Ruh Sağlığı Hizmetleri</vt:lpstr>
      <vt:lpstr>MADDE 6- 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Koruyucu, Önleyici ve Geliştirici Ruh Sağlığı Hizmetleri</vt:lpstr>
      <vt:lpstr>MADDE 11- Mahremiyet ve İhbar Yükümlülüğü  </vt:lpstr>
      <vt:lpstr>MADDE 11- Mahremiyet ve İhbar Yükümlülüğü  </vt:lpstr>
      <vt:lpstr>MADDE 12- Ruhsal Hastalıkların Tanılanması  </vt:lpstr>
      <vt:lpstr>MADDE 15- İstemsiz Tedavi ve Yatış</vt:lpstr>
      <vt:lpstr>MADDE 15- İstemsiz Tedavi ve Yatış</vt:lpstr>
      <vt:lpstr>MADDE 15- İstemsiz Tedavi ve Yatış</vt:lpstr>
      <vt:lpstr>MADDE 16- İstemsiz Yatışta Karar ve Denetleme Mekanizmaları</vt:lpstr>
      <vt:lpstr>İstemsiz Yatışta Karar ve Denetleme Mekanizmaları</vt:lpstr>
      <vt:lpstr>İstemsiz Yatışta Karar ve Denetleme Mekanizmaları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RUH SAĞLIĞININ KORUNMASI ve RUH SAĞLIĞI YASASI</dc:title>
  <dc:creator>user</dc:creator>
  <cp:lastModifiedBy>user</cp:lastModifiedBy>
  <cp:revision>51</cp:revision>
  <cp:lastPrinted>2018-12-24T09:04:44Z</cp:lastPrinted>
  <dcterms:created xsi:type="dcterms:W3CDTF">2018-12-14T13:02:33Z</dcterms:created>
  <dcterms:modified xsi:type="dcterms:W3CDTF">2019-12-23T08:48:37Z</dcterms:modified>
</cp:coreProperties>
</file>