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70" r:id="rId14"/>
    <p:sldId id="268" r:id="rId15"/>
    <p:sldId id="271" r:id="rId16"/>
    <p:sldId id="269" r:id="rId17"/>
    <p:sldId id="272" r:id="rId18"/>
    <p:sldId id="273" r:id="rId19"/>
    <p:sldId id="276" r:id="rId20"/>
    <p:sldId id="274" r:id="rId21"/>
    <p:sldId id="275" r:id="rId22"/>
    <p:sldId id="283" r:id="rId23"/>
    <p:sldId id="282" r:id="rId24"/>
    <p:sldId id="277" r:id="rId25"/>
    <p:sldId id="278" r:id="rId26"/>
    <p:sldId id="279" r:id="rId27"/>
    <p:sldId id="280" r:id="rId28"/>
    <p:sldId id="281" r:id="rId29"/>
    <p:sldId id="284" r:id="rId30"/>
    <p:sldId id="285" r:id="rId31"/>
    <p:sldId id="286" r:id="rId32"/>
    <p:sldId id="288" r:id="rId33"/>
    <p:sldId id="289" r:id="rId34"/>
    <p:sldId id="290" r:id="rId35"/>
    <p:sldId id="313" r:id="rId36"/>
    <p:sldId id="314" r:id="rId37"/>
    <p:sldId id="315" r:id="rId38"/>
    <p:sldId id="316" r:id="rId39"/>
    <p:sldId id="317" r:id="rId40"/>
    <p:sldId id="291" r:id="rId41"/>
    <p:sldId id="292" r:id="rId42"/>
    <p:sldId id="293" r:id="rId43"/>
    <p:sldId id="294" r:id="rId44"/>
    <p:sldId id="295" r:id="rId45"/>
    <p:sldId id="307" r:id="rId46"/>
    <p:sldId id="308" r:id="rId47"/>
    <p:sldId id="309" r:id="rId48"/>
    <p:sldId id="310" r:id="rId49"/>
    <p:sldId id="311" r:id="rId50"/>
    <p:sldId id="312" r:id="rId51"/>
    <p:sldId id="319" r:id="rId52"/>
    <p:sldId id="320" r:id="rId53"/>
    <p:sldId id="321" r:id="rId54"/>
    <p:sldId id="296" r:id="rId55"/>
    <p:sldId id="297" r:id="rId56"/>
    <p:sldId id="298" r:id="rId57"/>
    <p:sldId id="299" r:id="rId58"/>
    <p:sldId id="300" r:id="rId59"/>
    <p:sldId id="301" r:id="rId60"/>
    <p:sldId id="305" r:id="rId61"/>
    <p:sldId id="302" r:id="rId62"/>
    <p:sldId id="303" r:id="rId63"/>
    <p:sldId id="304" r:id="rId64"/>
    <p:sldId id="306" r:id="rId6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3"/>
    <p:restoredTop sz="90461"/>
  </p:normalViewPr>
  <p:slideViewPr>
    <p:cSldViewPr snapToGrid="0" snapToObjects="1">
      <p:cViewPr>
        <p:scale>
          <a:sx n="101" d="100"/>
          <a:sy n="101" d="100"/>
        </p:scale>
        <p:origin x="54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05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55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73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663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82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Ana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Ana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67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819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2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559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612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62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7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Ana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353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76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56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1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 smtClean="0"/>
              <a:t>Resmi yer tutucuya sürükleyin veya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10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D58991C-4D1A-3341-80D5-BD0E32BEB22B}" type="datetimeFigureOut">
              <a:rPr lang="tr-TR" smtClean="0"/>
              <a:t>7.11.2017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F160ACD-9B02-824B-AAAD-22EE9846C9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95099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>
          <a:xfrm>
            <a:off x="657225" y="2590783"/>
            <a:ext cx="7858125" cy="1231118"/>
          </a:xfrm>
        </p:spPr>
        <p:txBody>
          <a:bodyPr>
            <a:normAutofit/>
          </a:bodyPr>
          <a:lstStyle/>
          <a:p>
            <a:pPr algn="ctr"/>
            <a:r>
              <a:rPr lang="tr-TR" sz="4050" b="1" dirty="0">
                <a:solidFill>
                  <a:srgbClr val="FFFF00"/>
                </a:solidFill>
              </a:rPr>
              <a:t>JİNEKOLOJİDE   TANI   YÖNTEMLERİ</a:t>
            </a:r>
          </a:p>
        </p:txBody>
      </p:sp>
      <p:sp>
        <p:nvSpPr>
          <p:cNvPr id="5" name="Alt Konu Başlığı 4"/>
          <p:cNvSpPr>
            <a:spLocks noGrp="1"/>
          </p:cNvSpPr>
          <p:nvPr>
            <p:ph type="subTitle" idx="1"/>
          </p:nvPr>
        </p:nvSpPr>
        <p:spPr>
          <a:xfrm>
            <a:off x="1371600" y="4463643"/>
            <a:ext cx="6858000" cy="565519"/>
          </a:xfrm>
        </p:spPr>
        <p:txBody>
          <a:bodyPr>
            <a:normAutofit fontScale="70000" lnSpcReduction="20000"/>
          </a:bodyPr>
          <a:lstStyle/>
          <a:p>
            <a:endParaRPr lang="tr-TR" sz="2100" b="1" dirty="0">
              <a:solidFill>
                <a:schemeClr val="tx1"/>
              </a:solidFill>
            </a:endParaRPr>
          </a:p>
          <a:p>
            <a:r>
              <a:rPr lang="tr-TR" sz="2475" b="1" dirty="0">
                <a:solidFill>
                  <a:srgbClr val="FFFF00"/>
                </a:solidFill>
              </a:rPr>
              <a:t>Uz. Dr. Yavuz Emre ŞÜKÜR</a:t>
            </a:r>
          </a:p>
        </p:txBody>
      </p:sp>
    </p:spTree>
    <p:extLst>
      <p:ext uri="{BB962C8B-B14F-4D97-AF65-F5344CB8AC3E}">
        <p14:creationId xmlns:p14="http://schemas.microsoft.com/office/powerpoint/2010/main" val="208201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 smtClean="0">
                <a:solidFill>
                  <a:srgbClr val="FFFF00"/>
                </a:solidFill>
              </a:rPr>
              <a:t>Smear</a:t>
            </a:r>
            <a:r>
              <a:rPr lang="tr-TR" b="1" dirty="0" smtClean="0">
                <a:solidFill>
                  <a:srgbClr val="FFFF00"/>
                </a:solidFill>
              </a:rPr>
              <a:t> başlıca kullanım yerleri: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err="1" smtClean="0"/>
              <a:t>Genital</a:t>
            </a:r>
            <a:r>
              <a:rPr lang="tr-TR" dirty="0" smtClean="0"/>
              <a:t> </a:t>
            </a:r>
            <a:r>
              <a:rPr lang="tr-TR" dirty="0" err="1" smtClean="0"/>
              <a:t>malignite</a:t>
            </a:r>
            <a:r>
              <a:rPr lang="tr-TR" dirty="0" smtClean="0"/>
              <a:t> taraması (özellikle </a:t>
            </a:r>
            <a:r>
              <a:rPr lang="tr-TR" dirty="0" err="1" smtClean="0"/>
              <a:t>serviks</a:t>
            </a:r>
            <a:r>
              <a:rPr lang="tr-TR" dirty="0" smtClean="0"/>
              <a:t> </a:t>
            </a:r>
            <a:r>
              <a:rPr lang="tr-TR" dirty="0" err="1" smtClean="0"/>
              <a:t>ca</a:t>
            </a:r>
            <a:r>
              <a:rPr lang="tr-TR" dirty="0" smtClean="0"/>
              <a:t>)</a:t>
            </a:r>
          </a:p>
          <a:p>
            <a:endParaRPr lang="tr-TR" dirty="0" smtClean="0"/>
          </a:p>
          <a:p>
            <a:r>
              <a:rPr lang="tr-TR" dirty="0" err="1" smtClean="0"/>
              <a:t>Hormonal</a:t>
            </a:r>
            <a:r>
              <a:rPr lang="tr-TR" dirty="0" smtClean="0"/>
              <a:t> değerlendirme (</a:t>
            </a:r>
            <a:r>
              <a:rPr lang="tr-TR" dirty="0" err="1" smtClean="0"/>
              <a:t>vajen</a:t>
            </a:r>
            <a:r>
              <a:rPr lang="tr-TR" dirty="0" smtClean="0"/>
              <a:t> yan duvarı </a:t>
            </a:r>
            <a:r>
              <a:rPr lang="tr-TR" dirty="0" err="1" smtClean="0"/>
              <a:t>örn</a:t>
            </a:r>
            <a:r>
              <a:rPr lang="tr-TR" dirty="0" smtClean="0"/>
              <a:t>.)</a:t>
            </a:r>
          </a:p>
          <a:p>
            <a:endParaRPr lang="tr-TR" dirty="0" smtClean="0"/>
          </a:p>
          <a:p>
            <a:r>
              <a:rPr lang="tr-TR" dirty="0" smtClean="0"/>
              <a:t>Enfeksiyon? (HSV, HPV, </a:t>
            </a:r>
            <a:r>
              <a:rPr lang="tr-TR" dirty="0" err="1" smtClean="0"/>
              <a:t>trikomonas</a:t>
            </a:r>
            <a:r>
              <a:rPr lang="tr-TR" dirty="0" smtClean="0"/>
              <a:t>, </a:t>
            </a:r>
            <a:r>
              <a:rPr lang="tr-TR" dirty="0" err="1" smtClean="0"/>
              <a:t>aktinomikoz</a:t>
            </a:r>
            <a:r>
              <a:rPr lang="tr-TR" dirty="0" smtClean="0"/>
              <a:t>)</a:t>
            </a:r>
          </a:p>
          <a:p>
            <a:endParaRPr lang="tr-TR" dirty="0" smtClean="0"/>
          </a:p>
          <a:p>
            <a:r>
              <a:rPr lang="tr-TR" dirty="0" err="1" smtClean="0"/>
              <a:t>Genital</a:t>
            </a:r>
            <a:r>
              <a:rPr lang="tr-TR" dirty="0" smtClean="0"/>
              <a:t> </a:t>
            </a:r>
            <a:r>
              <a:rPr lang="tr-TR" dirty="0" err="1" smtClean="0"/>
              <a:t>malignite</a:t>
            </a:r>
            <a:r>
              <a:rPr lang="tr-TR" dirty="0" smtClean="0"/>
              <a:t> tedavilerinin takibinde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405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b="1" dirty="0" err="1" smtClean="0">
                <a:solidFill>
                  <a:srgbClr val="FFFF00"/>
                </a:solidFill>
              </a:rPr>
              <a:t>Hormonal</a:t>
            </a:r>
            <a:r>
              <a:rPr lang="tr-TR" b="1" dirty="0" smtClean="0">
                <a:solidFill>
                  <a:srgbClr val="FFFF00"/>
                </a:solidFill>
              </a:rPr>
              <a:t> değerlendirme</a:t>
            </a:r>
          </a:p>
          <a:p>
            <a:pPr marL="457200" indent="-457200">
              <a:buAutoNum type="arabicPeriod"/>
            </a:pPr>
            <a:r>
              <a:rPr lang="tr-TR" dirty="0" smtClean="0"/>
              <a:t>Bazal tabaka</a:t>
            </a:r>
          </a:p>
          <a:p>
            <a:pPr marL="457200" indent="-457200">
              <a:buAutoNum type="arabicPeriod"/>
            </a:pPr>
            <a:r>
              <a:rPr lang="tr-TR" dirty="0" err="1" smtClean="0"/>
              <a:t>Parabazal</a:t>
            </a:r>
            <a:r>
              <a:rPr lang="tr-TR" dirty="0" smtClean="0"/>
              <a:t> tabaka: Mitoz sık. </a:t>
            </a:r>
            <a:r>
              <a:rPr lang="tr-TR" b="1" dirty="0" err="1" smtClean="0">
                <a:solidFill>
                  <a:srgbClr val="FFFF00"/>
                </a:solidFill>
              </a:rPr>
              <a:t>Androjen</a:t>
            </a:r>
            <a:r>
              <a:rPr lang="tr-TR" dirty="0" smtClean="0"/>
              <a:t> etkisi ile çoğalır.</a:t>
            </a:r>
          </a:p>
          <a:p>
            <a:pPr marL="457200" indent="-457200">
              <a:buAutoNum type="arabicPeriod"/>
            </a:pPr>
            <a:r>
              <a:rPr lang="tr-TR" dirty="0" err="1" smtClean="0"/>
              <a:t>İntermediyer</a:t>
            </a:r>
            <a:r>
              <a:rPr lang="tr-TR" dirty="0" smtClean="0"/>
              <a:t> tabaka: Glikojen taşıyan hücreler. </a:t>
            </a:r>
            <a:r>
              <a:rPr lang="tr-TR" b="1" dirty="0" err="1" smtClean="0">
                <a:solidFill>
                  <a:srgbClr val="FFFF00"/>
                </a:solidFill>
              </a:rPr>
              <a:t>Progesteron</a:t>
            </a:r>
            <a:r>
              <a:rPr lang="tr-TR" dirty="0" smtClean="0"/>
              <a:t> etkisiyle çoğalır.</a:t>
            </a:r>
          </a:p>
          <a:p>
            <a:pPr marL="457200" indent="-457200">
              <a:buAutoNum type="arabicPeriod"/>
            </a:pPr>
            <a:r>
              <a:rPr lang="tr-TR" dirty="0" err="1" smtClean="0"/>
              <a:t>Süperfisiyal</a:t>
            </a:r>
            <a:r>
              <a:rPr lang="tr-TR" dirty="0" smtClean="0"/>
              <a:t> tabaka: </a:t>
            </a:r>
            <a:r>
              <a:rPr lang="tr-TR" b="1" dirty="0" smtClean="0">
                <a:solidFill>
                  <a:srgbClr val="FFFF00"/>
                </a:solidFill>
              </a:rPr>
              <a:t>Östrojen</a:t>
            </a:r>
            <a:r>
              <a:rPr lang="tr-TR" dirty="0" smtClean="0"/>
              <a:t> etkisi ile çoğalır. </a:t>
            </a:r>
          </a:p>
          <a:p>
            <a:pPr marL="457200" indent="-457200">
              <a:buAutoNum type="arabicPeriod"/>
            </a:pPr>
            <a:endParaRPr lang="tr-TR" dirty="0"/>
          </a:p>
          <a:p>
            <a:pPr marL="0" indent="0">
              <a:buNone/>
            </a:pPr>
            <a:r>
              <a:rPr lang="tr-TR" b="1" i="1" dirty="0" err="1" smtClean="0">
                <a:solidFill>
                  <a:srgbClr val="FFFF00"/>
                </a:solidFill>
              </a:rPr>
              <a:t>Maturasyon</a:t>
            </a:r>
            <a:r>
              <a:rPr lang="tr-TR" b="1" i="1" dirty="0" smtClean="0">
                <a:solidFill>
                  <a:srgbClr val="FFFF00"/>
                </a:solidFill>
              </a:rPr>
              <a:t> indeksi</a:t>
            </a:r>
            <a:r>
              <a:rPr lang="tr-TR" dirty="0" smtClean="0"/>
              <a:t> </a:t>
            </a:r>
            <a:r>
              <a:rPr lang="tr-TR" dirty="0" err="1" smtClean="0"/>
              <a:t>hormonal</a:t>
            </a:r>
            <a:r>
              <a:rPr lang="tr-TR" dirty="0" smtClean="0"/>
              <a:t> durumu gösteren en önemli kriterdir (</a:t>
            </a:r>
            <a:r>
              <a:rPr lang="tr-TR" dirty="0" err="1" smtClean="0"/>
              <a:t>parabazal:intermediyer:süperfisiyal</a:t>
            </a:r>
            <a:r>
              <a:rPr lang="tr-TR" dirty="0" smtClean="0"/>
              <a:t>)</a:t>
            </a:r>
          </a:p>
          <a:p>
            <a:pPr>
              <a:buFontTx/>
              <a:buChar char="-"/>
            </a:pPr>
            <a:r>
              <a:rPr lang="tr-TR" dirty="0" err="1" smtClean="0"/>
              <a:t>Yenidoğan</a:t>
            </a:r>
            <a:r>
              <a:rPr lang="tr-TR" dirty="0" smtClean="0"/>
              <a:t> kız çocuğunda 0:95:5</a:t>
            </a:r>
          </a:p>
          <a:p>
            <a:pPr>
              <a:buFontTx/>
              <a:buChar char="-"/>
            </a:pPr>
            <a:r>
              <a:rPr lang="tr-TR" dirty="0" err="1" smtClean="0"/>
              <a:t>Ovulasyonda</a:t>
            </a:r>
            <a:r>
              <a:rPr lang="tr-TR" dirty="0" smtClean="0"/>
              <a:t> 0:40:60</a:t>
            </a:r>
          </a:p>
          <a:p>
            <a:pPr>
              <a:buFontTx/>
              <a:buChar char="-"/>
            </a:pPr>
            <a:r>
              <a:rPr lang="tr-TR" dirty="0" err="1" smtClean="0"/>
              <a:t>Menstruasyonda</a:t>
            </a:r>
            <a:r>
              <a:rPr lang="tr-TR" dirty="0" smtClean="0"/>
              <a:t> 0:70:30</a:t>
            </a:r>
          </a:p>
          <a:p>
            <a:pPr>
              <a:buFontTx/>
              <a:buChar char="-"/>
            </a:pPr>
            <a:r>
              <a:rPr lang="tr-TR" dirty="0" smtClean="0"/>
              <a:t>Gebelikte 0:95:5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065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sz="3100" b="1" i="1" dirty="0" smtClean="0">
                <a:solidFill>
                  <a:srgbClr val="FFFF00"/>
                </a:solidFill>
              </a:rPr>
              <a:t>ACOG</a:t>
            </a:r>
          </a:p>
          <a:p>
            <a:r>
              <a:rPr lang="tr-TR" dirty="0" smtClean="0"/>
              <a:t>21 yaşından itibaren</a:t>
            </a:r>
          </a:p>
          <a:p>
            <a:r>
              <a:rPr lang="tr-TR" dirty="0" smtClean="0"/>
              <a:t>21-29 arası 2 yılda bir</a:t>
            </a:r>
          </a:p>
          <a:p>
            <a:r>
              <a:rPr lang="tr-TR" dirty="0" smtClean="0"/>
              <a:t>3 kez negatif </a:t>
            </a:r>
            <a:r>
              <a:rPr lang="tr-TR" dirty="0" err="1" smtClean="0"/>
              <a:t>smear</a:t>
            </a:r>
            <a:r>
              <a:rPr lang="tr-TR" dirty="0" smtClean="0"/>
              <a:t> sonucu olanlarda 30 yaşından itibaren 3 yılda bir</a:t>
            </a:r>
          </a:p>
          <a:p>
            <a:r>
              <a:rPr lang="tr-TR" dirty="0" smtClean="0"/>
              <a:t>Daha sık takip gerektiren özel durumlar:</a:t>
            </a:r>
          </a:p>
          <a:p>
            <a:pPr lvl="1"/>
            <a:r>
              <a:rPr lang="tr-TR" dirty="0" smtClean="0"/>
              <a:t>HPV (+): ilk yıl 6 ayda bir, takiben yıllık</a:t>
            </a:r>
          </a:p>
          <a:p>
            <a:pPr lvl="1"/>
            <a:r>
              <a:rPr lang="tr-TR" dirty="0" err="1" smtClean="0"/>
              <a:t>İmmün</a:t>
            </a:r>
            <a:r>
              <a:rPr lang="tr-TR" dirty="0" smtClean="0"/>
              <a:t> yetmezlik</a:t>
            </a:r>
          </a:p>
          <a:p>
            <a:pPr lvl="1"/>
            <a:r>
              <a:rPr lang="tr-TR" dirty="0" smtClean="0"/>
              <a:t>DES</a:t>
            </a:r>
          </a:p>
          <a:p>
            <a:pPr lvl="1"/>
            <a:r>
              <a:rPr lang="tr-TR" dirty="0" smtClean="0">
                <a:sym typeface="Symbol" charset="2"/>
              </a:rPr>
              <a:t>CIN2 hikayesi (20 yıl boyunca yıllık)</a:t>
            </a:r>
          </a:p>
          <a:p>
            <a:r>
              <a:rPr lang="tr-TR" dirty="0" smtClean="0">
                <a:sym typeface="Symbol" charset="2"/>
              </a:rPr>
              <a:t>65-75 yaş arası sonlandırılabilir</a:t>
            </a:r>
          </a:p>
          <a:p>
            <a:r>
              <a:rPr lang="tr-TR" dirty="0" err="1" smtClean="0">
                <a:sym typeface="Symbol" charset="2"/>
              </a:rPr>
              <a:t>Benign</a:t>
            </a:r>
            <a:r>
              <a:rPr lang="tr-TR" dirty="0" smtClean="0">
                <a:sym typeface="Symbol" charset="2"/>
              </a:rPr>
              <a:t> nedenlerle </a:t>
            </a:r>
            <a:r>
              <a:rPr lang="tr-TR" dirty="0" err="1" smtClean="0">
                <a:sym typeface="Symbol" charset="2"/>
              </a:rPr>
              <a:t>histerektomi</a:t>
            </a:r>
            <a:r>
              <a:rPr lang="tr-TR" dirty="0" smtClean="0">
                <a:sym typeface="Symbol" charset="2"/>
              </a:rPr>
              <a:t> yapılmışsa sonlandırılabilir.</a:t>
            </a:r>
            <a:endParaRPr lang="tr-TR" dirty="0"/>
          </a:p>
          <a:p>
            <a:pPr lvl="1"/>
            <a:endParaRPr lang="tr-TR" dirty="0" smtClean="0"/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sz="2800" b="1" i="1" dirty="0" smtClean="0">
                <a:solidFill>
                  <a:srgbClr val="FFFF00"/>
                </a:solidFill>
              </a:rPr>
              <a:t>Türkiye Cumhuriyeti S. B. </a:t>
            </a:r>
          </a:p>
          <a:p>
            <a:pPr marL="0" indent="0">
              <a:buNone/>
            </a:pPr>
            <a:r>
              <a:rPr lang="tr-TR" sz="2800" b="1" i="1" dirty="0" smtClean="0">
                <a:solidFill>
                  <a:srgbClr val="FFFF00"/>
                </a:solidFill>
              </a:rPr>
              <a:t>Türkiye Halk Sağlığı Kurumu</a:t>
            </a:r>
          </a:p>
          <a:p>
            <a:r>
              <a:rPr lang="tr-TR" dirty="0" smtClean="0"/>
              <a:t>30 yaşında başlar, 65 yaşında biter</a:t>
            </a:r>
          </a:p>
          <a:p>
            <a:r>
              <a:rPr lang="tr-TR" dirty="0" smtClean="0"/>
              <a:t>5 yılda bir</a:t>
            </a:r>
          </a:p>
          <a:p>
            <a:r>
              <a:rPr lang="tr-TR" dirty="0" smtClean="0"/>
              <a:t>HPV veya </a:t>
            </a:r>
            <a:r>
              <a:rPr lang="tr-TR" dirty="0" err="1" smtClean="0"/>
              <a:t>Pap-smear</a:t>
            </a:r>
            <a:r>
              <a:rPr lang="tr-TR" dirty="0" smtClean="0"/>
              <a:t> testi</a:t>
            </a:r>
          </a:p>
          <a:p>
            <a:r>
              <a:rPr lang="tr-TR" dirty="0" smtClean="0"/>
              <a:t>ASM, TSM, KETEM</a:t>
            </a:r>
          </a:p>
          <a:p>
            <a:r>
              <a:rPr lang="tr-TR" dirty="0" smtClean="0"/>
              <a:t>Pozitif test sonucunda ‘birey </a:t>
            </a:r>
            <a:r>
              <a:rPr lang="tr-TR" dirty="0"/>
              <a:t>ileri merkezlerdeki kadın </a:t>
            </a:r>
            <a:r>
              <a:rPr lang="tr-TR" dirty="0" err="1"/>
              <a:t>doğum</a:t>
            </a:r>
            <a:r>
              <a:rPr lang="tr-TR" dirty="0"/>
              <a:t> uzmanlarına </a:t>
            </a:r>
            <a:r>
              <a:rPr lang="tr-TR" dirty="0" err="1"/>
              <a:t>yö</a:t>
            </a:r>
            <a:r>
              <a:rPr lang="tr-TR" dirty="0" err="1" smtClean="0"/>
              <a:t>nlendirilir</a:t>
            </a:r>
            <a:r>
              <a:rPr lang="tr-TR" dirty="0" smtClean="0"/>
              <a:t>‘</a:t>
            </a:r>
          </a:p>
          <a:p>
            <a:r>
              <a:rPr lang="tr-TR" dirty="0"/>
              <a:t>HPV Testi pozitif olanlara; </a:t>
            </a:r>
            <a:r>
              <a:rPr lang="tr-TR" dirty="0" err="1"/>
              <a:t>Türkiye</a:t>
            </a:r>
            <a:r>
              <a:rPr lang="tr-TR" dirty="0"/>
              <a:t> Halk </a:t>
            </a:r>
            <a:r>
              <a:rPr lang="tr-TR" dirty="0" err="1"/>
              <a:t>Sağlığı</a:t>
            </a:r>
            <a:r>
              <a:rPr lang="tr-TR" dirty="0"/>
              <a:t> Kurumu’nca da refleks sitoloji bakılabilir 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1017099" y="5988733"/>
            <a:ext cx="341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tr-TR" b="1" dirty="0" smtClean="0">
                <a:solidFill>
                  <a:srgbClr val="FFFF00"/>
                </a:solidFill>
              </a:rPr>
              <a:t>ACS: </a:t>
            </a:r>
            <a:r>
              <a:rPr lang="tr-TR" dirty="0" smtClean="0"/>
              <a:t>Son 10 yılda anormal test sonucu yoksa 70 yaşında kesilir.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1048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1" y="1690689"/>
            <a:ext cx="7660397" cy="4962890"/>
          </a:xfrm>
        </p:spPr>
      </p:pic>
    </p:spTree>
    <p:extLst>
      <p:ext uri="{BB962C8B-B14F-4D97-AF65-F5344CB8AC3E}">
        <p14:creationId xmlns:p14="http://schemas.microsoft.com/office/powerpoint/2010/main" val="146239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i="1" dirty="0" smtClean="0">
                <a:solidFill>
                  <a:srgbClr val="FFFF00"/>
                </a:solidFill>
              </a:rPr>
              <a:t>Anormal sonuca neden olabilecek durumlar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err="1" smtClean="0"/>
              <a:t>İnvaziv</a:t>
            </a:r>
            <a:r>
              <a:rPr lang="tr-TR" dirty="0" smtClean="0"/>
              <a:t> </a:t>
            </a:r>
            <a:r>
              <a:rPr lang="tr-TR" dirty="0" err="1" smtClean="0"/>
              <a:t>serviks</a:t>
            </a:r>
            <a:r>
              <a:rPr lang="tr-TR" dirty="0" smtClean="0"/>
              <a:t>, </a:t>
            </a:r>
            <a:r>
              <a:rPr lang="tr-TR" dirty="0" err="1" smtClean="0"/>
              <a:t>vajen</a:t>
            </a:r>
            <a:r>
              <a:rPr lang="tr-TR" dirty="0" smtClean="0"/>
              <a:t>, vulva kanserleri</a:t>
            </a:r>
          </a:p>
          <a:p>
            <a:r>
              <a:rPr lang="tr-TR" dirty="0" err="1" smtClean="0"/>
              <a:t>Servikal</a:t>
            </a:r>
            <a:r>
              <a:rPr lang="tr-TR" dirty="0" smtClean="0"/>
              <a:t> </a:t>
            </a:r>
            <a:r>
              <a:rPr lang="tr-TR" dirty="0" err="1" smtClean="0"/>
              <a:t>intraepitelyal</a:t>
            </a:r>
            <a:r>
              <a:rPr lang="tr-TR" dirty="0" smtClean="0"/>
              <a:t> </a:t>
            </a:r>
            <a:r>
              <a:rPr lang="tr-TR" dirty="0" err="1" smtClean="0"/>
              <a:t>neoplazi</a:t>
            </a:r>
            <a:endParaRPr lang="tr-TR" dirty="0" smtClean="0"/>
          </a:p>
          <a:p>
            <a:r>
              <a:rPr lang="tr-TR" dirty="0" err="1" smtClean="0"/>
              <a:t>Atrofi</a:t>
            </a:r>
            <a:endParaRPr lang="tr-TR" dirty="0" smtClean="0"/>
          </a:p>
          <a:p>
            <a:r>
              <a:rPr lang="tr-TR" dirty="0" smtClean="0"/>
              <a:t>Düz </a:t>
            </a:r>
            <a:r>
              <a:rPr lang="tr-TR" dirty="0" err="1" smtClean="0"/>
              <a:t>kondilom</a:t>
            </a:r>
            <a:endParaRPr lang="tr-TR" dirty="0" smtClean="0"/>
          </a:p>
          <a:p>
            <a:r>
              <a:rPr lang="tr-TR" dirty="0" err="1" smtClean="0"/>
              <a:t>İnflamasyon</a:t>
            </a:r>
            <a:endParaRPr lang="tr-TR" dirty="0" smtClean="0"/>
          </a:p>
          <a:p>
            <a:r>
              <a:rPr lang="tr-TR" dirty="0" err="1" smtClean="0"/>
              <a:t>Metaplazi</a:t>
            </a:r>
            <a:endParaRPr lang="tr-TR" dirty="0" smtClean="0"/>
          </a:p>
          <a:p>
            <a:r>
              <a:rPr lang="tr-TR" dirty="0" smtClean="0"/>
              <a:t>Üst </a:t>
            </a:r>
            <a:r>
              <a:rPr lang="tr-TR" dirty="0" err="1" smtClean="0"/>
              <a:t>genital</a:t>
            </a:r>
            <a:r>
              <a:rPr lang="tr-TR" dirty="0" smtClean="0"/>
              <a:t> </a:t>
            </a:r>
            <a:r>
              <a:rPr lang="tr-TR" dirty="0" err="1" smtClean="0"/>
              <a:t>trakt</a:t>
            </a:r>
            <a:r>
              <a:rPr lang="tr-TR" dirty="0" smtClean="0"/>
              <a:t> kanserleri</a:t>
            </a:r>
          </a:p>
          <a:p>
            <a:r>
              <a:rPr lang="tr-TR" dirty="0" smtClean="0"/>
              <a:t>RT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881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err="1" smtClean="0">
                <a:solidFill>
                  <a:srgbClr val="FFFF00"/>
                </a:solidFill>
              </a:rPr>
              <a:t>Pap</a:t>
            </a:r>
            <a:r>
              <a:rPr lang="tr-TR" b="1" dirty="0" err="1">
                <a:solidFill>
                  <a:srgbClr val="FFFF00"/>
                </a:solidFill>
              </a:rPr>
              <a:t>-</a:t>
            </a:r>
            <a:r>
              <a:rPr lang="tr-TR" b="1" dirty="0" err="1" smtClean="0">
                <a:solidFill>
                  <a:srgbClr val="FFFF00"/>
                </a:solidFill>
              </a:rPr>
              <a:t>smear</a:t>
            </a:r>
            <a:r>
              <a:rPr lang="tr-TR" b="1" dirty="0" smtClean="0">
                <a:solidFill>
                  <a:srgbClr val="FFFF00"/>
                </a:solidFill>
              </a:rPr>
              <a:t> testi ile ilgili sorunlar</a:t>
            </a:r>
          </a:p>
          <a:p>
            <a:pPr marL="0" indent="0">
              <a:buNone/>
            </a:pPr>
            <a:endParaRPr lang="tr-TR" b="1" dirty="0" smtClean="0">
              <a:solidFill>
                <a:srgbClr val="FFFF00"/>
              </a:solidFill>
            </a:endParaRPr>
          </a:p>
          <a:p>
            <a:r>
              <a:rPr lang="tr-TR" dirty="0" err="1" smtClean="0"/>
              <a:t>Servikal</a:t>
            </a:r>
            <a:r>
              <a:rPr lang="tr-TR" dirty="0" smtClean="0"/>
              <a:t> kanserlerin %60-70’ini tespit eder.</a:t>
            </a:r>
          </a:p>
          <a:p>
            <a:r>
              <a:rPr lang="tr-TR" dirty="0" smtClean="0"/>
              <a:t>Güvenilirliği örneğin alınış şekline ve </a:t>
            </a:r>
            <a:r>
              <a:rPr lang="tr-TR" dirty="0" err="1" smtClean="0"/>
              <a:t>sitoloğa</a:t>
            </a:r>
            <a:r>
              <a:rPr lang="tr-TR" dirty="0" smtClean="0"/>
              <a:t> bağlıdır.</a:t>
            </a:r>
          </a:p>
          <a:p>
            <a:r>
              <a:rPr lang="tr-TR" dirty="0" smtClean="0"/>
              <a:t>%10-15 yanlış negatif sonuç</a:t>
            </a:r>
          </a:p>
          <a:p>
            <a:r>
              <a:rPr lang="tr-TR" dirty="0" smtClean="0"/>
              <a:t>Enfeksiyon varlığında yanlış pozitif sonuç</a:t>
            </a:r>
          </a:p>
          <a:p>
            <a:r>
              <a:rPr lang="tr-TR" dirty="0" err="1" smtClean="0"/>
              <a:t>Postmenopozal</a:t>
            </a:r>
            <a:r>
              <a:rPr lang="tr-TR" dirty="0" smtClean="0"/>
              <a:t> kadınlarda </a:t>
            </a:r>
            <a:r>
              <a:rPr lang="tr-TR" dirty="0" err="1" smtClean="0"/>
              <a:t>skuamokolumnar</a:t>
            </a:r>
            <a:r>
              <a:rPr lang="tr-TR" dirty="0" smtClean="0"/>
              <a:t> bileşkenin örneklenmesi zor (test öncesi 10 gün </a:t>
            </a:r>
            <a:r>
              <a:rPr lang="tr-TR" dirty="0" err="1" smtClean="0"/>
              <a:t>östrojenli</a:t>
            </a:r>
            <a:r>
              <a:rPr lang="tr-TR" dirty="0" smtClean="0"/>
              <a:t> krem önerilebilir)</a:t>
            </a:r>
          </a:p>
          <a:p>
            <a:r>
              <a:rPr lang="tr-TR" dirty="0" smtClean="0"/>
              <a:t>RT sonrası zor (</a:t>
            </a:r>
            <a:r>
              <a:rPr lang="tr-TR" dirty="0" err="1" smtClean="0"/>
              <a:t>vajende</a:t>
            </a:r>
            <a:r>
              <a:rPr lang="tr-TR" dirty="0" smtClean="0"/>
              <a:t> </a:t>
            </a:r>
            <a:r>
              <a:rPr lang="tr-TR" dirty="0" err="1" smtClean="0"/>
              <a:t>skar</a:t>
            </a:r>
            <a:r>
              <a:rPr lang="tr-TR" dirty="0" smtClean="0"/>
              <a:t> ve </a:t>
            </a:r>
            <a:r>
              <a:rPr lang="tr-TR" dirty="0" err="1" smtClean="0"/>
              <a:t>atrofi</a:t>
            </a:r>
            <a:r>
              <a:rPr lang="tr-TR" dirty="0" smtClean="0"/>
              <a:t> nedeniyle)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59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Sitoloji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0000" y="1400175"/>
            <a:ext cx="7675350" cy="52720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tr-TR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Spinnbarkeit</a:t>
            </a:r>
            <a:r>
              <a:rPr lang="tr-TR" dirty="0" smtClean="0">
                <a:solidFill>
                  <a:srgbClr val="FFFF00"/>
                </a:solidFill>
              </a:rPr>
              <a:t> testi</a:t>
            </a:r>
          </a:p>
          <a:p>
            <a:r>
              <a:rPr lang="tr-TR" dirty="0" err="1" smtClean="0"/>
              <a:t>Servikal</a:t>
            </a:r>
            <a:r>
              <a:rPr lang="tr-TR" dirty="0" smtClean="0"/>
              <a:t> mukusun elastikiyetini değerlendiren bir testtir. </a:t>
            </a:r>
          </a:p>
          <a:p>
            <a:r>
              <a:rPr lang="tr-TR" dirty="0" smtClean="0"/>
              <a:t>Östrojen etkisinde daha fazla, berrak ve gerilebilir olur.</a:t>
            </a:r>
          </a:p>
          <a:p>
            <a:r>
              <a:rPr lang="tr-TR" dirty="0" smtClean="0"/>
              <a:t>Mukus </a:t>
            </a:r>
            <a:r>
              <a:rPr lang="tr-TR" dirty="0" err="1" smtClean="0"/>
              <a:t>midsiklusta</a:t>
            </a:r>
            <a:r>
              <a:rPr lang="tr-TR" dirty="0" smtClean="0"/>
              <a:t> incelir, </a:t>
            </a:r>
            <a:r>
              <a:rPr lang="tr-TR" dirty="0" err="1" smtClean="0"/>
              <a:t>alkalen</a:t>
            </a:r>
            <a:r>
              <a:rPr lang="tr-TR" dirty="0" smtClean="0"/>
              <a:t> ve </a:t>
            </a:r>
            <a:r>
              <a:rPr lang="tr-TR" dirty="0" err="1" smtClean="0"/>
              <a:t>aselüler</a:t>
            </a:r>
            <a:r>
              <a:rPr lang="tr-TR" dirty="0" smtClean="0"/>
              <a:t> olur, sperm tarafından </a:t>
            </a:r>
            <a:r>
              <a:rPr lang="tr-TR" dirty="0" err="1" smtClean="0"/>
              <a:t>penetre</a:t>
            </a:r>
            <a:r>
              <a:rPr lang="tr-TR" dirty="0" smtClean="0"/>
              <a:t> edilebilir.</a:t>
            </a:r>
          </a:p>
          <a:p>
            <a:r>
              <a:rPr lang="tr-TR" dirty="0" err="1" smtClean="0"/>
              <a:t>Postovulatuar</a:t>
            </a:r>
            <a:r>
              <a:rPr lang="tr-TR" dirty="0" smtClean="0"/>
              <a:t> dönemde, </a:t>
            </a:r>
            <a:r>
              <a:rPr lang="tr-TR" dirty="0" err="1" smtClean="0"/>
              <a:t>progesteron</a:t>
            </a:r>
            <a:r>
              <a:rPr lang="tr-TR" dirty="0" smtClean="0"/>
              <a:t> etkisi altında daha az, daha katı ve yapışkan olur. Sperm geçişine engel olur.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397000"/>
            <a:ext cx="3467100" cy="21754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1399370"/>
            <a:ext cx="1885950" cy="2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Sitoloji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0000" y="1825625"/>
            <a:ext cx="7675350" cy="4789488"/>
          </a:xfrm>
        </p:spPr>
        <p:txBody>
          <a:bodyPr>
            <a:normAutofit fontScale="92500"/>
          </a:bodyPr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Fern</a:t>
            </a:r>
            <a:r>
              <a:rPr lang="tr-TR" dirty="0" smtClean="0">
                <a:solidFill>
                  <a:srgbClr val="FFFF00"/>
                </a:solidFill>
              </a:rPr>
              <a:t> (eğrelti otu) testi</a:t>
            </a:r>
          </a:p>
          <a:p>
            <a:r>
              <a:rPr lang="tr-TR" dirty="0" err="1" smtClean="0">
                <a:solidFill>
                  <a:schemeClr val="tx1"/>
                </a:solidFill>
              </a:rPr>
              <a:t>Ovülasyonu</a:t>
            </a:r>
            <a:r>
              <a:rPr lang="tr-TR" dirty="0" smtClean="0">
                <a:solidFill>
                  <a:schemeClr val="tx1"/>
                </a:solidFill>
              </a:rPr>
              <a:t> ve zamanını değerlendirmek amacıyla uygulanır.</a:t>
            </a:r>
          </a:p>
          <a:p>
            <a:r>
              <a:rPr lang="tr-TR" dirty="0" err="1" smtClean="0"/>
              <a:t>Preovulatuar</a:t>
            </a:r>
            <a:r>
              <a:rPr lang="tr-TR" dirty="0" smtClean="0"/>
              <a:t> dönemde östrojen etkisi ile eğrelti otu görünümü – </a:t>
            </a:r>
            <a:r>
              <a:rPr lang="tr-TR" dirty="0" err="1" smtClean="0"/>
              <a:t>NaCl</a:t>
            </a:r>
            <a:r>
              <a:rPr lang="tr-TR" dirty="0" smtClean="0"/>
              <a:t> içeriği nedeniyle</a:t>
            </a:r>
          </a:p>
          <a:p>
            <a:r>
              <a:rPr lang="tr-TR" dirty="0" err="1" smtClean="0"/>
              <a:t>Ovulasyon</a:t>
            </a:r>
            <a:r>
              <a:rPr lang="tr-TR" dirty="0" smtClean="0"/>
              <a:t> sonrasında ise </a:t>
            </a:r>
            <a:r>
              <a:rPr lang="tr-TR" dirty="0" err="1" smtClean="0"/>
              <a:t>progesteron</a:t>
            </a:r>
            <a:r>
              <a:rPr lang="tr-TR" dirty="0" smtClean="0"/>
              <a:t> etkisi ile bu görüntü kaybolur.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75" y="1509712"/>
            <a:ext cx="3911600" cy="258865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75" y="1509712"/>
            <a:ext cx="3822775" cy="258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5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FF00"/>
                </a:solidFill>
              </a:rPr>
              <a:t>Kolposkopi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Anormal </a:t>
            </a:r>
            <a:r>
              <a:rPr lang="tr-TR" dirty="0" err="1" smtClean="0"/>
              <a:t>servikal</a:t>
            </a:r>
            <a:r>
              <a:rPr lang="tr-TR" dirty="0" smtClean="0"/>
              <a:t> sitolojinin değerlendirilmesi</a:t>
            </a:r>
          </a:p>
          <a:p>
            <a:endParaRPr lang="tr-TR" dirty="0" smtClean="0"/>
          </a:p>
          <a:p>
            <a:r>
              <a:rPr lang="tr-TR" dirty="0" smtClean="0"/>
              <a:t>SF ve ardından %3-5’lik </a:t>
            </a:r>
            <a:r>
              <a:rPr lang="tr-TR" dirty="0" smtClean="0">
                <a:solidFill>
                  <a:srgbClr val="FFFF00"/>
                </a:solidFill>
              </a:rPr>
              <a:t>asetik asit </a:t>
            </a:r>
            <a:r>
              <a:rPr lang="tr-TR" dirty="0" smtClean="0"/>
              <a:t>uygulanır.</a:t>
            </a:r>
          </a:p>
          <a:p>
            <a:r>
              <a:rPr lang="tr-TR" dirty="0" err="1" smtClean="0"/>
              <a:t>Atipik</a:t>
            </a:r>
            <a:r>
              <a:rPr lang="tr-TR" dirty="0" smtClean="0"/>
              <a:t> hücrelerde nükleer şişme olur ve </a:t>
            </a:r>
            <a:r>
              <a:rPr lang="tr-TR" dirty="0" err="1" smtClean="0"/>
              <a:t>opak</a:t>
            </a:r>
            <a:r>
              <a:rPr lang="tr-TR" dirty="0" smtClean="0"/>
              <a:t>-beyaz görünür.</a:t>
            </a:r>
          </a:p>
          <a:p>
            <a:endParaRPr lang="tr-TR" dirty="0" smtClean="0"/>
          </a:p>
          <a:p>
            <a:r>
              <a:rPr lang="tr-TR" dirty="0" err="1" smtClean="0">
                <a:solidFill>
                  <a:srgbClr val="FFFF00"/>
                </a:solidFill>
              </a:rPr>
              <a:t>Schiller</a:t>
            </a:r>
            <a:r>
              <a:rPr lang="tr-TR" dirty="0" smtClean="0">
                <a:solidFill>
                  <a:srgbClr val="FFFF00"/>
                </a:solidFill>
              </a:rPr>
              <a:t> testi</a:t>
            </a:r>
            <a:r>
              <a:rPr lang="tr-TR" dirty="0" smtClean="0"/>
              <a:t>: </a:t>
            </a:r>
            <a:r>
              <a:rPr lang="tr-TR" dirty="0" err="1" smtClean="0"/>
              <a:t>serviks</a:t>
            </a:r>
            <a:r>
              <a:rPr lang="tr-TR" dirty="0" smtClean="0"/>
              <a:t> ve </a:t>
            </a:r>
            <a:r>
              <a:rPr lang="tr-TR" dirty="0" err="1" smtClean="0"/>
              <a:t>vajene</a:t>
            </a:r>
            <a:r>
              <a:rPr lang="tr-TR" dirty="0" smtClean="0"/>
              <a:t> iyot (</a:t>
            </a:r>
            <a:r>
              <a:rPr lang="tr-TR" dirty="0" err="1" smtClean="0"/>
              <a:t>lugol</a:t>
            </a:r>
            <a:r>
              <a:rPr lang="tr-TR" dirty="0" smtClean="0"/>
              <a:t> solüsyonu) uygulanır. </a:t>
            </a:r>
          </a:p>
          <a:p>
            <a:r>
              <a:rPr lang="tr-TR" dirty="0" smtClean="0"/>
              <a:t>Normal, </a:t>
            </a:r>
            <a:r>
              <a:rPr lang="tr-TR" dirty="0" err="1" smtClean="0"/>
              <a:t>matür</a:t>
            </a:r>
            <a:r>
              <a:rPr lang="tr-TR" dirty="0" smtClean="0"/>
              <a:t>, glikojenden zengin hücreler iyot tutarak kahverengi olur.</a:t>
            </a:r>
          </a:p>
          <a:p>
            <a:r>
              <a:rPr lang="tr-TR" dirty="0" err="1" smtClean="0"/>
              <a:t>İmmatür</a:t>
            </a:r>
            <a:r>
              <a:rPr lang="tr-TR" dirty="0" smtClean="0"/>
              <a:t>, </a:t>
            </a:r>
            <a:r>
              <a:rPr lang="tr-TR" dirty="0" err="1" smtClean="0"/>
              <a:t>preinvaziv</a:t>
            </a:r>
            <a:r>
              <a:rPr lang="tr-TR" dirty="0" smtClean="0"/>
              <a:t> ve </a:t>
            </a:r>
            <a:r>
              <a:rPr lang="tr-TR" dirty="0" err="1" smtClean="0"/>
              <a:t>invaziv</a:t>
            </a:r>
            <a:r>
              <a:rPr lang="tr-TR" dirty="0" smtClean="0"/>
              <a:t> kanser hücreleri iyot tutmaz ve beyaz kalır (iyot - / </a:t>
            </a:r>
            <a:r>
              <a:rPr lang="tr-TR" dirty="0" err="1" smtClean="0"/>
              <a:t>Schiller</a:t>
            </a:r>
            <a:r>
              <a:rPr lang="tr-TR" dirty="0" smtClean="0"/>
              <a:t> +) </a:t>
            </a:r>
          </a:p>
          <a:p>
            <a:endParaRPr lang="tr-TR" dirty="0"/>
          </a:p>
          <a:p>
            <a:r>
              <a:rPr lang="tr-TR" dirty="0" smtClean="0"/>
              <a:t>Yeşil veya mavi filtre anormal damarların görülmesini sağlar.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491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3175254" cy="5038764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04" y="2231473"/>
            <a:ext cx="4609928" cy="395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Hikaye ve fizik muayene</a:t>
            </a:r>
          </a:p>
          <a:p>
            <a:r>
              <a:rPr lang="tr-TR" dirty="0" smtClean="0"/>
              <a:t>Kan testleri</a:t>
            </a:r>
          </a:p>
          <a:p>
            <a:r>
              <a:rPr lang="tr-TR" dirty="0" smtClean="0"/>
              <a:t>İdrar testi</a:t>
            </a:r>
          </a:p>
          <a:p>
            <a:r>
              <a:rPr lang="tr-TR" dirty="0" smtClean="0"/>
              <a:t>Mikrobiyoloji</a:t>
            </a:r>
          </a:p>
          <a:p>
            <a:r>
              <a:rPr lang="tr-TR" dirty="0" smtClean="0"/>
              <a:t>Sitoloji</a:t>
            </a:r>
          </a:p>
          <a:p>
            <a:r>
              <a:rPr lang="tr-TR" dirty="0" err="1" smtClean="0"/>
              <a:t>Kolposkopi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Endometrial</a:t>
            </a:r>
            <a:r>
              <a:rPr lang="tr-TR" dirty="0" smtClean="0"/>
              <a:t> </a:t>
            </a:r>
            <a:r>
              <a:rPr lang="tr-TR" dirty="0"/>
              <a:t>örnekleme</a:t>
            </a:r>
          </a:p>
          <a:p>
            <a:r>
              <a:rPr lang="tr-TR" dirty="0"/>
              <a:t>Biyopsi</a:t>
            </a:r>
          </a:p>
          <a:p>
            <a:r>
              <a:rPr lang="tr-TR" dirty="0" err="1"/>
              <a:t>Kuldosentez</a:t>
            </a:r>
            <a:endParaRPr lang="tr-TR" dirty="0"/>
          </a:p>
          <a:p>
            <a:r>
              <a:rPr lang="tr-TR" dirty="0"/>
              <a:t>Görüntüleme </a:t>
            </a:r>
            <a:r>
              <a:rPr lang="tr-TR" dirty="0" smtClean="0"/>
              <a:t>yöntemleri</a:t>
            </a:r>
          </a:p>
          <a:p>
            <a:r>
              <a:rPr lang="tr-TR" dirty="0" smtClean="0"/>
              <a:t>Endoskopi</a:t>
            </a: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52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7675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Endikasyonlar</a:t>
            </a:r>
            <a:r>
              <a:rPr lang="tr-TR" dirty="0" smtClean="0">
                <a:solidFill>
                  <a:srgbClr val="FFFF00"/>
                </a:solidFill>
              </a:rPr>
              <a:t> (</a:t>
            </a:r>
            <a:r>
              <a:rPr lang="tr-TR" i="1" dirty="0">
                <a:solidFill>
                  <a:srgbClr val="FFFF00"/>
                </a:solidFill>
              </a:rPr>
              <a:t>ASCCP, </a:t>
            </a:r>
            <a:r>
              <a:rPr lang="tr-TR" i="1" dirty="0" smtClean="0">
                <a:solidFill>
                  <a:srgbClr val="FFFF00"/>
                </a:solidFill>
              </a:rPr>
              <a:t>2001)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Servikal</a:t>
            </a:r>
            <a:r>
              <a:rPr lang="tr-TR" dirty="0" smtClean="0"/>
              <a:t> sitolojide </a:t>
            </a:r>
            <a:r>
              <a:rPr lang="tr-TR" dirty="0" err="1" smtClean="0"/>
              <a:t>epitelyal</a:t>
            </a:r>
            <a:r>
              <a:rPr lang="tr-TR" dirty="0" smtClean="0"/>
              <a:t> hücre anormalliği</a:t>
            </a:r>
          </a:p>
          <a:p>
            <a:r>
              <a:rPr lang="tr-TR" dirty="0" smtClean="0"/>
              <a:t>ASC-US </a:t>
            </a:r>
            <a:r>
              <a:rPr lang="tr-TR" dirty="0" err="1" smtClean="0"/>
              <a:t>triajında</a:t>
            </a:r>
            <a:r>
              <a:rPr lang="tr-TR" dirty="0" smtClean="0"/>
              <a:t> yüksek riskli HPV-DNA pozitifliği</a:t>
            </a:r>
          </a:p>
          <a:p>
            <a:r>
              <a:rPr lang="tr-TR" dirty="0" smtClean="0"/>
              <a:t>Şüpheli </a:t>
            </a:r>
            <a:r>
              <a:rPr lang="tr-TR" dirty="0" err="1" smtClean="0"/>
              <a:t>servikal</a:t>
            </a:r>
            <a:r>
              <a:rPr lang="tr-TR" dirty="0" smtClean="0"/>
              <a:t> lezyon: </a:t>
            </a:r>
            <a:r>
              <a:rPr lang="tr-TR" dirty="0" err="1" smtClean="0"/>
              <a:t>kondilom</a:t>
            </a:r>
            <a:r>
              <a:rPr lang="tr-TR" dirty="0" smtClean="0"/>
              <a:t>, polip</a:t>
            </a:r>
          </a:p>
          <a:p>
            <a:r>
              <a:rPr lang="tr-TR" dirty="0" err="1" smtClean="0"/>
              <a:t>Vulvar</a:t>
            </a:r>
            <a:r>
              <a:rPr lang="tr-TR" dirty="0" smtClean="0"/>
              <a:t> veya vajinal </a:t>
            </a:r>
            <a:r>
              <a:rPr lang="tr-TR" dirty="0" err="1" smtClean="0"/>
              <a:t>neoplazi</a:t>
            </a:r>
            <a:r>
              <a:rPr lang="tr-TR" dirty="0" smtClean="0"/>
              <a:t>: siğil, ülser</a:t>
            </a:r>
          </a:p>
          <a:p>
            <a:r>
              <a:rPr lang="tr-TR" dirty="0" smtClean="0"/>
              <a:t>LEEP, </a:t>
            </a:r>
            <a:r>
              <a:rPr lang="tr-TR" dirty="0" err="1" smtClean="0"/>
              <a:t>konizasyon</a:t>
            </a:r>
            <a:r>
              <a:rPr lang="tr-TR" dirty="0" smtClean="0"/>
              <a:t>, </a:t>
            </a:r>
            <a:r>
              <a:rPr lang="tr-TR" dirty="0" err="1" smtClean="0"/>
              <a:t>krioterapi</a:t>
            </a:r>
            <a:r>
              <a:rPr lang="tr-TR" dirty="0" smtClean="0"/>
              <a:t> sonrası takip</a:t>
            </a:r>
          </a:p>
          <a:p>
            <a:r>
              <a:rPr lang="tr-TR" dirty="0" err="1" smtClean="0"/>
              <a:t>Inutero</a:t>
            </a:r>
            <a:r>
              <a:rPr lang="tr-TR" dirty="0" smtClean="0"/>
              <a:t> DES </a:t>
            </a:r>
            <a:r>
              <a:rPr lang="tr-TR" dirty="0" err="1" smtClean="0"/>
              <a:t>maruziyeti</a:t>
            </a:r>
            <a:endParaRPr lang="tr-TR" dirty="0" smtClean="0"/>
          </a:p>
          <a:p>
            <a:r>
              <a:rPr lang="tr-TR" dirty="0" err="1" smtClean="0"/>
              <a:t>Genital</a:t>
            </a:r>
            <a:r>
              <a:rPr lang="tr-TR" dirty="0" smtClean="0"/>
              <a:t> siğili olan seksüel partner</a:t>
            </a:r>
          </a:p>
          <a:p>
            <a:r>
              <a:rPr lang="tr-TR" dirty="0" smtClean="0"/>
              <a:t>Cinsel taciz</a:t>
            </a:r>
          </a:p>
        </p:txBody>
      </p:sp>
    </p:spTree>
    <p:extLst>
      <p:ext uri="{BB962C8B-B14F-4D97-AF65-F5344CB8AC3E}">
        <p14:creationId xmlns:p14="http://schemas.microsoft.com/office/powerpoint/2010/main" val="115800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 smtClean="0">
                <a:solidFill>
                  <a:srgbClr val="FFFF00"/>
                </a:solidFill>
              </a:rPr>
              <a:t>Yeterli </a:t>
            </a:r>
            <a:r>
              <a:rPr lang="tr-TR" b="1" dirty="0" err="1" smtClean="0">
                <a:solidFill>
                  <a:srgbClr val="FFFF00"/>
                </a:solidFill>
              </a:rPr>
              <a:t>kolposkopi</a:t>
            </a:r>
            <a:endParaRPr lang="tr-TR" b="1" dirty="0" smtClean="0">
              <a:solidFill>
                <a:srgbClr val="FFFF00"/>
              </a:solidFill>
            </a:endParaRPr>
          </a:p>
          <a:p>
            <a:r>
              <a:rPr lang="tr-TR" dirty="0" smtClean="0"/>
              <a:t>Yeterli görüntü</a:t>
            </a:r>
          </a:p>
          <a:p>
            <a:r>
              <a:rPr lang="tr-TR" dirty="0" smtClean="0"/>
              <a:t>Tüm transformasyon </a:t>
            </a:r>
            <a:r>
              <a:rPr lang="tr-TR" dirty="0" err="1" smtClean="0"/>
              <a:t>zonunun</a:t>
            </a:r>
            <a:r>
              <a:rPr lang="tr-TR" dirty="0" smtClean="0"/>
              <a:t> görülmesi</a:t>
            </a:r>
          </a:p>
          <a:p>
            <a:r>
              <a:rPr lang="tr-TR" dirty="0" smtClean="0"/>
              <a:t>Anormal alanların tamamının görülmesi</a:t>
            </a:r>
          </a:p>
          <a:p>
            <a:r>
              <a:rPr lang="tr-TR" dirty="0" err="1" smtClean="0"/>
              <a:t>Endoservikal</a:t>
            </a:r>
            <a:r>
              <a:rPr lang="tr-TR" dirty="0" smtClean="0"/>
              <a:t> kanalın görülmesi</a:t>
            </a:r>
          </a:p>
          <a:p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5" y="4153257"/>
            <a:ext cx="2226056" cy="215864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79" y="4142779"/>
            <a:ext cx="2337943" cy="216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Anormal </a:t>
            </a:r>
            <a:r>
              <a:rPr lang="tr-TR" dirty="0" err="1" smtClean="0">
                <a:solidFill>
                  <a:srgbClr val="FFFF00"/>
                </a:solidFill>
              </a:rPr>
              <a:t>kolposkopi</a:t>
            </a:r>
            <a:r>
              <a:rPr lang="tr-TR" dirty="0" smtClean="0">
                <a:solidFill>
                  <a:srgbClr val="FFFF00"/>
                </a:solidFill>
              </a:rPr>
              <a:t> bulguları</a:t>
            </a:r>
          </a:p>
          <a:p>
            <a:endParaRPr lang="tr-TR" dirty="0" smtClean="0"/>
          </a:p>
          <a:p>
            <a:r>
              <a:rPr lang="tr-TR" dirty="0" err="1" smtClean="0"/>
              <a:t>Asetobeyaz</a:t>
            </a:r>
            <a:r>
              <a:rPr lang="tr-TR" dirty="0" smtClean="0"/>
              <a:t> </a:t>
            </a:r>
            <a:r>
              <a:rPr lang="tr-TR" dirty="0" err="1" smtClean="0"/>
              <a:t>epitel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Lökoplaki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Punktuasyon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Mozaik görünüm</a:t>
            </a:r>
          </a:p>
          <a:p>
            <a:endParaRPr lang="tr-TR" dirty="0" smtClean="0"/>
          </a:p>
          <a:p>
            <a:r>
              <a:rPr lang="tr-TR" dirty="0" err="1" smtClean="0"/>
              <a:t>Atipik</a:t>
            </a:r>
            <a:r>
              <a:rPr lang="tr-TR" dirty="0" smtClean="0"/>
              <a:t> </a:t>
            </a:r>
            <a:r>
              <a:rPr lang="tr-TR" dirty="0"/>
              <a:t>damarlanma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0956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İnvazyon</a:t>
            </a:r>
            <a:r>
              <a:rPr lang="tr-TR" dirty="0" smtClean="0">
                <a:solidFill>
                  <a:srgbClr val="FFFF00"/>
                </a:solidFill>
              </a:rPr>
              <a:t> bulguları</a:t>
            </a:r>
          </a:p>
          <a:p>
            <a:endParaRPr lang="tr-TR" dirty="0" smtClean="0"/>
          </a:p>
          <a:p>
            <a:r>
              <a:rPr lang="tr-TR" dirty="0" err="1" smtClean="0"/>
              <a:t>Atipik</a:t>
            </a:r>
            <a:r>
              <a:rPr lang="tr-TR" dirty="0" smtClean="0"/>
              <a:t> damarlanma</a:t>
            </a:r>
          </a:p>
          <a:p>
            <a:endParaRPr lang="tr-TR" dirty="0" smtClean="0"/>
          </a:p>
          <a:p>
            <a:r>
              <a:rPr lang="tr-TR" dirty="0" smtClean="0"/>
              <a:t>Yüzey </a:t>
            </a:r>
            <a:r>
              <a:rPr lang="tr-TR" dirty="0" err="1" smtClean="0"/>
              <a:t>epitel</a:t>
            </a:r>
            <a:r>
              <a:rPr lang="tr-TR" dirty="0" smtClean="0"/>
              <a:t> kaybıyla beraber düzensiz yüzey </a:t>
            </a:r>
            <a:r>
              <a:rPr lang="tr-TR" dirty="0" err="1" smtClean="0"/>
              <a:t>kontürü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Renk tonu değişikliği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7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76592" y="2282825"/>
            <a:ext cx="2561568" cy="442087"/>
          </a:xfrm>
        </p:spPr>
        <p:txBody>
          <a:bodyPr/>
          <a:lstStyle/>
          <a:p>
            <a:pPr marL="0" indent="0">
              <a:buNone/>
            </a:pPr>
            <a:r>
              <a:rPr lang="tr-TR" dirty="0" err="1" smtClean="0"/>
              <a:t>Asetobeyaz</a:t>
            </a:r>
            <a:r>
              <a:rPr lang="tr-TR" dirty="0" smtClean="0"/>
              <a:t> </a:t>
            </a:r>
            <a:r>
              <a:rPr lang="tr-TR" dirty="0" err="1" smtClean="0"/>
              <a:t>epitel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8" y="1690689"/>
            <a:ext cx="5086344" cy="286905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76" y="3713607"/>
            <a:ext cx="4645152" cy="29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8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76592" y="1735445"/>
            <a:ext cx="2561568" cy="442087"/>
          </a:xfrm>
        </p:spPr>
        <p:txBody>
          <a:bodyPr/>
          <a:lstStyle/>
          <a:p>
            <a:pPr marL="0" indent="0">
              <a:buNone/>
            </a:pPr>
            <a:r>
              <a:rPr lang="tr-TR" dirty="0" err="1" smtClean="0"/>
              <a:t>Lugol</a:t>
            </a:r>
            <a:r>
              <a:rPr lang="tr-TR" dirty="0" smtClean="0"/>
              <a:t> boyama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32" y="1865375"/>
            <a:ext cx="4866451" cy="309067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83" y="2547728"/>
            <a:ext cx="3212693" cy="40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6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2" y="4074345"/>
            <a:ext cx="3737610" cy="274532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79297"/>
            <a:ext cx="7845552" cy="3093736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88656" y="1037210"/>
            <a:ext cx="2561568" cy="442087"/>
          </a:xfrm>
        </p:spPr>
        <p:txBody>
          <a:bodyPr/>
          <a:lstStyle/>
          <a:p>
            <a:pPr marL="0" indent="0">
              <a:buNone/>
            </a:pPr>
            <a:r>
              <a:rPr lang="tr-TR" dirty="0" err="1" smtClean="0"/>
              <a:t>Punktuasyon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573032"/>
            <a:ext cx="4107942" cy="22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6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88656" y="1037210"/>
            <a:ext cx="2561568" cy="442087"/>
          </a:xfrm>
        </p:spPr>
        <p:txBody>
          <a:bodyPr/>
          <a:lstStyle/>
          <a:p>
            <a:pPr marL="0" indent="0">
              <a:buNone/>
            </a:pPr>
            <a:r>
              <a:rPr lang="tr-TR" dirty="0" err="1" smtClean="0"/>
              <a:t>Mozaisizm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94287"/>
            <a:ext cx="7886700" cy="354075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88" y="3913434"/>
            <a:ext cx="3348482" cy="261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0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rgbClr val="FFFF00"/>
                </a:solidFill>
              </a:rPr>
              <a:t>Kolposkopi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88656" y="1037210"/>
            <a:ext cx="2561568" cy="4420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dirty="0" err="1" smtClean="0"/>
              <a:t>Atipik</a:t>
            </a:r>
            <a:r>
              <a:rPr lang="tr-TR" dirty="0" smtClean="0"/>
              <a:t> damarlanma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1479297"/>
            <a:ext cx="4457700" cy="28194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4" y="1479297"/>
            <a:ext cx="4394200" cy="30988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7" y="3673348"/>
            <a:ext cx="3853697" cy="318465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04" y="4514160"/>
            <a:ext cx="4394200" cy="23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FF00"/>
                </a:solidFill>
              </a:rPr>
              <a:t>Kolposkopi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36" y="1825625"/>
            <a:ext cx="6586266" cy="4351338"/>
          </a:xfrm>
        </p:spPr>
      </p:pic>
    </p:spTree>
    <p:extLst>
      <p:ext uri="{BB962C8B-B14F-4D97-AF65-F5344CB8AC3E}">
        <p14:creationId xmlns:p14="http://schemas.microsoft.com/office/powerpoint/2010/main" val="9442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Hikaye ve Fizik Muayene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Gelişimsel hikaye</a:t>
            </a:r>
          </a:p>
          <a:p>
            <a:endParaRPr lang="tr-TR" dirty="0" smtClean="0"/>
          </a:p>
          <a:p>
            <a:r>
              <a:rPr lang="tr-TR" dirty="0" err="1" smtClean="0"/>
              <a:t>Menstrüel</a:t>
            </a:r>
            <a:r>
              <a:rPr lang="tr-TR" dirty="0" smtClean="0"/>
              <a:t> hikaye</a:t>
            </a:r>
          </a:p>
          <a:p>
            <a:endParaRPr lang="tr-TR" dirty="0" smtClean="0"/>
          </a:p>
          <a:p>
            <a:r>
              <a:rPr lang="tr-TR" dirty="0" smtClean="0"/>
              <a:t>Seksüel hikaye</a:t>
            </a:r>
          </a:p>
          <a:p>
            <a:endParaRPr lang="tr-TR" dirty="0" smtClean="0"/>
          </a:p>
          <a:p>
            <a:r>
              <a:rPr lang="tr-TR" dirty="0" err="1" smtClean="0"/>
              <a:t>Obstetrik</a:t>
            </a:r>
            <a:r>
              <a:rPr lang="tr-TR" dirty="0" smtClean="0"/>
              <a:t> özgeçmiş</a:t>
            </a:r>
          </a:p>
          <a:p>
            <a:endParaRPr lang="tr-TR" dirty="0" smtClean="0"/>
          </a:p>
          <a:p>
            <a:r>
              <a:rPr lang="tr-TR" dirty="0" smtClean="0"/>
              <a:t>Cerrahi özgeçmiş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803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FF00"/>
                </a:solidFill>
              </a:rPr>
              <a:t>Endometrial</a:t>
            </a:r>
            <a:r>
              <a:rPr lang="tr-TR" dirty="0" smtClean="0">
                <a:solidFill>
                  <a:srgbClr val="FFFF00"/>
                </a:solidFill>
              </a:rPr>
              <a:t> örnekleme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Pipelle</a:t>
            </a:r>
            <a:r>
              <a:rPr lang="tr-TR" dirty="0" smtClean="0"/>
              <a:t> biyopsi</a:t>
            </a:r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dirty="0" err="1" smtClean="0"/>
              <a:t>Probe</a:t>
            </a:r>
            <a:r>
              <a:rPr lang="tr-TR" dirty="0" smtClean="0"/>
              <a:t> </a:t>
            </a:r>
            <a:r>
              <a:rPr lang="tr-TR" dirty="0" err="1" smtClean="0"/>
              <a:t>küretaj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dirty="0" err="1" smtClean="0"/>
              <a:t>Fraksiyone</a:t>
            </a:r>
            <a:r>
              <a:rPr lang="tr-TR" dirty="0" smtClean="0"/>
              <a:t> </a:t>
            </a:r>
            <a:r>
              <a:rPr lang="tr-TR" dirty="0" err="1" smtClean="0"/>
              <a:t>küretaj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44" y="1355302"/>
            <a:ext cx="2791206" cy="182223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44" y="3177540"/>
            <a:ext cx="2812045" cy="183245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44" y="5010000"/>
            <a:ext cx="2835144" cy="18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Biyopsi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Vulvar</a:t>
            </a:r>
            <a:r>
              <a:rPr lang="tr-TR" dirty="0" smtClean="0">
                <a:solidFill>
                  <a:srgbClr val="FFFF00"/>
                </a:solidFill>
              </a:rPr>
              <a:t> biyopsi</a:t>
            </a:r>
          </a:p>
          <a:p>
            <a:r>
              <a:rPr lang="tr-TR" dirty="0" err="1" smtClean="0"/>
              <a:t>Collins</a:t>
            </a:r>
            <a:r>
              <a:rPr lang="tr-TR" dirty="0" smtClean="0"/>
              <a:t> </a:t>
            </a:r>
            <a:r>
              <a:rPr lang="tr-TR" dirty="0" err="1" smtClean="0"/>
              <a:t>toluidin</a:t>
            </a:r>
            <a:r>
              <a:rPr lang="tr-TR" dirty="0" smtClean="0"/>
              <a:t> mavisi – boyanan alanlardan biyopsi</a:t>
            </a:r>
          </a:p>
          <a:p>
            <a:endParaRPr lang="tr-TR" dirty="0" smtClean="0"/>
          </a:p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Vajinal biyopsi</a:t>
            </a:r>
          </a:p>
          <a:p>
            <a:r>
              <a:rPr lang="tr-TR" dirty="0" err="1" smtClean="0"/>
              <a:t>Lugol</a:t>
            </a:r>
            <a:r>
              <a:rPr lang="tr-TR" dirty="0" smtClean="0"/>
              <a:t> solüsyonu – boya tutmayan alanlardan biyopsi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LEEP/LEETZ</a:t>
            </a:r>
            <a:endParaRPr lang="tr-TR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92" y="4751994"/>
            <a:ext cx="2287016" cy="194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FF00"/>
                </a:solidFill>
              </a:rPr>
              <a:t>Kuldosentez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Posterior</a:t>
            </a:r>
            <a:r>
              <a:rPr lang="tr-TR" dirty="0" smtClean="0"/>
              <a:t> vajinal </a:t>
            </a:r>
            <a:r>
              <a:rPr lang="tr-TR" dirty="0" err="1" smtClean="0"/>
              <a:t>forniksten</a:t>
            </a:r>
            <a:r>
              <a:rPr lang="tr-TR" dirty="0" smtClean="0"/>
              <a:t> </a:t>
            </a:r>
            <a:r>
              <a:rPr lang="tr-TR" dirty="0" err="1" smtClean="0"/>
              <a:t>peritoneal</a:t>
            </a:r>
            <a:r>
              <a:rPr lang="tr-TR" dirty="0" smtClean="0"/>
              <a:t> boşluğa (Douglas poşu) girilerek varsa </a:t>
            </a:r>
            <a:r>
              <a:rPr lang="tr-TR" dirty="0" err="1" smtClean="0"/>
              <a:t>peritoneal</a:t>
            </a:r>
            <a:r>
              <a:rPr lang="tr-TR" dirty="0" smtClean="0"/>
              <a:t> sıvının </a:t>
            </a:r>
            <a:r>
              <a:rPr lang="tr-TR" dirty="0" err="1" smtClean="0"/>
              <a:t>aspirasyonu</a:t>
            </a:r>
            <a:endParaRPr lang="tr-TR" dirty="0"/>
          </a:p>
          <a:p>
            <a:r>
              <a:rPr lang="tr-TR" dirty="0" smtClean="0"/>
              <a:t>Bir miktar berrak sıvı normal kabul edilir.</a:t>
            </a:r>
          </a:p>
          <a:p>
            <a:r>
              <a:rPr lang="tr-TR" dirty="0" smtClean="0"/>
              <a:t>Pıhtılaşmayan kan batın içine kanama olduğunu düşündürür (</a:t>
            </a:r>
            <a:r>
              <a:rPr lang="tr-TR" dirty="0" err="1" smtClean="0"/>
              <a:t>rüptüre</a:t>
            </a:r>
            <a:r>
              <a:rPr lang="tr-TR" dirty="0" smtClean="0"/>
              <a:t> </a:t>
            </a:r>
            <a:r>
              <a:rPr lang="tr-TR" dirty="0" err="1" smtClean="0"/>
              <a:t>ektopik</a:t>
            </a:r>
            <a:r>
              <a:rPr lang="tr-TR" dirty="0" smtClean="0"/>
              <a:t> gebelik, </a:t>
            </a:r>
            <a:r>
              <a:rPr lang="tr-TR" dirty="0" err="1" smtClean="0"/>
              <a:t>rüptüre</a:t>
            </a:r>
            <a:r>
              <a:rPr lang="tr-TR" dirty="0" smtClean="0"/>
              <a:t> </a:t>
            </a:r>
            <a:r>
              <a:rPr lang="tr-TR" dirty="0" err="1" smtClean="0"/>
              <a:t>korpus</a:t>
            </a:r>
            <a:r>
              <a:rPr lang="tr-TR" dirty="0" smtClean="0"/>
              <a:t> </a:t>
            </a:r>
            <a:r>
              <a:rPr lang="tr-TR" dirty="0" err="1" smtClean="0"/>
              <a:t>luteum</a:t>
            </a:r>
            <a:r>
              <a:rPr lang="tr-TR" dirty="0" smtClean="0"/>
              <a:t>)</a:t>
            </a:r>
          </a:p>
          <a:p>
            <a:r>
              <a:rPr lang="tr-TR" dirty="0" smtClean="0"/>
              <a:t>Pıhtılaşan kan; arter/</a:t>
            </a:r>
            <a:r>
              <a:rPr lang="tr-TR" dirty="0" err="1" smtClean="0"/>
              <a:t>ven</a:t>
            </a:r>
            <a:r>
              <a:rPr lang="tr-TR" dirty="0" smtClean="0"/>
              <a:t> </a:t>
            </a:r>
            <a:r>
              <a:rPr lang="tr-TR" dirty="0" err="1" smtClean="0"/>
              <a:t>rüptürü</a:t>
            </a:r>
            <a:r>
              <a:rPr lang="tr-TR" dirty="0" smtClean="0"/>
              <a:t>?</a:t>
            </a:r>
          </a:p>
          <a:p>
            <a:pPr marL="0" indent="0">
              <a:buNone/>
            </a:pPr>
            <a:r>
              <a:rPr lang="tr-TR" dirty="0" smtClean="0"/>
              <a:t>   (en sık </a:t>
            </a:r>
            <a:r>
              <a:rPr lang="tr-TR" dirty="0" err="1" smtClean="0"/>
              <a:t>uterin</a:t>
            </a:r>
            <a:r>
              <a:rPr lang="tr-TR" dirty="0" smtClean="0"/>
              <a:t> </a:t>
            </a:r>
            <a:r>
              <a:rPr lang="tr-TR" dirty="0" err="1" smtClean="0"/>
              <a:t>ven</a:t>
            </a:r>
            <a:r>
              <a:rPr lang="tr-TR" dirty="0" smtClean="0"/>
              <a:t>)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240" y="3950208"/>
            <a:ext cx="3791760" cy="29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Görüntüleme yöntemleri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Ultrasonografi </a:t>
            </a:r>
          </a:p>
          <a:p>
            <a:pPr lvl="1"/>
            <a:r>
              <a:rPr lang="tr-TR" dirty="0" smtClean="0">
                <a:solidFill>
                  <a:srgbClr val="FFFF00"/>
                </a:solidFill>
              </a:rPr>
              <a:t>TVUSG</a:t>
            </a:r>
          </a:p>
          <a:p>
            <a:pPr lvl="1"/>
            <a:r>
              <a:rPr lang="tr-TR" dirty="0" err="1" smtClean="0">
                <a:solidFill>
                  <a:srgbClr val="FFFF00"/>
                </a:solidFill>
              </a:rPr>
              <a:t>Salin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err="1" smtClean="0">
                <a:solidFill>
                  <a:srgbClr val="FFFF00"/>
                </a:solidFill>
              </a:rPr>
              <a:t>infüzyon</a:t>
            </a:r>
            <a:r>
              <a:rPr lang="tr-TR" smtClean="0">
                <a:solidFill>
                  <a:srgbClr val="FFFF00"/>
                </a:solidFill>
              </a:rPr>
              <a:t> sonohisterografi</a:t>
            </a:r>
            <a:endParaRPr lang="tr-TR" dirty="0" smtClean="0">
              <a:solidFill>
                <a:srgbClr val="FFFF00"/>
              </a:solidFill>
            </a:endParaRPr>
          </a:p>
          <a:p>
            <a:endParaRPr lang="tr-TR" dirty="0" smtClean="0"/>
          </a:p>
          <a:p>
            <a:r>
              <a:rPr lang="tr-TR" dirty="0" err="1" smtClean="0">
                <a:solidFill>
                  <a:srgbClr val="FFFF00"/>
                </a:solidFill>
              </a:rPr>
              <a:t>Histerosalpingografi</a:t>
            </a:r>
            <a:endParaRPr lang="tr-TR" dirty="0" smtClean="0">
              <a:solidFill>
                <a:srgbClr val="FFFF00"/>
              </a:solidFill>
            </a:endParaRPr>
          </a:p>
          <a:p>
            <a:endParaRPr lang="tr-TR" dirty="0" smtClean="0"/>
          </a:p>
          <a:p>
            <a:r>
              <a:rPr lang="tr-TR" dirty="0" smtClean="0"/>
              <a:t>Bilgisayarlı tomografi</a:t>
            </a:r>
          </a:p>
          <a:p>
            <a:endParaRPr lang="tr-TR" dirty="0" smtClean="0"/>
          </a:p>
          <a:p>
            <a:r>
              <a:rPr lang="tr-TR" dirty="0" smtClean="0"/>
              <a:t>Manyetik rezonans görüntüleme</a:t>
            </a:r>
          </a:p>
          <a:p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3837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Görüntüleme yöntemleri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84" y="1380960"/>
            <a:ext cx="7270231" cy="5477040"/>
          </a:xfrm>
        </p:spPr>
      </p:pic>
    </p:spTree>
    <p:extLst>
      <p:ext uri="{BB962C8B-B14F-4D97-AF65-F5344CB8AC3E}">
        <p14:creationId xmlns:p14="http://schemas.microsoft.com/office/powerpoint/2010/main" val="2901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95"/>
            <a:ext cx="9144000" cy="67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0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97"/>
            <a:ext cx="9143999" cy="682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927"/>
            <a:ext cx="9144000" cy="619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558"/>
            <a:ext cx="9136682" cy="61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3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Hikaye ve Fizik Muayene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Genel muayene, </a:t>
            </a:r>
            <a:r>
              <a:rPr lang="tr-TR" dirty="0" err="1" smtClean="0"/>
              <a:t>vital</a:t>
            </a:r>
            <a:r>
              <a:rPr lang="tr-TR" dirty="0" smtClean="0"/>
              <a:t> bulgular</a:t>
            </a:r>
          </a:p>
          <a:p>
            <a:endParaRPr lang="tr-TR" dirty="0" smtClean="0"/>
          </a:p>
          <a:p>
            <a:r>
              <a:rPr lang="tr-TR" dirty="0" err="1" smtClean="0"/>
              <a:t>Abdominal</a:t>
            </a:r>
            <a:r>
              <a:rPr lang="tr-TR" dirty="0" smtClean="0"/>
              <a:t> muayene</a:t>
            </a:r>
          </a:p>
          <a:p>
            <a:endParaRPr lang="tr-TR" dirty="0" smtClean="0"/>
          </a:p>
          <a:p>
            <a:r>
              <a:rPr lang="tr-TR" dirty="0" err="1" smtClean="0"/>
              <a:t>Pelvik</a:t>
            </a:r>
            <a:r>
              <a:rPr lang="tr-TR" dirty="0" smtClean="0"/>
              <a:t> muayene</a:t>
            </a:r>
          </a:p>
          <a:p>
            <a:endParaRPr lang="tr-TR" dirty="0" smtClean="0"/>
          </a:p>
          <a:p>
            <a:r>
              <a:rPr lang="tr-TR" dirty="0" smtClean="0"/>
              <a:t>Vajinal muayene </a:t>
            </a:r>
          </a:p>
          <a:p>
            <a:endParaRPr lang="tr-TR" dirty="0" smtClean="0"/>
          </a:p>
          <a:p>
            <a:r>
              <a:rPr lang="tr-TR" dirty="0" err="1" smtClean="0"/>
              <a:t>Bimanuel</a:t>
            </a:r>
            <a:r>
              <a:rPr lang="tr-TR" dirty="0" smtClean="0"/>
              <a:t> muayene</a:t>
            </a:r>
          </a:p>
          <a:p>
            <a:endParaRPr lang="tr-TR" dirty="0" smtClean="0"/>
          </a:p>
          <a:p>
            <a:r>
              <a:rPr lang="tr-TR" dirty="0" err="1" smtClean="0"/>
              <a:t>Rektovajinal</a:t>
            </a:r>
            <a:r>
              <a:rPr lang="tr-TR" dirty="0" smtClean="0"/>
              <a:t> muayene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60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Görüntüleme yöntemleri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0000" y="1825625"/>
            <a:ext cx="46464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Salin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err="1" smtClean="0">
                <a:solidFill>
                  <a:srgbClr val="FFFF00"/>
                </a:solidFill>
              </a:rPr>
              <a:t>infüzyon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err="1" smtClean="0">
                <a:solidFill>
                  <a:srgbClr val="FFFF00"/>
                </a:solidFill>
              </a:rPr>
              <a:t>sonohisterografi</a:t>
            </a:r>
            <a:r>
              <a:rPr lang="tr-TR" dirty="0" smtClean="0">
                <a:solidFill>
                  <a:srgbClr val="FFFF00"/>
                </a:solidFill>
              </a:rPr>
              <a:t> (SIS)</a:t>
            </a:r>
          </a:p>
          <a:p>
            <a:r>
              <a:rPr lang="tr-TR" dirty="0" err="1" smtClean="0">
                <a:solidFill>
                  <a:schemeClr val="tx1"/>
                </a:solidFill>
              </a:rPr>
              <a:t>Uterusa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transservikal</a:t>
            </a:r>
            <a:r>
              <a:rPr lang="tr-TR" dirty="0" smtClean="0">
                <a:solidFill>
                  <a:schemeClr val="tx1"/>
                </a:solidFill>
              </a:rPr>
              <a:t> olarak </a:t>
            </a:r>
            <a:r>
              <a:rPr lang="tr-TR" dirty="0" err="1" smtClean="0">
                <a:solidFill>
                  <a:schemeClr val="tx1"/>
                </a:solidFill>
              </a:rPr>
              <a:t>salin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infüzyonu</a:t>
            </a:r>
            <a:r>
              <a:rPr lang="tr-TR" dirty="0" smtClean="0">
                <a:solidFill>
                  <a:schemeClr val="tx1"/>
                </a:solidFill>
              </a:rPr>
              <a:t> sırasında </a:t>
            </a:r>
            <a:r>
              <a:rPr lang="tr-TR" dirty="0" err="1" smtClean="0">
                <a:solidFill>
                  <a:schemeClr val="tx1"/>
                </a:solidFill>
              </a:rPr>
              <a:t>ultrasonografik</a:t>
            </a:r>
            <a:r>
              <a:rPr lang="tr-TR" dirty="0" smtClean="0">
                <a:solidFill>
                  <a:schemeClr val="tx1"/>
                </a:solidFill>
              </a:rPr>
              <a:t> görüntü elde etme</a:t>
            </a:r>
          </a:p>
          <a:p>
            <a:r>
              <a:rPr lang="tr-TR" dirty="0" err="1" smtClean="0">
                <a:solidFill>
                  <a:schemeClr val="tx1"/>
                </a:solidFill>
              </a:rPr>
              <a:t>Endometrial</a:t>
            </a:r>
            <a:r>
              <a:rPr lang="tr-TR" dirty="0" smtClean="0">
                <a:solidFill>
                  <a:schemeClr val="tx1"/>
                </a:solidFill>
              </a:rPr>
              <a:t> yüzeyin daha açıkça değerlendirilmesini sağlar.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AUK, </a:t>
            </a:r>
            <a:r>
              <a:rPr lang="tr-TR" dirty="0" err="1" smtClean="0">
                <a:solidFill>
                  <a:schemeClr val="tx1"/>
                </a:solidFill>
              </a:rPr>
              <a:t>infertilite</a:t>
            </a:r>
            <a:r>
              <a:rPr lang="tr-TR" dirty="0" smtClean="0">
                <a:solidFill>
                  <a:schemeClr val="tx1"/>
                </a:solidFill>
              </a:rPr>
              <a:t> ve tekrarlayan düşüklerin değerlendirilmesinde kullanılabilir.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Adet döneminin 8-9. günleri en uygun dönem</a:t>
            </a:r>
          </a:p>
          <a:p>
            <a:pPr marL="0" indent="0">
              <a:buNone/>
            </a:pPr>
            <a:endParaRPr lang="tr-TR" dirty="0" smtClean="0">
              <a:solidFill>
                <a:srgbClr val="FFFF00"/>
              </a:solidFill>
            </a:endParaRPr>
          </a:p>
          <a:p>
            <a:endParaRPr lang="tr-TR" dirty="0" smtClean="0"/>
          </a:p>
          <a:p>
            <a:endParaRPr lang="tr-TR" dirty="0" smtClean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84" y="1825625"/>
            <a:ext cx="3680460" cy="212302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48" y="3948652"/>
            <a:ext cx="3683796" cy="27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Görüntüleme yöntemleri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0000" y="1825624"/>
            <a:ext cx="7675350" cy="48312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Histerosalpingografi</a:t>
            </a:r>
            <a:r>
              <a:rPr lang="tr-TR" dirty="0" smtClean="0">
                <a:solidFill>
                  <a:srgbClr val="FFFF00"/>
                </a:solidFill>
              </a:rPr>
              <a:t> (HSG)</a:t>
            </a:r>
          </a:p>
          <a:p>
            <a:r>
              <a:rPr lang="tr-TR" dirty="0" err="1" smtClean="0"/>
              <a:t>Uterus</a:t>
            </a:r>
            <a:r>
              <a:rPr lang="tr-TR" dirty="0" smtClean="0"/>
              <a:t> ve </a:t>
            </a:r>
            <a:r>
              <a:rPr lang="tr-TR" dirty="0" err="1" smtClean="0"/>
              <a:t>fallop</a:t>
            </a:r>
            <a:r>
              <a:rPr lang="tr-TR" dirty="0" smtClean="0"/>
              <a:t> tüplerinin </a:t>
            </a:r>
            <a:r>
              <a:rPr lang="tr-TR" dirty="0" err="1" smtClean="0"/>
              <a:t>floroskopi</a:t>
            </a:r>
            <a:r>
              <a:rPr lang="tr-TR" dirty="0" smtClean="0"/>
              <a:t> kılavuzluğunda radyolojik olarak görüntülenmesi</a:t>
            </a:r>
          </a:p>
          <a:p>
            <a:r>
              <a:rPr lang="tr-TR" dirty="0" smtClean="0"/>
              <a:t>Adetin 6-11. günleri</a:t>
            </a:r>
          </a:p>
          <a:p>
            <a:r>
              <a:rPr lang="tr-TR" dirty="0" smtClean="0"/>
              <a:t>Suda çözünen kontrast maddeler: </a:t>
            </a:r>
          </a:p>
          <a:p>
            <a:pPr lvl="1"/>
            <a:r>
              <a:rPr lang="tr-TR" dirty="0"/>
              <a:t>S</a:t>
            </a:r>
            <a:r>
              <a:rPr lang="tr-TR" dirty="0" smtClean="0"/>
              <a:t>aatler içinde </a:t>
            </a:r>
            <a:r>
              <a:rPr lang="tr-TR" dirty="0" err="1" smtClean="0"/>
              <a:t>abzorbe</a:t>
            </a:r>
            <a:r>
              <a:rPr lang="tr-TR" dirty="0" smtClean="0"/>
              <a:t> olur, </a:t>
            </a:r>
          </a:p>
          <a:p>
            <a:pPr lvl="1"/>
            <a:r>
              <a:rPr lang="tr-TR" dirty="0" err="1"/>
              <a:t>G</a:t>
            </a:r>
            <a:r>
              <a:rPr lang="tr-TR" dirty="0" err="1" smtClean="0"/>
              <a:t>ranülom</a:t>
            </a:r>
            <a:r>
              <a:rPr lang="tr-TR" dirty="0" smtClean="0"/>
              <a:t> oluşumu nadir, </a:t>
            </a:r>
          </a:p>
          <a:p>
            <a:pPr lvl="1"/>
            <a:r>
              <a:rPr lang="tr-TR" dirty="0" smtClean="0"/>
              <a:t>Ağrı işlemden sonra devam eder</a:t>
            </a:r>
          </a:p>
          <a:p>
            <a:r>
              <a:rPr lang="tr-TR" dirty="0" smtClean="0"/>
              <a:t>Yağda çözünen kontrast maddeler: </a:t>
            </a:r>
          </a:p>
          <a:p>
            <a:pPr lvl="1"/>
            <a:r>
              <a:rPr lang="tr-TR" dirty="0" smtClean="0"/>
              <a:t>Daha keskin görüntü</a:t>
            </a:r>
          </a:p>
          <a:p>
            <a:pPr lvl="1"/>
            <a:r>
              <a:rPr lang="tr-TR" dirty="0" smtClean="0"/>
              <a:t>Daha az ağrı</a:t>
            </a:r>
          </a:p>
          <a:p>
            <a:pPr lvl="1"/>
            <a:r>
              <a:rPr lang="tr-TR" dirty="0" smtClean="0"/>
              <a:t>Tüpler tıkalıysa </a:t>
            </a:r>
            <a:r>
              <a:rPr lang="tr-TR" dirty="0" err="1" smtClean="0"/>
              <a:t>lipogranüloma</a:t>
            </a:r>
            <a:r>
              <a:rPr lang="tr-TR" dirty="0" smtClean="0"/>
              <a:t> riski</a:t>
            </a:r>
          </a:p>
          <a:p>
            <a:pPr lvl="1"/>
            <a:r>
              <a:rPr lang="tr-TR" dirty="0" smtClean="0"/>
              <a:t>Yağ </a:t>
            </a:r>
            <a:r>
              <a:rPr lang="tr-TR" dirty="0" err="1" smtClean="0"/>
              <a:t>embolisi</a:t>
            </a:r>
            <a:r>
              <a:rPr lang="tr-TR" dirty="0" smtClean="0"/>
              <a:t> riski</a:t>
            </a:r>
          </a:p>
          <a:p>
            <a:pPr lvl="1"/>
            <a:r>
              <a:rPr lang="tr-TR" dirty="0" smtClean="0"/>
              <a:t>İşlem sonrası daha yüksek </a:t>
            </a:r>
            <a:r>
              <a:rPr lang="tr-TR" dirty="0" err="1" smtClean="0"/>
              <a:t>spontan</a:t>
            </a:r>
            <a:r>
              <a:rPr lang="tr-TR" dirty="0" smtClean="0"/>
              <a:t> gebelik şansı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751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Görüntüleme yöntemleri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HSG  </a:t>
            </a:r>
            <a:r>
              <a:rPr lang="tr-TR" dirty="0" err="1" smtClean="0">
                <a:solidFill>
                  <a:srgbClr val="FFFF00"/>
                </a:solidFill>
              </a:rPr>
              <a:t>endikasyonları</a:t>
            </a:r>
            <a:r>
              <a:rPr lang="tr-TR" dirty="0" smtClean="0">
                <a:solidFill>
                  <a:srgbClr val="FFFF00"/>
                </a:solidFill>
              </a:rPr>
              <a:t>:</a:t>
            </a:r>
          </a:p>
          <a:p>
            <a:r>
              <a:rPr lang="tr-TR" dirty="0" err="1" smtClean="0"/>
              <a:t>İnfertilite</a:t>
            </a:r>
            <a:endParaRPr lang="tr-TR" dirty="0" smtClean="0"/>
          </a:p>
          <a:p>
            <a:r>
              <a:rPr lang="tr-TR" dirty="0" smtClean="0"/>
              <a:t>Tekrarlayan düşükler</a:t>
            </a:r>
          </a:p>
          <a:p>
            <a:r>
              <a:rPr lang="tr-TR" dirty="0" err="1" smtClean="0"/>
              <a:t>Konjenital</a:t>
            </a:r>
            <a:r>
              <a:rPr lang="tr-TR" dirty="0" smtClean="0"/>
              <a:t> </a:t>
            </a:r>
            <a:r>
              <a:rPr lang="tr-TR" dirty="0" err="1" smtClean="0"/>
              <a:t>uterin</a:t>
            </a:r>
            <a:r>
              <a:rPr lang="tr-TR" dirty="0" smtClean="0"/>
              <a:t> anomaliler</a:t>
            </a:r>
          </a:p>
          <a:p>
            <a:r>
              <a:rPr lang="tr-TR" dirty="0" smtClean="0"/>
              <a:t>Tüp </a:t>
            </a:r>
            <a:r>
              <a:rPr lang="tr-TR" dirty="0" err="1" smtClean="0"/>
              <a:t>ligasyonu</a:t>
            </a:r>
            <a:r>
              <a:rPr lang="tr-TR" dirty="0" smtClean="0"/>
              <a:t> veya açılması sonrası kontrol</a:t>
            </a:r>
          </a:p>
          <a:p>
            <a:r>
              <a:rPr lang="tr-TR" dirty="0" err="1" smtClean="0"/>
              <a:t>Genital</a:t>
            </a:r>
            <a:r>
              <a:rPr lang="tr-TR" dirty="0" smtClean="0"/>
              <a:t> tüberküloz şüphesi</a:t>
            </a:r>
          </a:p>
          <a:p>
            <a:r>
              <a:rPr lang="tr-TR" dirty="0" err="1" smtClean="0"/>
              <a:t>Transservikal</a:t>
            </a:r>
            <a:r>
              <a:rPr lang="tr-TR" dirty="0" smtClean="0"/>
              <a:t> sterilizasyon sonrası kontrol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HSG </a:t>
            </a:r>
            <a:r>
              <a:rPr lang="tr-TR" dirty="0" err="1" smtClean="0">
                <a:solidFill>
                  <a:srgbClr val="FFFF00"/>
                </a:solidFill>
              </a:rPr>
              <a:t>kontrendikasyonları</a:t>
            </a:r>
            <a:r>
              <a:rPr lang="tr-TR" dirty="0" smtClean="0">
                <a:solidFill>
                  <a:srgbClr val="FFFF00"/>
                </a:solidFill>
              </a:rPr>
              <a:t>:</a:t>
            </a:r>
          </a:p>
          <a:p>
            <a:r>
              <a:rPr lang="tr-TR" dirty="0" smtClean="0"/>
              <a:t>Gebelik şüphesi</a:t>
            </a:r>
          </a:p>
          <a:p>
            <a:r>
              <a:rPr lang="tr-TR" dirty="0" smtClean="0"/>
              <a:t>Akut </a:t>
            </a:r>
            <a:r>
              <a:rPr lang="tr-TR" dirty="0" err="1" smtClean="0"/>
              <a:t>pelvik</a:t>
            </a:r>
            <a:r>
              <a:rPr lang="tr-TR" dirty="0" smtClean="0"/>
              <a:t> enfeksiyon</a:t>
            </a:r>
          </a:p>
          <a:p>
            <a:r>
              <a:rPr lang="tr-TR" dirty="0" smtClean="0"/>
              <a:t>Aktif vajinal kanama</a:t>
            </a:r>
          </a:p>
          <a:p>
            <a:r>
              <a:rPr lang="tr-TR" dirty="0" smtClean="0"/>
              <a:t>Son 6 haftada </a:t>
            </a:r>
            <a:r>
              <a:rPr lang="tr-TR" dirty="0" err="1" smtClean="0"/>
              <a:t>tubal</a:t>
            </a:r>
            <a:r>
              <a:rPr lang="tr-TR" dirty="0" smtClean="0"/>
              <a:t> veya </a:t>
            </a:r>
            <a:r>
              <a:rPr lang="tr-TR" dirty="0" err="1" smtClean="0"/>
              <a:t>uterin</a:t>
            </a:r>
            <a:r>
              <a:rPr lang="tr-TR" dirty="0" smtClean="0"/>
              <a:t> cerrahi</a:t>
            </a:r>
          </a:p>
          <a:p>
            <a:r>
              <a:rPr lang="tr-TR" dirty="0" smtClean="0"/>
              <a:t>Kontrast </a:t>
            </a:r>
            <a:r>
              <a:rPr lang="tr-TR" dirty="0" err="1" smtClean="0"/>
              <a:t>allerjisi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462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Görüntüleme yöntemleri</a:t>
            </a:r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HSG Komplikasyonları:</a:t>
            </a:r>
          </a:p>
          <a:p>
            <a:endParaRPr lang="tr-TR" dirty="0" smtClean="0"/>
          </a:p>
          <a:p>
            <a:r>
              <a:rPr lang="tr-TR" dirty="0" smtClean="0"/>
              <a:t>Enfeksiyon</a:t>
            </a:r>
          </a:p>
          <a:p>
            <a:r>
              <a:rPr lang="tr-TR" dirty="0" err="1" smtClean="0"/>
              <a:t>Servikal</a:t>
            </a:r>
            <a:r>
              <a:rPr lang="tr-TR" dirty="0" smtClean="0"/>
              <a:t> </a:t>
            </a:r>
            <a:r>
              <a:rPr lang="tr-TR" dirty="0" err="1" smtClean="0"/>
              <a:t>laserasyon</a:t>
            </a:r>
            <a:endParaRPr lang="tr-TR" dirty="0" smtClean="0"/>
          </a:p>
          <a:p>
            <a:r>
              <a:rPr lang="tr-TR" dirty="0" err="1" smtClean="0"/>
              <a:t>Uterin</a:t>
            </a:r>
            <a:r>
              <a:rPr lang="tr-TR" dirty="0" smtClean="0"/>
              <a:t> </a:t>
            </a:r>
            <a:r>
              <a:rPr lang="tr-TR" dirty="0" err="1" smtClean="0"/>
              <a:t>perforasyon</a:t>
            </a:r>
            <a:endParaRPr lang="tr-TR" dirty="0" smtClean="0"/>
          </a:p>
          <a:p>
            <a:r>
              <a:rPr lang="tr-TR" dirty="0" smtClean="0"/>
              <a:t>Kanama</a:t>
            </a:r>
          </a:p>
          <a:p>
            <a:r>
              <a:rPr lang="tr-TR" dirty="0" err="1" smtClean="0"/>
              <a:t>Vazovagal</a:t>
            </a:r>
            <a:r>
              <a:rPr lang="tr-TR" dirty="0" smtClean="0"/>
              <a:t> reaksiyon</a:t>
            </a:r>
          </a:p>
          <a:p>
            <a:r>
              <a:rPr lang="tr-TR" dirty="0" smtClean="0"/>
              <a:t>Kontrast madde </a:t>
            </a:r>
            <a:r>
              <a:rPr lang="tr-TR" dirty="0" err="1" smtClean="0"/>
              <a:t>allerjisi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889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12035" cy="3342807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05" y="2152886"/>
            <a:ext cx="5816184" cy="569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" y="0"/>
            <a:ext cx="8185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1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65" y="4705"/>
            <a:ext cx="6451470" cy="685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2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528"/>
            <a:ext cx="9142385" cy="55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366"/>
            <a:ext cx="9143999" cy="547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8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82" y="3028950"/>
            <a:ext cx="5681018" cy="3829050"/>
          </a:xfrm>
          <a:prstGeom prst="rect">
            <a:avLst/>
          </a:prstGeom>
        </p:spPr>
      </p:pic>
      <p:pic>
        <p:nvPicPr>
          <p:cNvPr id="7" name="İçerik Yer Tutucus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0183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5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23"/>
            <a:ext cx="9144000" cy="655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7" y="-1718"/>
            <a:ext cx="7796603" cy="7796603"/>
          </a:xfrm>
        </p:spPr>
      </p:pic>
    </p:spTree>
    <p:extLst>
      <p:ext uri="{BB962C8B-B14F-4D97-AF65-F5344CB8AC3E}">
        <p14:creationId xmlns:p14="http://schemas.microsoft.com/office/powerpoint/2010/main" val="191114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0"/>
            <a:ext cx="7642225" cy="7642225"/>
          </a:xfrm>
        </p:spPr>
      </p:pic>
    </p:spTree>
    <p:extLst>
      <p:ext uri="{BB962C8B-B14F-4D97-AF65-F5344CB8AC3E}">
        <p14:creationId xmlns:p14="http://schemas.microsoft.com/office/powerpoint/2010/main" val="9142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3"/>
            <a:ext cx="9144000" cy="8966199"/>
          </a:xfrm>
        </p:spPr>
      </p:pic>
    </p:spTree>
    <p:extLst>
      <p:ext uri="{BB962C8B-B14F-4D97-AF65-F5344CB8AC3E}">
        <p14:creationId xmlns:p14="http://schemas.microsoft.com/office/powerpoint/2010/main" val="4673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Endoskopi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Histeroskopi</a:t>
            </a: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err="1" smtClean="0"/>
              <a:t>Endometrial</a:t>
            </a:r>
            <a:r>
              <a:rPr lang="tr-TR" dirty="0" smtClean="0"/>
              <a:t> </a:t>
            </a:r>
            <a:r>
              <a:rPr lang="tr-TR" dirty="0" err="1" smtClean="0"/>
              <a:t>kavitenin</a:t>
            </a:r>
            <a:r>
              <a:rPr lang="tr-TR" dirty="0" smtClean="0"/>
              <a:t> değerlendirilmesinde altın standart yöntem.</a:t>
            </a:r>
          </a:p>
          <a:p>
            <a:r>
              <a:rPr lang="tr-TR" dirty="0" err="1" smtClean="0"/>
              <a:t>Servikal</a:t>
            </a:r>
            <a:r>
              <a:rPr lang="tr-TR" dirty="0" smtClean="0"/>
              <a:t> </a:t>
            </a:r>
            <a:r>
              <a:rPr lang="tr-TR" dirty="0" err="1" smtClean="0"/>
              <a:t>dilatasyon</a:t>
            </a:r>
            <a:r>
              <a:rPr lang="tr-TR" dirty="0" smtClean="0"/>
              <a:t> gerektirir (kolaylaştırmak için işlemden 12 saat önce </a:t>
            </a:r>
            <a:r>
              <a:rPr lang="tr-TR" dirty="0" err="1" smtClean="0"/>
              <a:t>misoprostol</a:t>
            </a:r>
            <a:r>
              <a:rPr lang="tr-TR" dirty="0" smtClean="0"/>
              <a:t> verilebilir)</a:t>
            </a:r>
          </a:p>
          <a:p>
            <a:r>
              <a:rPr lang="tr-TR" dirty="0" err="1" smtClean="0"/>
              <a:t>Uterin</a:t>
            </a:r>
            <a:r>
              <a:rPr lang="tr-TR" dirty="0" smtClean="0"/>
              <a:t> </a:t>
            </a:r>
            <a:r>
              <a:rPr lang="tr-TR" dirty="0" err="1" smtClean="0"/>
              <a:t>kavite</a:t>
            </a:r>
            <a:r>
              <a:rPr lang="tr-TR" dirty="0" smtClean="0"/>
              <a:t> net görülebilmesi için bir </a:t>
            </a:r>
            <a:r>
              <a:rPr lang="tr-TR" dirty="0" err="1" smtClean="0"/>
              <a:t>distansiyon</a:t>
            </a:r>
            <a:r>
              <a:rPr lang="tr-TR" dirty="0" smtClean="0"/>
              <a:t> medyumu ile şişirilir  (</a:t>
            </a:r>
            <a:r>
              <a:rPr lang="tr-TR" dirty="0" err="1" smtClean="0"/>
              <a:t>glisin</a:t>
            </a:r>
            <a:r>
              <a:rPr lang="tr-TR" dirty="0" smtClean="0"/>
              <a:t>, </a:t>
            </a:r>
            <a:r>
              <a:rPr lang="tr-TR" dirty="0" err="1" smtClean="0"/>
              <a:t>sorbitol</a:t>
            </a:r>
            <a:r>
              <a:rPr lang="tr-TR" dirty="0" smtClean="0"/>
              <a:t>, </a:t>
            </a:r>
            <a:r>
              <a:rPr lang="tr-TR" dirty="0" err="1" smtClean="0"/>
              <a:t>mannitol</a:t>
            </a:r>
            <a:r>
              <a:rPr lang="tr-TR" dirty="0" smtClean="0"/>
              <a:t>, </a:t>
            </a:r>
            <a:r>
              <a:rPr lang="tr-TR" dirty="0" err="1" smtClean="0"/>
              <a:t>izotonik</a:t>
            </a:r>
            <a:r>
              <a:rPr lang="tr-TR" dirty="0" smtClean="0"/>
              <a:t>, dekstroz, </a:t>
            </a:r>
            <a:r>
              <a:rPr lang="tr-TR" dirty="0" err="1" smtClean="0"/>
              <a:t>dekstran</a:t>
            </a:r>
            <a:r>
              <a:rPr lang="tr-TR" dirty="0" smtClean="0"/>
              <a:t>)</a:t>
            </a:r>
          </a:p>
          <a:p>
            <a:r>
              <a:rPr lang="tr-TR" dirty="0" smtClean="0">
                <a:sym typeface="Symbol" charset="2"/>
              </a:rPr>
              <a:t>45 </a:t>
            </a:r>
            <a:r>
              <a:rPr lang="tr-TR" dirty="0" err="1" smtClean="0">
                <a:sym typeface="Symbol" charset="2"/>
              </a:rPr>
              <a:t>mmHg</a:t>
            </a:r>
            <a:r>
              <a:rPr lang="tr-TR" dirty="0" smtClean="0">
                <a:sym typeface="Symbol" charset="2"/>
              </a:rPr>
              <a:t> basınç sağlanmalıdır. Ancak, basınç </a:t>
            </a:r>
            <a:r>
              <a:rPr lang="tr-TR" dirty="0" err="1" smtClean="0">
                <a:sym typeface="Symbol" charset="2"/>
              </a:rPr>
              <a:t>OAB’nı</a:t>
            </a:r>
            <a:r>
              <a:rPr lang="tr-TR" dirty="0" smtClean="0">
                <a:sym typeface="Symbol" charset="2"/>
              </a:rPr>
              <a:t> geçmemelidir.</a:t>
            </a:r>
          </a:p>
          <a:p>
            <a:r>
              <a:rPr lang="tr-TR" dirty="0" err="1" smtClean="0">
                <a:sym typeface="Symbol" charset="2"/>
              </a:rPr>
              <a:t>Monopolar</a:t>
            </a:r>
            <a:r>
              <a:rPr lang="tr-TR" dirty="0" smtClean="0">
                <a:sym typeface="Symbol" charset="2"/>
              </a:rPr>
              <a:t> rezeksiyon yapılacaksa düşük </a:t>
            </a:r>
            <a:r>
              <a:rPr lang="tr-TR" dirty="0" err="1" smtClean="0">
                <a:sym typeface="Symbol" charset="2"/>
              </a:rPr>
              <a:t>viskoziteli</a:t>
            </a:r>
            <a:r>
              <a:rPr lang="tr-TR" dirty="0" smtClean="0">
                <a:sym typeface="Symbol" charset="2"/>
              </a:rPr>
              <a:t> iletken olmayan sıvılar kullanılır: %1.5 </a:t>
            </a:r>
            <a:r>
              <a:rPr lang="tr-TR" dirty="0" err="1" smtClean="0">
                <a:sym typeface="Symbol" charset="2"/>
              </a:rPr>
              <a:t>glisin</a:t>
            </a:r>
            <a:r>
              <a:rPr lang="tr-TR" dirty="0" smtClean="0">
                <a:sym typeface="Symbol" charset="2"/>
              </a:rPr>
              <a:t>, %3 </a:t>
            </a:r>
            <a:r>
              <a:rPr lang="tr-TR" dirty="0" err="1" smtClean="0">
                <a:sym typeface="Symbol" charset="2"/>
              </a:rPr>
              <a:t>sorbitol</a:t>
            </a:r>
            <a:r>
              <a:rPr lang="tr-TR" dirty="0" smtClean="0">
                <a:sym typeface="Symbol" charset="2"/>
              </a:rPr>
              <a:t>, %5 </a:t>
            </a:r>
            <a:r>
              <a:rPr lang="tr-TR" dirty="0" err="1" smtClean="0">
                <a:sym typeface="Symbol" charset="2"/>
              </a:rPr>
              <a:t>mannitol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17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Endoskopi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Tanısal HS </a:t>
            </a:r>
            <a:r>
              <a:rPr lang="tr-TR" dirty="0" err="1" smtClean="0">
                <a:solidFill>
                  <a:srgbClr val="FFFF00"/>
                </a:solidFill>
              </a:rPr>
              <a:t>endikasyonları</a:t>
            </a: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smtClean="0"/>
              <a:t>Açıklanamayan </a:t>
            </a:r>
            <a:r>
              <a:rPr lang="tr-TR" dirty="0" err="1" smtClean="0"/>
              <a:t>uterin</a:t>
            </a:r>
            <a:r>
              <a:rPr lang="tr-TR" dirty="0" smtClean="0"/>
              <a:t> kanama</a:t>
            </a:r>
          </a:p>
          <a:p>
            <a:r>
              <a:rPr lang="tr-TR" dirty="0" err="1" smtClean="0"/>
              <a:t>İnfertilite</a:t>
            </a:r>
            <a:endParaRPr lang="tr-TR" dirty="0" smtClean="0"/>
          </a:p>
          <a:p>
            <a:r>
              <a:rPr lang="tr-TR" dirty="0" smtClean="0"/>
              <a:t>Tekrarlayan düşük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Operatif</a:t>
            </a:r>
            <a:r>
              <a:rPr lang="tr-TR" dirty="0" smtClean="0">
                <a:solidFill>
                  <a:srgbClr val="FFFF00"/>
                </a:solidFill>
              </a:rPr>
              <a:t> HS </a:t>
            </a:r>
            <a:r>
              <a:rPr lang="tr-TR" dirty="0" err="1" smtClean="0">
                <a:solidFill>
                  <a:srgbClr val="FFFF00"/>
                </a:solidFill>
              </a:rPr>
              <a:t>endikasyonları</a:t>
            </a: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err="1" smtClean="0"/>
              <a:t>Endometrial</a:t>
            </a:r>
            <a:r>
              <a:rPr lang="tr-TR" dirty="0" smtClean="0"/>
              <a:t> polip</a:t>
            </a:r>
          </a:p>
          <a:p>
            <a:r>
              <a:rPr lang="tr-TR" dirty="0" err="1" smtClean="0"/>
              <a:t>Submüköz</a:t>
            </a:r>
            <a:r>
              <a:rPr lang="tr-TR" dirty="0" smtClean="0"/>
              <a:t> </a:t>
            </a:r>
            <a:r>
              <a:rPr lang="tr-TR" dirty="0" err="1" smtClean="0"/>
              <a:t>myom</a:t>
            </a:r>
            <a:endParaRPr lang="tr-TR" dirty="0" smtClean="0"/>
          </a:p>
          <a:p>
            <a:r>
              <a:rPr lang="tr-TR" dirty="0" err="1" smtClean="0"/>
              <a:t>Endometrial</a:t>
            </a:r>
            <a:r>
              <a:rPr lang="tr-TR" dirty="0" smtClean="0"/>
              <a:t> </a:t>
            </a:r>
            <a:r>
              <a:rPr lang="tr-TR" dirty="0" err="1" smtClean="0"/>
              <a:t>ablasyon</a:t>
            </a:r>
            <a:endParaRPr lang="tr-TR" dirty="0" smtClean="0"/>
          </a:p>
          <a:p>
            <a:r>
              <a:rPr lang="tr-TR" dirty="0" err="1" smtClean="0"/>
              <a:t>İntrauterin</a:t>
            </a:r>
            <a:r>
              <a:rPr lang="tr-TR" dirty="0" smtClean="0"/>
              <a:t> </a:t>
            </a:r>
            <a:r>
              <a:rPr lang="tr-TR" dirty="0" err="1" smtClean="0"/>
              <a:t>sineşi</a:t>
            </a:r>
            <a:endParaRPr lang="tr-TR" dirty="0" smtClean="0"/>
          </a:p>
          <a:p>
            <a:r>
              <a:rPr lang="tr-TR" dirty="0" err="1" smtClean="0"/>
              <a:t>Uterin</a:t>
            </a:r>
            <a:r>
              <a:rPr lang="tr-TR" dirty="0" smtClean="0"/>
              <a:t> </a:t>
            </a:r>
            <a:r>
              <a:rPr lang="tr-TR" dirty="0" err="1" smtClean="0"/>
              <a:t>septum</a:t>
            </a:r>
            <a:endParaRPr lang="tr-TR" dirty="0" smtClean="0"/>
          </a:p>
          <a:p>
            <a:r>
              <a:rPr lang="tr-TR" dirty="0" smtClean="0"/>
              <a:t>Yabancı cisim</a:t>
            </a:r>
          </a:p>
          <a:p>
            <a:r>
              <a:rPr lang="tr-TR" dirty="0" err="1" smtClean="0"/>
              <a:t>Tubal</a:t>
            </a:r>
            <a:r>
              <a:rPr lang="tr-TR" dirty="0" smtClean="0"/>
              <a:t> sterilizasyon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31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Endoskopi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HS </a:t>
            </a:r>
            <a:r>
              <a:rPr lang="tr-TR" dirty="0" err="1" smtClean="0">
                <a:solidFill>
                  <a:srgbClr val="FFFF00"/>
                </a:solidFill>
              </a:rPr>
              <a:t>kontrendikasyonları</a:t>
            </a:r>
            <a:endParaRPr lang="tr-TR" dirty="0" smtClean="0">
              <a:solidFill>
                <a:srgbClr val="FFFF00"/>
              </a:solidFill>
            </a:endParaRPr>
          </a:p>
          <a:p>
            <a:endParaRPr lang="tr-TR" dirty="0" smtClean="0"/>
          </a:p>
          <a:p>
            <a:r>
              <a:rPr lang="tr-TR" dirty="0" smtClean="0"/>
              <a:t>Kesin</a:t>
            </a:r>
          </a:p>
          <a:p>
            <a:pPr lvl="1"/>
            <a:r>
              <a:rPr lang="tr-TR" dirty="0" err="1" smtClean="0"/>
              <a:t>Pelvik</a:t>
            </a:r>
            <a:r>
              <a:rPr lang="tr-TR" dirty="0" smtClean="0"/>
              <a:t> </a:t>
            </a:r>
            <a:r>
              <a:rPr lang="tr-TR" dirty="0" err="1" smtClean="0"/>
              <a:t>enflamatuar</a:t>
            </a:r>
            <a:r>
              <a:rPr lang="tr-TR" dirty="0" smtClean="0"/>
              <a:t> hastalık</a:t>
            </a:r>
          </a:p>
          <a:p>
            <a:pPr lvl="1"/>
            <a:r>
              <a:rPr lang="tr-TR" dirty="0" err="1" smtClean="0"/>
              <a:t>Uterin</a:t>
            </a:r>
            <a:r>
              <a:rPr lang="tr-TR" dirty="0" smtClean="0"/>
              <a:t> </a:t>
            </a:r>
            <a:r>
              <a:rPr lang="tr-TR" dirty="0" err="1" smtClean="0"/>
              <a:t>perforasyon</a:t>
            </a:r>
            <a:endParaRPr lang="tr-TR" dirty="0" smtClean="0"/>
          </a:p>
          <a:p>
            <a:pPr lvl="1"/>
            <a:r>
              <a:rPr lang="tr-TR" dirty="0" smtClean="0"/>
              <a:t>Anesteziye engel durumlar</a:t>
            </a:r>
          </a:p>
          <a:p>
            <a:endParaRPr lang="tr-TR" dirty="0" smtClean="0"/>
          </a:p>
          <a:p>
            <a:r>
              <a:rPr lang="tr-TR" dirty="0" smtClean="0"/>
              <a:t>Rölatif </a:t>
            </a:r>
          </a:p>
          <a:p>
            <a:pPr lvl="1"/>
            <a:r>
              <a:rPr lang="tr-TR" dirty="0" smtClean="0"/>
              <a:t>Aşırı kanama</a:t>
            </a:r>
          </a:p>
          <a:p>
            <a:pPr lvl="1"/>
            <a:r>
              <a:rPr lang="tr-TR" dirty="0" smtClean="0"/>
              <a:t>Bilinen </a:t>
            </a:r>
            <a:r>
              <a:rPr lang="tr-TR" dirty="0" err="1" smtClean="0"/>
              <a:t>genital</a:t>
            </a:r>
            <a:r>
              <a:rPr lang="tr-TR" dirty="0" smtClean="0"/>
              <a:t> kanser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549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Endoskopi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HS Komplikasyonları</a:t>
            </a:r>
          </a:p>
          <a:p>
            <a:pPr marL="0" indent="0">
              <a:buNone/>
            </a:pP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err="1" smtClean="0"/>
              <a:t>Uterin</a:t>
            </a:r>
            <a:r>
              <a:rPr lang="tr-TR" dirty="0" smtClean="0"/>
              <a:t> </a:t>
            </a:r>
            <a:r>
              <a:rPr lang="tr-TR" dirty="0" err="1" smtClean="0"/>
              <a:t>perforasyon</a:t>
            </a:r>
            <a:endParaRPr lang="tr-TR" dirty="0" smtClean="0"/>
          </a:p>
          <a:p>
            <a:r>
              <a:rPr lang="tr-TR" dirty="0" smtClean="0"/>
              <a:t>Kanama</a:t>
            </a:r>
          </a:p>
          <a:p>
            <a:r>
              <a:rPr lang="tr-TR" dirty="0" smtClean="0"/>
              <a:t>Bağırsak veya </a:t>
            </a:r>
            <a:r>
              <a:rPr lang="tr-TR" dirty="0" err="1" smtClean="0"/>
              <a:t>üreter</a:t>
            </a:r>
            <a:r>
              <a:rPr lang="tr-TR" dirty="0" smtClean="0"/>
              <a:t> yaralanması</a:t>
            </a:r>
          </a:p>
          <a:p>
            <a:r>
              <a:rPr lang="tr-TR" dirty="0" smtClean="0"/>
              <a:t>Enfeksiyon</a:t>
            </a:r>
          </a:p>
          <a:p>
            <a:r>
              <a:rPr lang="tr-TR" dirty="0" smtClean="0"/>
              <a:t>Aşırı </a:t>
            </a:r>
            <a:r>
              <a:rPr lang="tr-TR" dirty="0" err="1" smtClean="0"/>
              <a:t>distansiyon</a:t>
            </a:r>
            <a:r>
              <a:rPr lang="tr-TR" dirty="0" smtClean="0"/>
              <a:t> medyumunun sistemik geçişine bağlı </a:t>
            </a:r>
            <a:r>
              <a:rPr lang="tr-TR" dirty="0" err="1" smtClean="0"/>
              <a:t>elektrolik</a:t>
            </a:r>
            <a:r>
              <a:rPr lang="tr-TR" dirty="0" smtClean="0"/>
              <a:t> bozukluğu, </a:t>
            </a:r>
            <a:r>
              <a:rPr lang="tr-TR" dirty="0" err="1" smtClean="0"/>
              <a:t>pulmoner</a:t>
            </a:r>
            <a:r>
              <a:rPr lang="tr-TR" dirty="0" smtClean="0"/>
              <a:t> ödem, </a:t>
            </a:r>
            <a:r>
              <a:rPr lang="tr-TR" dirty="0" err="1" smtClean="0"/>
              <a:t>kardiyovasküler</a:t>
            </a:r>
            <a:r>
              <a:rPr lang="tr-TR" dirty="0" smtClean="0"/>
              <a:t> fonksiyonlarda bozulma</a:t>
            </a:r>
          </a:p>
          <a:p>
            <a:r>
              <a:rPr lang="tr-TR" dirty="0" smtClean="0"/>
              <a:t>CO2 </a:t>
            </a:r>
            <a:r>
              <a:rPr lang="tr-TR" dirty="0" err="1" smtClean="0"/>
              <a:t>embolisi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397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Endoskopi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Laparoskopi</a:t>
            </a: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err="1" smtClean="0"/>
              <a:t>Overlerin</a:t>
            </a:r>
            <a:r>
              <a:rPr lang="tr-TR" dirty="0" smtClean="0"/>
              <a:t>, </a:t>
            </a:r>
            <a:r>
              <a:rPr lang="tr-TR" dirty="0" err="1" smtClean="0"/>
              <a:t>fallop</a:t>
            </a:r>
            <a:r>
              <a:rPr lang="tr-TR" dirty="0" smtClean="0"/>
              <a:t> tüplerinin ve </a:t>
            </a:r>
            <a:r>
              <a:rPr lang="tr-TR" dirty="0" err="1" smtClean="0"/>
              <a:t>uterusun</a:t>
            </a:r>
            <a:r>
              <a:rPr lang="tr-TR" dirty="0" smtClean="0"/>
              <a:t>, ve </a:t>
            </a:r>
            <a:r>
              <a:rPr lang="tr-TR" dirty="0" err="1" smtClean="0"/>
              <a:t>peritoneal</a:t>
            </a:r>
            <a:r>
              <a:rPr lang="tr-TR" dirty="0" smtClean="0"/>
              <a:t> boşluğun değerlendirilmesinde altın standart yöntem</a:t>
            </a:r>
          </a:p>
          <a:p>
            <a:r>
              <a:rPr lang="tr-TR" dirty="0" smtClean="0"/>
              <a:t>Tanısal ve </a:t>
            </a:r>
            <a:r>
              <a:rPr lang="tr-TR" dirty="0" err="1" smtClean="0"/>
              <a:t>operatif</a:t>
            </a:r>
            <a:endParaRPr lang="tr-TR" dirty="0" smtClean="0"/>
          </a:p>
          <a:p>
            <a:r>
              <a:rPr lang="tr-TR" dirty="0" err="1" smtClean="0"/>
              <a:t>Tubal</a:t>
            </a:r>
            <a:r>
              <a:rPr lang="tr-TR" dirty="0" smtClean="0"/>
              <a:t> geçiş, </a:t>
            </a:r>
            <a:r>
              <a:rPr lang="tr-TR" dirty="0" err="1" smtClean="0"/>
              <a:t>endometriozis</a:t>
            </a:r>
            <a:r>
              <a:rPr lang="tr-TR" dirty="0" smtClean="0"/>
              <a:t>, </a:t>
            </a:r>
            <a:r>
              <a:rPr lang="tr-TR" dirty="0" err="1" smtClean="0"/>
              <a:t>pelvik</a:t>
            </a:r>
            <a:r>
              <a:rPr lang="tr-TR" dirty="0" smtClean="0"/>
              <a:t> adezyon değerlendirilebilir.</a:t>
            </a:r>
          </a:p>
          <a:p>
            <a:r>
              <a:rPr lang="tr-TR" dirty="0" smtClean="0"/>
              <a:t>Batına giriş sırasında masa düz, en alt seviyede olmalı. </a:t>
            </a:r>
            <a:r>
              <a:rPr lang="tr-TR" dirty="0" err="1" smtClean="0"/>
              <a:t>Litotomi</a:t>
            </a:r>
            <a:r>
              <a:rPr lang="tr-TR" dirty="0" smtClean="0"/>
              <a:t> pozisyonu jinekolojik cerrahide daha uygun. İşlem sırasında 30 derece </a:t>
            </a:r>
            <a:r>
              <a:rPr lang="tr-TR" dirty="0" err="1" smtClean="0"/>
              <a:t>trendelenburg</a:t>
            </a:r>
            <a:r>
              <a:rPr lang="tr-TR" dirty="0" smtClean="0"/>
              <a:t> pozisyonu verilir.</a:t>
            </a:r>
          </a:p>
          <a:p>
            <a:r>
              <a:rPr lang="tr-TR" dirty="0" smtClean="0"/>
              <a:t>Batına yaklaşık 4 </a:t>
            </a:r>
            <a:r>
              <a:rPr lang="tr-TR" dirty="0" err="1" smtClean="0"/>
              <a:t>lt</a:t>
            </a:r>
            <a:r>
              <a:rPr lang="tr-TR" dirty="0" smtClean="0"/>
              <a:t> CO2 </a:t>
            </a:r>
            <a:r>
              <a:rPr lang="tr-TR" dirty="0" err="1" smtClean="0"/>
              <a:t>insüfle</a:t>
            </a:r>
            <a:r>
              <a:rPr lang="tr-TR" dirty="0" smtClean="0"/>
              <a:t> edilir.</a:t>
            </a:r>
          </a:p>
          <a:p>
            <a:r>
              <a:rPr lang="tr-TR" dirty="0" smtClean="0"/>
              <a:t>İşlem sırasında 10-12 </a:t>
            </a:r>
            <a:r>
              <a:rPr lang="tr-TR" dirty="0" err="1" smtClean="0"/>
              <a:t>mmHg</a:t>
            </a:r>
            <a:r>
              <a:rPr lang="tr-TR" dirty="0" smtClean="0"/>
              <a:t> basınç sağlanır.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696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FF00"/>
                </a:solidFill>
              </a:rPr>
              <a:t>Endoskopi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0000" y="1825624"/>
            <a:ext cx="3492157" cy="4530205"/>
          </a:xfrm>
        </p:spPr>
        <p:txBody>
          <a:bodyPr/>
          <a:lstStyle/>
          <a:p>
            <a:pPr marL="0" indent="0">
              <a:buNone/>
            </a:pPr>
            <a:r>
              <a:rPr lang="tr-TR" dirty="0" err="1" smtClean="0">
                <a:solidFill>
                  <a:srgbClr val="FFFF00"/>
                </a:solidFill>
              </a:rPr>
              <a:t>Laparoskopi</a:t>
            </a: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smtClean="0"/>
              <a:t>Ana </a:t>
            </a:r>
            <a:r>
              <a:rPr lang="tr-TR" dirty="0" err="1" smtClean="0"/>
              <a:t>trokar</a:t>
            </a:r>
            <a:r>
              <a:rPr lang="tr-TR" dirty="0" smtClean="0"/>
              <a:t> (10-12 mm) </a:t>
            </a:r>
            <a:r>
              <a:rPr lang="tr-TR" dirty="0" err="1" smtClean="0"/>
              <a:t>umbilikustan</a:t>
            </a:r>
            <a:r>
              <a:rPr lang="tr-TR" dirty="0" smtClean="0"/>
              <a:t> girilir – kamera</a:t>
            </a:r>
          </a:p>
          <a:p>
            <a:r>
              <a:rPr lang="tr-TR" dirty="0" smtClean="0"/>
              <a:t>Diğer </a:t>
            </a:r>
            <a:r>
              <a:rPr lang="tr-TR" dirty="0" err="1" smtClean="0"/>
              <a:t>trokarlar</a:t>
            </a:r>
            <a:r>
              <a:rPr lang="tr-TR" dirty="0" smtClean="0"/>
              <a:t> (5-10 mm) SİAS ile </a:t>
            </a:r>
            <a:r>
              <a:rPr lang="tr-TR" dirty="0" err="1" smtClean="0"/>
              <a:t>umbilikus</a:t>
            </a:r>
            <a:r>
              <a:rPr lang="tr-TR" dirty="0" smtClean="0"/>
              <a:t> arasındaki mesafenin 1/3’ünden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84" y="2041661"/>
            <a:ext cx="4700016" cy="366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0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Kan-İdrar-Mikrobiyoloji Testleri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Tam kan sayımı</a:t>
            </a:r>
          </a:p>
          <a:p>
            <a:pPr lvl="1"/>
            <a:r>
              <a:rPr lang="tr-TR" dirty="0" smtClean="0"/>
              <a:t>Anemi, enfeksiyon, kanama bozukluğu</a:t>
            </a:r>
          </a:p>
          <a:p>
            <a:r>
              <a:rPr lang="tr-TR" dirty="0" smtClean="0"/>
              <a:t>İdrar testi, mikrobiyoloji</a:t>
            </a:r>
          </a:p>
          <a:p>
            <a:pPr lvl="1"/>
            <a:r>
              <a:rPr lang="tr-TR" dirty="0" smtClean="0"/>
              <a:t>Enfeksiyon, kanama</a:t>
            </a:r>
          </a:p>
          <a:p>
            <a:pPr lvl="1"/>
            <a:r>
              <a:rPr lang="tr-TR" dirty="0" smtClean="0"/>
              <a:t>Gebelik, protein, şeker</a:t>
            </a:r>
          </a:p>
          <a:p>
            <a:r>
              <a:rPr lang="tr-TR" dirty="0" smtClean="0"/>
              <a:t>Tümör belirteçleri</a:t>
            </a:r>
          </a:p>
          <a:p>
            <a:r>
              <a:rPr lang="tr-TR" dirty="0" smtClean="0"/>
              <a:t>ESR, CRP</a:t>
            </a:r>
          </a:p>
          <a:p>
            <a:r>
              <a:rPr lang="tr-TR" dirty="0" err="1" smtClean="0"/>
              <a:t>Seroloji</a:t>
            </a:r>
            <a:endParaRPr lang="tr-TR" dirty="0" smtClean="0"/>
          </a:p>
          <a:p>
            <a:pPr lvl="1"/>
            <a:r>
              <a:rPr lang="tr-TR" dirty="0" smtClean="0"/>
              <a:t>VDRL, HIV...</a:t>
            </a:r>
          </a:p>
          <a:p>
            <a:r>
              <a:rPr lang="tr-TR" dirty="0" smtClean="0"/>
              <a:t>Hormon testleri</a:t>
            </a:r>
          </a:p>
          <a:p>
            <a:pPr lvl="1"/>
            <a:r>
              <a:rPr lang="tr-TR" dirty="0" err="1" smtClean="0"/>
              <a:t>Estrojen</a:t>
            </a:r>
            <a:r>
              <a:rPr lang="tr-TR" dirty="0" smtClean="0"/>
              <a:t>, </a:t>
            </a:r>
            <a:r>
              <a:rPr lang="tr-TR" dirty="0" err="1" smtClean="0"/>
              <a:t>progesteron</a:t>
            </a:r>
            <a:r>
              <a:rPr lang="tr-TR" dirty="0" smtClean="0"/>
              <a:t>, FSH, LH, TSH, </a:t>
            </a:r>
            <a:r>
              <a:rPr lang="tr-TR" dirty="0" err="1" smtClean="0"/>
              <a:t>Prolaktin</a:t>
            </a:r>
            <a:r>
              <a:rPr lang="tr-TR" dirty="0" smtClean="0"/>
              <a:t> vs. </a:t>
            </a:r>
          </a:p>
          <a:p>
            <a:pPr lvl="1"/>
            <a:r>
              <a:rPr lang="tr-TR" b="1" dirty="0" err="1" smtClean="0">
                <a:solidFill>
                  <a:srgbClr val="FFFF00"/>
                </a:solidFill>
              </a:rPr>
              <a:t>ℬ-hCG</a:t>
            </a:r>
            <a:endParaRPr lang="tr-TR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258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Endoskopi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LS cerrahi avantajları</a:t>
            </a:r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Daha hızlı iyileşme ve normal yaşama dönüş</a:t>
            </a:r>
          </a:p>
          <a:p>
            <a:r>
              <a:rPr lang="tr-TR" dirty="0" smtClean="0"/>
              <a:t>Daha kısa hastanede kalış süresi</a:t>
            </a:r>
          </a:p>
          <a:p>
            <a:r>
              <a:rPr lang="tr-TR" dirty="0" err="1" smtClean="0"/>
              <a:t>Postoperatif</a:t>
            </a:r>
            <a:r>
              <a:rPr lang="tr-TR" dirty="0" smtClean="0"/>
              <a:t> ağrı daha az</a:t>
            </a:r>
          </a:p>
          <a:p>
            <a:r>
              <a:rPr lang="tr-TR" dirty="0" smtClean="0"/>
              <a:t>Maliyet etkin</a:t>
            </a:r>
          </a:p>
          <a:p>
            <a:r>
              <a:rPr lang="tr-TR" dirty="0" smtClean="0"/>
              <a:t>Estetik</a:t>
            </a:r>
          </a:p>
          <a:p>
            <a:r>
              <a:rPr lang="tr-TR" dirty="0" smtClean="0"/>
              <a:t>Komplikasyon oranları daha az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4489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Endoskopi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LS </a:t>
            </a:r>
            <a:r>
              <a:rPr lang="tr-TR" dirty="0" err="1" smtClean="0">
                <a:solidFill>
                  <a:srgbClr val="FFFF00"/>
                </a:solidFill>
              </a:rPr>
              <a:t>Endikasyonları</a:t>
            </a:r>
            <a:endParaRPr lang="tr-TR" dirty="0" smtClean="0">
              <a:solidFill>
                <a:srgbClr val="FFFF00"/>
              </a:solidFill>
            </a:endParaRPr>
          </a:p>
          <a:p>
            <a:r>
              <a:rPr lang="tr-TR" dirty="0" smtClean="0"/>
              <a:t>Kronik </a:t>
            </a:r>
            <a:r>
              <a:rPr lang="tr-TR" dirty="0" err="1" smtClean="0"/>
              <a:t>pelvik</a:t>
            </a:r>
            <a:r>
              <a:rPr lang="tr-TR" dirty="0" smtClean="0"/>
              <a:t> ağrı</a:t>
            </a:r>
          </a:p>
          <a:p>
            <a:r>
              <a:rPr lang="tr-TR" dirty="0" err="1" smtClean="0"/>
              <a:t>Ektopik</a:t>
            </a:r>
            <a:r>
              <a:rPr lang="tr-TR" dirty="0" smtClean="0"/>
              <a:t> gebelik</a:t>
            </a:r>
          </a:p>
          <a:p>
            <a:r>
              <a:rPr lang="tr-TR" dirty="0" err="1" smtClean="0"/>
              <a:t>Pelvik</a:t>
            </a:r>
            <a:r>
              <a:rPr lang="tr-TR" dirty="0" smtClean="0"/>
              <a:t> </a:t>
            </a:r>
            <a:r>
              <a:rPr lang="tr-TR" dirty="0" err="1" smtClean="0"/>
              <a:t>enflamatuar</a:t>
            </a:r>
            <a:r>
              <a:rPr lang="tr-TR" dirty="0" smtClean="0"/>
              <a:t> hastalık</a:t>
            </a:r>
          </a:p>
          <a:p>
            <a:r>
              <a:rPr lang="tr-TR" dirty="0" err="1" smtClean="0"/>
              <a:t>Endometriozis</a:t>
            </a:r>
            <a:endParaRPr lang="tr-TR" dirty="0" smtClean="0"/>
          </a:p>
          <a:p>
            <a:r>
              <a:rPr lang="tr-TR" dirty="0" smtClean="0"/>
              <a:t>Adezyon</a:t>
            </a:r>
          </a:p>
          <a:p>
            <a:r>
              <a:rPr lang="tr-TR" dirty="0" err="1" smtClean="0"/>
              <a:t>Over</a:t>
            </a:r>
            <a:r>
              <a:rPr lang="tr-TR" dirty="0" smtClean="0"/>
              <a:t> kisti / </a:t>
            </a:r>
            <a:r>
              <a:rPr lang="tr-TR" dirty="0" err="1" smtClean="0"/>
              <a:t>torsiyon</a:t>
            </a:r>
            <a:endParaRPr lang="tr-TR" dirty="0" smtClean="0"/>
          </a:p>
          <a:p>
            <a:r>
              <a:rPr lang="tr-TR" dirty="0" err="1" smtClean="0"/>
              <a:t>Salpenjit</a:t>
            </a:r>
            <a:endParaRPr lang="tr-TR" dirty="0" smtClean="0"/>
          </a:p>
          <a:p>
            <a:r>
              <a:rPr lang="tr-TR" dirty="0" err="1" smtClean="0"/>
              <a:t>Leiomyoma</a:t>
            </a:r>
            <a:endParaRPr lang="tr-TR" dirty="0" smtClean="0"/>
          </a:p>
          <a:p>
            <a:r>
              <a:rPr lang="tr-TR" dirty="0" err="1"/>
              <a:t>İ</a:t>
            </a:r>
            <a:r>
              <a:rPr lang="tr-TR" dirty="0" err="1" smtClean="0"/>
              <a:t>nfertilite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4281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Endoskopi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LS Komplikasyonları</a:t>
            </a:r>
          </a:p>
          <a:p>
            <a:r>
              <a:rPr lang="tr-TR" dirty="0" smtClean="0"/>
              <a:t>Anesteziye bağlı komplikasyonlar</a:t>
            </a:r>
          </a:p>
          <a:p>
            <a:pPr lvl="1"/>
            <a:r>
              <a:rPr lang="tr-TR" dirty="0" err="1" smtClean="0"/>
              <a:t>Hipoventilasyon</a:t>
            </a:r>
            <a:endParaRPr lang="tr-TR" dirty="0" smtClean="0"/>
          </a:p>
          <a:p>
            <a:pPr lvl="1"/>
            <a:r>
              <a:rPr lang="tr-TR" dirty="0" err="1" smtClean="0"/>
              <a:t>Hiperkarbi</a:t>
            </a:r>
            <a:endParaRPr lang="tr-TR" dirty="0" smtClean="0"/>
          </a:p>
          <a:p>
            <a:pPr lvl="1"/>
            <a:r>
              <a:rPr lang="tr-TR" dirty="0" err="1" smtClean="0"/>
              <a:t>Metabolik</a:t>
            </a:r>
            <a:r>
              <a:rPr lang="tr-TR" dirty="0" smtClean="0"/>
              <a:t> </a:t>
            </a:r>
            <a:r>
              <a:rPr lang="tr-TR" dirty="0" err="1" smtClean="0"/>
              <a:t>asidoz</a:t>
            </a:r>
            <a:endParaRPr lang="tr-TR" dirty="0" smtClean="0"/>
          </a:p>
          <a:p>
            <a:r>
              <a:rPr lang="tr-TR" dirty="0" smtClean="0"/>
              <a:t>CO2 </a:t>
            </a:r>
            <a:r>
              <a:rPr lang="tr-TR" dirty="0" err="1" smtClean="0"/>
              <a:t>embolisi</a:t>
            </a:r>
            <a:endParaRPr lang="tr-TR" dirty="0" smtClean="0"/>
          </a:p>
          <a:p>
            <a:pPr lvl="1"/>
            <a:r>
              <a:rPr lang="tr-TR" dirty="0" smtClean="0"/>
              <a:t>Ani ve açıklanamayan hipotansiyon, aritmi, </a:t>
            </a:r>
            <a:r>
              <a:rPr lang="tr-TR" dirty="0" err="1" smtClean="0"/>
              <a:t>siyanoz</a:t>
            </a:r>
            <a:r>
              <a:rPr lang="tr-TR" dirty="0" smtClean="0"/>
              <a:t> ve üfürüm</a:t>
            </a:r>
          </a:p>
          <a:p>
            <a:pPr lvl="1"/>
            <a:r>
              <a:rPr lang="tr-TR" dirty="0" err="1" smtClean="0"/>
              <a:t>Pulmoner</a:t>
            </a:r>
            <a:r>
              <a:rPr lang="tr-TR" dirty="0" smtClean="0"/>
              <a:t> ödem ve </a:t>
            </a:r>
            <a:r>
              <a:rPr lang="tr-TR" dirty="0" err="1" smtClean="0"/>
              <a:t>pulmoner</a:t>
            </a:r>
            <a:r>
              <a:rPr lang="tr-TR" dirty="0" smtClean="0"/>
              <a:t> </a:t>
            </a:r>
            <a:r>
              <a:rPr lang="tr-TR" dirty="0" err="1" smtClean="0"/>
              <a:t>HT’a</a:t>
            </a:r>
            <a:r>
              <a:rPr lang="tr-TR" dirty="0" smtClean="0"/>
              <a:t> neden olabilir</a:t>
            </a:r>
          </a:p>
          <a:p>
            <a:pPr lvl="1"/>
            <a:r>
              <a:rPr lang="tr-TR" dirty="0" smtClean="0"/>
              <a:t>Batındaki gaz boşaltılır, sol yan </a:t>
            </a:r>
            <a:r>
              <a:rPr lang="tr-TR" dirty="0" err="1" smtClean="0"/>
              <a:t>dekübit</a:t>
            </a:r>
            <a:r>
              <a:rPr lang="tr-TR" dirty="0" smtClean="0"/>
              <a:t> pozisyona alınır, baş sağ </a:t>
            </a:r>
            <a:r>
              <a:rPr lang="tr-TR" dirty="0" err="1" smtClean="0"/>
              <a:t>atrium</a:t>
            </a:r>
            <a:r>
              <a:rPr lang="tr-TR" dirty="0" smtClean="0"/>
              <a:t> altında kalacak şekilde yatırılır.</a:t>
            </a:r>
          </a:p>
          <a:p>
            <a:r>
              <a:rPr lang="tr-TR" dirty="0" smtClean="0"/>
              <a:t>Aritmi – </a:t>
            </a:r>
            <a:r>
              <a:rPr lang="tr-TR" dirty="0" err="1" smtClean="0"/>
              <a:t>hiperkarbi</a:t>
            </a:r>
            <a:r>
              <a:rPr lang="tr-TR" dirty="0" smtClean="0"/>
              <a:t> ve </a:t>
            </a:r>
            <a:r>
              <a:rPr lang="tr-TR" dirty="0" err="1" smtClean="0"/>
              <a:t>asidemiye</a:t>
            </a:r>
            <a:r>
              <a:rPr lang="tr-TR" dirty="0" smtClean="0"/>
              <a:t> bağlı</a:t>
            </a:r>
          </a:p>
          <a:p>
            <a:r>
              <a:rPr lang="tr-TR" dirty="0" smtClean="0"/>
              <a:t>Hipotansiyon</a:t>
            </a:r>
          </a:p>
          <a:p>
            <a:r>
              <a:rPr lang="tr-TR" dirty="0" err="1" smtClean="0"/>
              <a:t>Ekstraperitonel</a:t>
            </a:r>
            <a:r>
              <a:rPr lang="tr-TR" dirty="0" smtClean="0"/>
              <a:t> </a:t>
            </a:r>
            <a:r>
              <a:rPr lang="tr-TR" dirty="0" err="1" smtClean="0"/>
              <a:t>insüflasyon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62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Endoskopi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FFFF00"/>
                </a:solidFill>
              </a:rPr>
              <a:t>LS Komplikasyonları</a:t>
            </a:r>
          </a:p>
          <a:p>
            <a:r>
              <a:rPr lang="tr-TR" dirty="0" smtClean="0"/>
              <a:t>Batın içi diğer organlarda yaralanma</a:t>
            </a:r>
          </a:p>
          <a:p>
            <a:pPr lvl="1"/>
            <a:r>
              <a:rPr lang="tr-TR" dirty="0" smtClean="0"/>
              <a:t>Bağırsak, </a:t>
            </a:r>
            <a:r>
              <a:rPr lang="tr-TR" dirty="0" err="1" smtClean="0"/>
              <a:t>üreter</a:t>
            </a:r>
            <a:r>
              <a:rPr lang="tr-TR" dirty="0" smtClean="0"/>
              <a:t>, sinir hasarı </a:t>
            </a:r>
          </a:p>
          <a:p>
            <a:r>
              <a:rPr lang="tr-TR" dirty="0" smtClean="0"/>
              <a:t>Kanama</a:t>
            </a:r>
          </a:p>
          <a:p>
            <a:pPr lvl="1"/>
            <a:r>
              <a:rPr lang="tr-TR" dirty="0" smtClean="0"/>
              <a:t>Aort </a:t>
            </a:r>
            <a:r>
              <a:rPr lang="tr-TR" dirty="0" err="1" smtClean="0"/>
              <a:t>bifurkasyonu</a:t>
            </a:r>
            <a:r>
              <a:rPr lang="tr-TR" dirty="0" smtClean="0"/>
              <a:t> ve sağ ana </a:t>
            </a:r>
            <a:r>
              <a:rPr lang="tr-TR" dirty="0" err="1" smtClean="0"/>
              <a:t>iliak</a:t>
            </a:r>
            <a:r>
              <a:rPr lang="tr-TR" dirty="0" smtClean="0"/>
              <a:t> arter en sık yaralanan büyük damarlardır.</a:t>
            </a:r>
          </a:p>
          <a:p>
            <a:pPr lvl="1"/>
            <a:r>
              <a:rPr lang="tr-TR" dirty="0" smtClean="0"/>
              <a:t>A. </a:t>
            </a:r>
            <a:r>
              <a:rPr lang="tr-TR" dirty="0" err="1"/>
              <a:t>e</a:t>
            </a:r>
            <a:r>
              <a:rPr lang="tr-TR" dirty="0" err="1" smtClean="0"/>
              <a:t>pigastrika</a:t>
            </a:r>
            <a:r>
              <a:rPr lang="tr-TR" dirty="0" smtClean="0"/>
              <a:t> </a:t>
            </a:r>
            <a:r>
              <a:rPr lang="tr-TR" dirty="0" err="1" smtClean="0"/>
              <a:t>inferior</a:t>
            </a:r>
            <a:r>
              <a:rPr lang="tr-TR" dirty="0" smtClean="0"/>
              <a:t> en sık yaralanan batın ön duvar arteridir.</a:t>
            </a:r>
          </a:p>
          <a:p>
            <a:r>
              <a:rPr lang="tr-TR" dirty="0" err="1" smtClean="0"/>
              <a:t>İnsizyonel</a:t>
            </a:r>
            <a:r>
              <a:rPr lang="tr-TR" dirty="0" smtClean="0"/>
              <a:t> </a:t>
            </a:r>
            <a:r>
              <a:rPr lang="tr-TR" dirty="0" err="1" smtClean="0"/>
              <a:t>herni</a:t>
            </a:r>
            <a:endParaRPr lang="tr-TR" dirty="0" smtClean="0"/>
          </a:p>
          <a:p>
            <a:pPr lvl="1"/>
            <a:r>
              <a:rPr lang="tr-TR" dirty="0" smtClean="0"/>
              <a:t>&gt;10 mm </a:t>
            </a:r>
            <a:r>
              <a:rPr lang="tr-TR" dirty="0" err="1" smtClean="0"/>
              <a:t>trokar</a:t>
            </a:r>
            <a:r>
              <a:rPr lang="tr-TR" dirty="0" smtClean="0"/>
              <a:t> giriş yerlerinde risk artar</a:t>
            </a:r>
          </a:p>
          <a:p>
            <a:pPr lvl="1"/>
            <a:r>
              <a:rPr lang="tr-TR" dirty="0" smtClean="0"/>
              <a:t>Richter </a:t>
            </a:r>
            <a:r>
              <a:rPr lang="tr-TR" dirty="0" err="1" smtClean="0"/>
              <a:t>hernisi</a:t>
            </a:r>
            <a:endParaRPr lang="tr-TR" dirty="0" smtClean="0"/>
          </a:p>
          <a:p>
            <a:r>
              <a:rPr lang="tr-TR" dirty="0" smtClean="0"/>
              <a:t>Enfeksiyon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47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743200" y="2983044"/>
            <a:ext cx="3402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i="1" dirty="0" smtClean="0">
                <a:solidFill>
                  <a:srgbClr val="FFFF00"/>
                </a:solidFill>
              </a:rPr>
              <a:t>TEŞEKKÜRLER</a:t>
            </a:r>
            <a:endParaRPr lang="tr-TR" sz="4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= </a:t>
            </a:r>
            <a:r>
              <a:rPr lang="tr-TR" dirty="0" err="1" smtClean="0"/>
              <a:t>Servikovajinal</a:t>
            </a:r>
            <a:r>
              <a:rPr lang="tr-TR" dirty="0" smtClean="0"/>
              <a:t> </a:t>
            </a:r>
            <a:r>
              <a:rPr lang="tr-TR" dirty="0" err="1" smtClean="0"/>
              <a:t>smear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= </a:t>
            </a:r>
            <a:r>
              <a:rPr lang="tr-TR" dirty="0" err="1" smtClean="0"/>
              <a:t>Papanicolau</a:t>
            </a:r>
            <a:r>
              <a:rPr lang="tr-TR" dirty="0" smtClean="0"/>
              <a:t> </a:t>
            </a:r>
            <a:r>
              <a:rPr lang="tr-TR" dirty="0" err="1" smtClean="0"/>
              <a:t>smear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= </a:t>
            </a:r>
            <a:r>
              <a:rPr lang="tr-TR" dirty="0" err="1" smtClean="0"/>
              <a:t>Pap</a:t>
            </a:r>
            <a:r>
              <a:rPr lang="tr-TR" dirty="0" smtClean="0"/>
              <a:t> </a:t>
            </a:r>
            <a:r>
              <a:rPr lang="tr-TR" dirty="0" err="1" smtClean="0"/>
              <a:t>smear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smtClean="0"/>
              <a:t>Dökülen </a:t>
            </a:r>
            <a:r>
              <a:rPr lang="tr-TR" dirty="0" err="1" smtClean="0"/>
              <a:t>servikal</a:t>
            </a:r>
            <a:r>
              <a:rPr lang="tr-TR" dirty="0" smtClean="0"/>
              <a:t> hücrelerin toplanıp incelenmesi esasına dayalı bir tarama testidir.</a:t>
            </a:r>
          </a:p>
          <a:p>
            <a:pPr marL="0" indent="0">
              <a:buNone/>
            </a:pPr>
            <a:endParaRPr lang="tr-TR" dirty="0"/>
          </a:p>
          <a:p>
            <a:pPr marL="0" indent="0" algn="ctr">
              <a:buNone/>
            </a:pPr>
            <a:r>
              <a:rPr lang="tr-TR" sz="3200" b="1" i="1" dirty="0" smtClean="0">
                <a:solidFill>
                  <a:srgbClr val="FFFF00"/>
                </a:solidFill>
              </a:rPr>
              <a:t>Günümüzde, kanser </a:t>
            </a:r>
            <a:r>
              <a:rPr lang="tr-TR" sz="3200" b="1" i="1" dirty="0" err="1" smtClean="0">
                <a:solidFill>
                  <a:srgbClr val="FFFF00"/>
                </a:solidFill>
              </a:rPr>
              <a:t>insidansında</a:t>
            </a:r>
            <a:r>
              <a:rPr lang="tr-TR" sz="3200" b="1" i="1" dirty="0">
                <a:solidFill>
                  <a:srgbClr val="FFFF00"/>
                </a:solidFill>
              </a:rPr>
              <a:t> </a:t>
            </a:r>
            <a:r>
              <a:rPr lang="tr-TR" sz="3200" b="1" i="1" dirty="0" smtClean="0">
                <a:solidFill>
                  <a:srgbClr val="FFFF00"/>
                </a:solidFill>
              </a:rPr>
              <a:t>(%79) ve </a:t>
            </a:r>
            <a:r>
              <a:rPr lang="tr-TR" sz="3200" b="1" i="1" dirty="0" err="1" smtClean="0">
                <a:solidFill>
                  <a:srgbClr val="FFFF00"/>
                </a:solidFill>
              </a:rPr>
              <a:t>mortalitesinde</a:t>
            </a:r>
            <a:r>
              <a:rPr lang="tr-TR" sz="3200" b="1" i="1" dirty="0" smtClean="0">
                <a:solidFill>
                  <a:srgbClr val="FFFF00"/>
                </a:solidFill>
              </a:rPr>
              <a:t> (%70) azalma sağladığı gösterilen tek tarama testi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930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7846846" cy="4167186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88783"/>
            <a:ext cx="5338028" cy="416718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96" y="1688783"/>
            <a:ext cx="5524500" cy="41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FF00"/>
                </a:solidFill>
              </a:rPr>
              <a:t>Sitoloji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r-TR" b="1" i="1" dirty="0" smtClean="0">
                <a:solidFill>
                  <a:srgbClr val="FFFF00"/>
                </a:solidFill>
              </a:rPr>
              <a:t>Sıvı bazlı sitoloji vs. Konvansiyonel sitoloji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25-30 yaş arasında kadınlarda yapılan </a:t>
            </a:r>
            <a:r>
              <a:rPr lang="tr-TR" dirty="0" err="1" smtClean="0"/>
              <a:t>randomize</a:t>
            </a:r>
            <a:r>
              <a:rPr lang="tr-TR" dirty="0" smtClean="0"/>
              <a:t> kontrollü çalışma sonuçlarına göre her iki testin duyarlılığı benzer.</a:t>
            </a:r>
          </a:p>
          <a:p>
            <a:pPr marL="0" indent="0" algn="r">
              <a:buNone/>
            </a:pPr>
            <a:r>
              <a:rPr lang="tr-TR" sz="1800" i="1" dirty="0" err="1" smtClean="0"/>
              <a:t>Ronco</a:t>
            </a:r>
            <a:r>
              <a:rPr lang="tr-TR" sz="1800" i="1" dirty="0" smtClean="0"/>
              <a:t>, </a:t>
            </a:r>
            <a:r>
              <a:rPr lang="tr-TR" sz="1800" i="1" dirty="0" err="1" smtClean="0"/>
              <a:t>Lancet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Oncol</a:t>
            </a:r>
            <a:r>
              <a:rPr lang="tr-TR" sz="1800" i="1" dirty="0" smtClean="0"/>
              <a:t>, 2006</a:t>
            </a:r>
            <a:endParaRPr lang="tr-TR" sz="1800" i="1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35 yaş üzeri kadınlarda yapılan çalışma sonuçlarına göre de her iki test benzer sonuçlar veriyor.</a:t>
            </a:r>
          </a:p>
          <a:p>
            <a:pPr marL="0" indent="0" algn="r">
              <a:buNone/>
            </a:pPr>
            <a:r>
              <a:rPr lang="tr-TR" sz="1800" i="1" dirty="0" err="1" smtClean="0"/>
              <a:t>Ronco</a:t>
            </a:r>
            <a:r>
              <a:rPr lang="tr-TR" sz="1800" i="1" dirty="0" smtClean="0"/>
              <a:t>, J </a:t>
            </a:r>
            <a:r>
              <a:rPr lang="tr-TR" sz="1800" i="1" dirty="0" err="1" smtClean="0"/>
              <a:t>Natl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Cancer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Inst</a:t>
            </a:r>
            <a:r>
              <a:rPr lang="tr-TR" sz="1800" i="1" dirty="0" smtClean="0"/>
              <a:t>, 2006</a:t>
            </a:r>
            <a:endParaRPr lang="tr-TR" sz="1800" i="1" dirty="0"/>
          </a:p>
        </p:txBody>
      </p:sp>
    </p:spTree>
    <p:extLst>
      <p:ext uri="{BB962C8B-B14F-4D97-AF65-F5344CB8AC3E}">
        <p14:creationId xmlns:p14="http://schemas.microsoft.com/office/powerpoint/2010/main" val="165404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rinlik">
  <a:themeElements>
    <a:clrScheme name="Derinlik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rinlik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rinlik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3899</TotalTime>
  <Words>1452</Words>
  <Application>Microsoft Macintosh PowerPoint</Application>
  <PresentationFormat>Ekran Gösterisi (4:3)</PresentationFormat>
  <Paragraphs>390</Paragraphs>
  <Slides>64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64</vt:i4>
      </vt:variant>
    </vt:vector>
  </HeadingPairs>
  <TitlesOfParts>
    <vt:vector size="68" baseType="lpstr">
      <vt:lpstr>Corbel</vt:lpstr>
      <vt:lpstr>Symbol</vt:lpstr>
      <vt:lpstr>Arial</vt:lpstr>
      <vt:lpstr>Derinlik</vt:lpstr>
      <vt:lpstr>JİNEKOLOJİDE   TANI   YÖNTEMLERİ</vt:lpstr>
      <vt:lpstr>PowerPoint Sunusu</vt:lpstr>
      <vt:lpstr>Hikaye ve Fizik Muayene</vt:lpstr>
      <vt:lpstr>Hikaye ve Fizik Muayene</vt:lpstr>
      <vt:lpstr>PowerPoint Sunusu</vt:lpstr>
      <vt:lpstr>Kan-İdrar-Mikrobiyoloji Testleri</vt:lpstr>
      <vt:lpstr>Sitoloji</vt:lpstr>
      <vt:lpstr>Sitoloji</vt:lpstr>
      <vt:lpstr>Sitoloji</vt:lpstr>
      <vt:lpstr>Sitoloji</vt:lpstr>
      <vt:lpstr>Sitoloji</vt:lpstr>
      <vt:lpstr>Sitoloji</vt:lpstr>
      <vt:lpstr>Sitoloji</vt:lpstr>
      <vt:lpstr>Sitoloji</vt:lpstr>
      <vt:lpstr>Sitoloji</vt:lpstr>
      <vt:lpstr>Sitoloji</vt:lpstr>
      <vt:lpstr>Sitoloji</vt:lpstr>
      <vt:lpstr>Kolposkopi</vt:lpstr>
      <vt:lpstr>Kolposkopi</vt:lpstr>
      <vt:lpstr>Kolposkopi</vt:lpstr>
      <vt:lpstr>Kolposkopi</vt:lpstr>
      <vt:lpstr>Kolposkopi</vt:lpstr>
      <vt:lpstr>Kolposkopi</vt:lpstr>
      <vt:lpstr>Kolposkopi</vt:lpstr>
      <vt:lpstr>Kolposkopi</vt:lpstr>
      <vt:lpstr>Kolposkopi</vt:lpstr>
      <vt:lpstr>Kolposkopi</vt:lpstr>
      <vt:lpstr>Kolposkopi</vt:lpstr>
      <vt:lpstr>Kolposkopi</vt:lpstr>
      <vt:lpstr>Endometrial örnekleme</vt:lpstr>
      <vt:lpstr>Biyopsi</vt:lpstr>
      <vt:lpstr>Kuldosentez</vt:lpstr>
      <vt:lpstr>Görüntüleme yöntemleri</vt:lpstr>
      <vt:lpstr>Görüntüleme yöntemleri</vt:lpstr>
      <vt:lpstr>PowerPoint Sunusu</vt:lpstr>
      <vt:lpstr>PowerPoint Sunusu</vt:lpstr>
      <vt:lpstr>PowerPoint Sunusu</vt:lpstr>
      <vt:lpstr>PowerPoint Sunusu</vt:lpstr>
      <vt:lpstr>PowerPoint Sunusu</vt:lpstr>
      <vt:lpstr>Görüntüleme yöntemleri</vt:lpstr>
      <vt:lpstr>Görüntüleme yöntemleri</vt:lpstr>
      <vt:lpstr>Görüntüleme yöntemleri</vt:lpstr>
      <vt:lpstr>Görüntüleme yöntemleri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Endoskopi</vt:lpstr>
      <vt:lpstr>Endoskopi</vt:lpstr>
      <vt:lpstr>Endoskopi</vt:lpstr>
      <vt:lpstr>Endoskopi</vt:lpstr>
      <vt:lpstr>Endoskopi</vt:lpstr>
      <vt:lpstr>Endoskopi</vt:lpstr>
      <vt:lpstr>Endoskopi</vt:lpstr>
      <vt:lpstr>Endoskopi</vt:lpstr>
      <vt:lpstr>Endoskopi</vt:lpstr>
      <vt:lpstr>Endoskopi</vt:lpstr>
      <vt:lpstr>PowerPoint Sunusu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JİNEKOLOJİDE   TANI   YÖNTEMLERİ</dc:title>
  <dc:creator>yesukur@gmail.com</dc:creator>
  <cp:lastModifiedBy>yesukur@gmail.com</cp:lastModifiedBy>
  <cp:revision>73</cp:revision>
  <dcterms:created xsi:type="dcterms:W3CDTF">2016-10-08T15:17:57Z</dcterms:created>
  <dcterms:modified xsi:type="dcterms:W3CDTF">2017-11-07T12:47:39Z</dcterms:modified>
</cp:coreProperties>
</file>