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2" r:id="rId5"/>
    <p:sldId id="263" r:id="rId6"/>
    <p:sldId id="258" r:id="rId7"/>
    <p:sldId id="261" r:id="rId8"/>
    <p:sldId id="259" r:id="rId9"/>
    <p:sldId id="260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C6C-1274-43D1-9935-AB8E5E56FA86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12A7-B65D-4BA2-9018-3134C40CF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247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C6C-1274-43D1-9935-AB8E5E56FA86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12A7-B65D-4BA2-9018-3134C40CF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55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C6C-1274-43D1-9935-AB8E5E56FA86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12A7-B65D-4BA2-9018-3134C40CF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6974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90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8526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593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0030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712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185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9559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67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C6C-1274-43D1-9935-AB8E5E56FA86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12A7-B65D-4BA2-9018-3134C40CF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858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5168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153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0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108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732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507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900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054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10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C6C-1274-43D1-9935-AB8E5E56FA86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12A7-B65D-4BA2-9018-3134C40CF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26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C6C-1274-43D1-9935-AB8E5E56FA86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12A7-B65D-4BA2-9018-3134C40CF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99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C6C-1274-43D1-9935-AB8E5E56FA86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12A7-B65D-4BA2-9018-3134C40CF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37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C6C-1274-43D1-9935-AB8E5E56FA86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12A7-B65D-4BA2-9018-3134C40CF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3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C6C-1274-43D1-9935-AB8E5E56FA86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12A7-B65D-4BA2-9018-3134C40CF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C6C-1274-43D1-9935-AB8E5E56FA86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12A7-B65D-4BA2-9018-3134C40CF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32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C6C-1274-43D1-9935-AB8E5E56FA86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12A7-B65D-4BA2-9018-3134C40CF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764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2CC6C-1274-43D1-9935-AB8E5E56FA86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12A7-B65D-4BA2-9018-3134C40CF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337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58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687466"/>
            <a:ext cx="9144000" cy="2387600"/>
          </a:xfrm>
        </p:spPr>
        <p:txBody>
          <a:bodyPr/>
          <a:lstStyle/>
          <a:p>
            <a:r>
              <a:rPr lang="tr-TR" b="1" dirty="0" smtClean="0"/>
              <a:t>Enzimler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1336" y="4271111"/>
            <a:ext cx="9144000" cy="1655762"/>
          </a:xfrm>
        </p:spPr>
        <p:txBody>
          <a:bodyPr/>
          <a:lstStyle/>
          <a:p>
            <a:r>
              <a:rPr lang="tr-TR" dirty="0" err="1" smtClean="0"/>
              <a:t>Araş</a:t>
            </a:r>
            <a:r>
              <a:rPr lang="tr-TR" dirty="0" smtClean="0"/>
              <a:t>. Gör. </a:t>
            </a:r>
            <a:r>
              <a:rPr lang="tr-TR" dirty="0"/>
              <a:t>Dr</a:t>
            </a:r>
            <a:r>
              <a:rPr lang="tr-TR" dirty="0" smtClean="0"/>
              <a:t>. Efe </a:t>
            </a:r>
            <a:r>
              <a:rPr lang="tr-TR" dirty="0" err="1" smtClean="0"/>
              <a:t>Kurtdede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702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Enzim katalizi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</a:rPr>
              <a:t>K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atalizör</a:t>
            </a:r>
            <a:r>
              <a:rPr lang="tr-TR" altLang="tr-TR" dirty="0">
                <a:latin typeface="Times New Roman" panose="02020603050405020304" pitchFamily="18" charset="0"/>
              </a:rPr>
              <a:t> olarak bir enzimin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fonksiyonu, aktivasyon enerjisini düşürmek suretiyle bir reaksiyonun hızını artırmaktır</a:t>
            </a:r>
            <a:r>
              <a:rPr lang="tr-TR" altLang="tr-TR" dirty="0">
                <a:latin typeface="Times New Roman" panose="02020603050405020304" pitchFamily="18" charset="0"/>
              </a:rPr>
              <a:t> </a:t>
            </a:r>
            <a:endParaRPr lang="tr-TR" altLang="tr-TR" dirty="0" smtClean="0">
              <a:latin typeface="Times New Roman" panose="02020603050405020304" pitchFamily="18" charset="0"/>
            </a:endParaRPr>
          </a:p>
          <a:p>
            <a:endParaRPr lang="tr-TR" altLang="tr-TR" dirty="0">
              <a:latin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4542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</a:rPr>
              <a:t>K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atalizör</a:t>
            </a:r>
            <a:r>
              <a:rPr lang="tr-TR" altLang="tr-TR" dirty="0">
                <a:latin typeface="Times New Roman" panose="02020603050405020304" pitchFamily="18" charset="0"/>
              </a:rPr>
              <a:t> olarak bir enzimin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fonksiyonu, aktivasyon enerjisini düşürmek suretiyle bir reaksiyonun hızını artırmaktır</a:t>
            </a:r>
            <a:r>
              <a:rPr lang="tr-TR" altLang="tr-TR" dirty="0">
                <a:latin typeface="Times New Roman" panose="02020603050405020304" pitchFamily="18" charset="0"/>
              </a:rPr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868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</a:rPr>
              <a:t>Enzimle </a:t>
            </a:r>
            <a:r>
              <a:rPr lang="tr-TR" altLang="tr-TR" dirty="0" err="1">
                <a:latin typeface="Times New Roman" panose="02020603050405020304" pitchFamily="18" charset="0"/>
              </a:rPr>
              <a:t>katalizlenen</a:t>
            </a:r>
            <a:r>
              <a:rPr lang="tr-TR" altLang="tr-TR">
                <a:latin typeface="Times New Roman" panose="02020603050405020304" pitchFamily="18" charset="0"/>
              </a:rPr>
              <a:t> bir reaksiyonun ayırt edici özelliği, enzim üzerinde aktif merkez denen bir cep sınırları içinde meydana gelmesidir. 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068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cs typeface="Times New Roman" panose="02020603050405020304" pitchFamily="18" charset="0"/>
              </a:rPr>
              <a:t>Enzim kinetikleri</a:t>
            </a:r>
            <a:r>
              <a:rPr lang="tr-TR" altLang="tr-TR" dirty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 </a:t>
            </a:r>
            <a:r>
              <a:rPr lang="tr-TR" dirty="0" err="1"/>
              <a:t>enzimatik</a:t>
            </a:r>
            <a:r>
              <a:rPr lang="tr-TR" dirty="0"/>
              <a:t> reaksiyonun hızı, enzimin etkinliği veya enzimin aktivitesi ile ilişkilidir.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0712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Etkinliği veya aktivitesi fazla olan bir enzim, belirli bir sürede daha fazla </a:t>
            </a:r>
            <a:r>
              <a:rPr lang="tr-TR" dirty="0" err="1"/>
              <a:t>substrat</a:t>
            </a:r>
            <a:r>
              <a:rPr lang="tr-TR" dirty="0"/>
              <a:t> molekülünü ürün haline dönüştürür. </a:t>
            </a:r>
          </a:p>
          <a:p>
            <a:r>
              <a:rPr lang="tr-TR" dirty="0"/>
              <a:t>En çok kullanılan enzim aktivitesi birimi, </a:t>
            </a:r>
            <a:r>
              <a:rPr lang="tr-TR" dirty="0" err="1"/>
              <a:t>IU’dir</a:t>
            </a:r>
            <a:r>
              <a:rPr lang="tr-TR" dirty="0"/>
              <a:t>. </a:t>
            </a:r>
          </a:p>
          <a:p>
            <a:r>
              <a:rPr lang="tr-TR" dirty="0"/>
              <a:t>1 IU enzim aktivitesi, optimal koşullarda, 1 dakikada 1mol </a:t>
            </a:r>
            <a:r>
              <a:rPr lang="tr-TR" dirty="0" err="1"/>
              <a:t>substratı</a:t>
            </a:r>
            <a:r>
              <a:rPr lang="tr-TR" dirty="0"/>
              <a:t> değiştiren enzim etkinliğini ifade eder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86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390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tr-TR" altLang="tr-TR" dirty="0">
                <a:cs typeface="Times New Roman" panose="02020603050405020304" pitchFamily="18" charset="0"/>
              </a:rPr>
              <a:t>Enzim konsantrasyonu, </a:t>
            </a: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 err="1">
                <a:cs typeface="Times New Roman" panose="02020603050405020304" pitchFamily="18" charset="0"/>
              </a:rPr>
              <a:t>substrat</a:t>
            </a:r>
            <a:r>
              <a:rPr lang="tr-TR" altLang="tr-TR" dirty="0">
                <a:cs typeface="Times New Roman" panose="02020603050405020304" pitchFamily="18" charset="0"/>
              </a:rPr>
              <a:t> konsantrasyonu, </a:t>
            </a: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 err="1">
                <a:cs typeface="Times New Roman" panose="02020603050405020304" pitchFamily="18" charset="0"/>
              </a:rPr>
              <a:t>pH</a:t>
            </a:r>
            <a:r>
              <a:rPr lang="tr-TR" altLang="tr-TR" dirty="0">
                <a:cs typeface="Times New Roman" panose="02020603050405020304" pitchFamily="18" charset="0"/>
              </a:rPr>
              <a:t>, </a:t>
            </a: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>
                <a:cs typeface="Times New Roman" panose="02020603050405020304" pitchFamily="18" charset="0"/>
              </a:rPr>
              <a:t>ısı veya sıcaklık, </a:t>
            </a: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>
                <a:cs typeface="Times New Roman" panose="02020603050405020304" pitchFamily="18" charset="0"/>
              </a:rPr>
              <a:t>zaman, </a:t>
            </a: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>
                <a:cs typeface="Times New Roman" panose="02020603050405020304" pitchFamily="18" charset="0"/>
              </a:rPr>
              <a:t>ışık ve diğer fiziksel faktörler, </a:t>
            </a: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>
                <a:cs typeface="Times New Roman" panose="02020603050405020304" pitchFamily="18" charset="0"/>
              </a:rPr>
              <a:t>iyonların doğası ve konsantrasyonu, </a:t>
            </a: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>
                <a:cs typeface="Times New Roman" panose="02020603050405020304" pitchFamily="18" charset="0"/>
              </a:rPr>
              <a:t>hormonlar ve diğer biyokimyasal faktörler,</a:t>
            </a: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>
                <a:cs typeface="Times New Roman" panose="02020603050405020304" pitchFamily="18" charset="0"/>
              </a:rPr>
              <a:t>reaksiyon ürünleri.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43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/>
              <a:t>Enzimatik</a:t>
            </a:r>
            <a:r>
              <a:rPr lang="tr-TR" altLang="tr-TR" dirty="0"/>
              <a:t> aktivitenin düzenlenmesi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err="1"/>
              <a:t>A</a:t>
            </a:r>
            <a:r>
              <a:rPr lang="tr-TR" altLang="tr-TR" dirty="0" err="1">
                <a:cs typeface="Times New Roman" panose="02020603050405020304" pitchFamily="18" charset="0"/>
              </a:rPr>
              <a:t>llosterik</a:t>
            </a:r>
            <a:r>
              <a:rPr lang="tr-TR" altLang="tr-TR" dirty="0">
                <a:cs typeface="Times New Roman" panose="02020603050405020304" pitchFamily="18" charset="0"/>
              </a:rPr>
              <a:t> enzimler </a:t>
            </a:r>
            <a:endParaRPr lang="tr-TR" altLang="tr-TR" dirty="0"/>
          </a:p>
          <a:p>
            <a:r>
              <a:rPr lang="tr-TR" altLang="tr-TR" dirty="0"/>
              <a:t>Protein/protein etkileşimi</a:t>
            </a:r>
          </a:p>
          <a:p>
            <a:r>
              <a:rPr lang="tr-TR" altLang="tr-TR" dirty="0" err="1"/>
              <a:t>Kovalent</a:t>
            </a:r>
            <a:r>
              <a:rPr lang="tr-TR" altLang="tr-TR" dirty="0"/>
              <a:t> modifikasyon</a:t>
            </a:r>
          </a:p>
          <a:p>
            <a:r>
              <a:rPr lang="tr-TR" altLang="tr-TR" dirty="0" err="1"/>
              <a:t>Zimojen</a:t>
            </a:r>
            <a:r>
              <a:rPr lang="tr-TR" altLang="tr-TR" dirty="0"/>
              <a:t> aktivasyonu</a:t>
            </a:r>
          </a:p>
          <a:p>
            <a:r>
              <a:rPr lang="tr-TR" altLang="tr-TR" dirty="0"/>
              <a:t>Enzim sentezinin indüksiyonu veya </a:t>
            </a:r>
            <a:r>
              <a:rPr lang="tr-TR" altLang="tr-TR" dirty="0" err="1"/>
              <a:t>represyonu</a:t>
            </a:r>
            <a:r>
              <a:rPr lang="tr-TR" altLang="tr-TR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423617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171</Words>
  <Application>Microsoft Office PowerPoint</Application>
  <PresentationFormat>Geniş ekran</PresentationFormat>
  <Paragraphs>26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Times New Roman</vt:lpstr>
      <vt:lpstr>Office Teması</vt:lpstr>
      <vt:lpstr>Organik</vt:lpstr>
      <vt:lpstr>Enzimler</vt:lpstr>
      <vt:lpstr>Enzim katalizi</vt:lpstr>
      <vt:lpstr>PowerPoint Sunusu</vt:lpstr>
      <vt:lpstr>PowerPoint Sunusu</vt:lpstr>
      <vt:lpstr>Enzim kinetikleri </vt:lpstr>
      <vt:lpstr>PowerPoint Sunusu</vt:lpstr>
      <vt:lpstr>PowerPoint Sunusu</vt:lpstr>
      <vt:lpstr>Enzimatik aktivitenin düzenlenmesi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Enzimler</dc:title>
  <dc:creator>user</dc:creator>
  <cp:lastModifiedBy>user</cp:lastModifiedBy>
  <cp:revision>3</cp:revision>
  <dcterms:created xsi:type="dcterms:W3CDTF">2019-11-12T06:17:43Z</dcterms:created>
  <dcterms:modified xsi:type="dcterms:W3CDTF">2019-11-12T06:45:48Z</dcterms:modified>
</cp:coreProperties>
</file>