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96" r:id="rId3"/>
    <p:sldId id="257" r:id="rId4"/>
    <p:sldId id="260" r:id="rId5"/>
    <p:sldId id="265"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59" d="100"/>
          <a:sy n="59" d="100"/>
        </p:scale>
        <p:origin x="84"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88595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LİSAN </a:t>
            </a:r>
            <a:r>
              <a:rPr lang="tr-TR" sz="3000" b="1">
                <a:solidFill>
                  <a:srgbClr val="00B050"/>
                </a:solidFill>
              </a:rPr>
              <a:t>DOĞUŞTAN MI GELİR YOKSA ÖĞRENİR MİYİZ?</a:t>
            </a:r>
            <a:endParaRPr lang="tr-TR" sz="3000" b="1" dirty="0">
              <a:solidFill>
                <a:srgbClr val="00B050"/>
              </a:solidFill>
            </a:endParaRPr>
          </a:p>
        </p:txBody>
      </p:sp>
      <p:sp>
        <p:nvSpPr>
          <p:cNvPr id="3" name="Dikdörtgen 2"/>
          <p:cNvSpPr/>
          <p:nvPr/>
        </p:nvSpPr>
        <p:spPr>
          <a:xfrm>
            <a:off x="164757" y="2690336"/>
            <a:ext cx="11862486" cy="1631216"/>
          </a:xfrm>
          <a:prstGeom prst="rect">
            <a:avLst/>
          </a:prstGeom>
        </p:spPr>
        <p:txBody>
          <a:bodyPr wrap="square">
            <a:spAutoFit/>
          </a:bodyPr>
          <a:lstStyle/>
          <a:p>
            <a:pPr algn="ctr"/>
            <a:r>
              <a:rPr lang="en-US" sz="2500"/>
              <a:t>Lisanı üretip anlamaya dair yeteneğimizin ne kadarı genetiğimizden kaynaklanır; ne </a:t>
            </a:r>
            <a:r>
              <a:rPr lang="en-US" sz="2500" smtClean="0"/>
              <a:t>kadarını </a:t>
            </a:r>
            <a:r>
              <a:rPr lang="en-US" sz="2500"/>
              <a:t>çevresel uyarılar sonucunda ediniriz? Çocukların dışarıdan maruz kalmadıkça bir lisan konuşmayı öğrenemediklerini bildiğimizden, lisanın tamamen genetik olarak kazanılan bir özellik olmadığı açıktır. </a:t>
            </a:r>
            <a:endParaRPr lang="tr-TR" sz="2500"/>
          </a:p>
        </p:txBody>
      </p:sp>
    </p:spTree>
    <p:extLst>
      <p:ext uri="{BB962C8B-B14F-4D97-AF65-F5344CB8AC3E}">
        <p14:creationId xmlns:p14="http://schemas.microsoft.com/office/powerpoint/2010/main" val="9441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67801" y="1890583"/>
            <a:ext cx="11256398" cy="3076834"/>
          </a:xfrm>
          <a:prstGeom prst="rect">
            <a:avLst/>
          </a:prstGeom>
        </p:spPr>
      </p:pic>
    </p:spTree>
    <p:extLst>
      <p:ext uri="{BB962C8B-B14F-4D97-AF65-F5344CB8AC3E}">
        <p14:creationId xmlns:p14="http://schemas.microsoft.com/office/powerpoint/2010/main" val="20605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02265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KONUŞMANIN  </a:t>
            </a:r>
            <a:r>
              <a:rPr lang="tr-TR" sz="3000" b="1">
                <a:solidFill>
                  <a:srgbClr val="00B050"/>
                </a:solidFill>
              </a:rPr>
              <a:t>ÜRETİLMESİ</a:t>
            </a:r>
            <a:endParaRPr lang="tr-TR" sz="3000" b="1" dirty="0">
              <a:solidFill>
                <a:srgbClr val="00B050"/>
              </a:solidFill>
            </a:endParaRPr>
          </a:p>
        </p:txBody>
      </p:sp>
      <p:sp>
        <p:nvSpPr>
          <p:cNvPr id="3" name="Dikdörtgen 2"/>
          <p:cNvSpPr/>
          <p:nvPr/>
        </p:nvSpPr>
        <p:spPr>
          <a:xfrm>
            <a:off x="288324" y="2274838"/>
            <a:ext cx="11615352" cy="2400657"/>
          </a:xfrm>
          <a:prstGeom prst="rect">
            <a:avLst/>
          </a:prstGeom>
        </p:spPr>
        <p:txBody>
          <a:bodyPr wrap="square">
            <a:spAutoFit/>
          </a:bodyPr>
          <a:lstStyle/>
          <a:p>
            <a:pPr algn="ctr"/>
            <a:r>
              <a:rPr lang="en-US" sz="2500"/>
              <a:t>Bazılarına göre Broca, daha önce Franz Joseph Gall tarafından öne sürülen ve inanç, iyilik ve dışa açılamama gibi özelliklerin korteksin 35 veya daha fazla bölgesine dağılmış durumda olduğunu söyleyen bir kuramla yola çıkmıştır (Zola- Morgan, 1995). Gall bunları kortikal “organlar” olarak adlandırıyor ve aynen kasların kullanıldıkça büyümesi gibi bu bölgelerin de kullanıldıkça gelişeceğini ve kafa kemiği </a:t>
            </a:r>
            <a:r>
              <a:rPr lang="en-US" sz="2500" smtClean="0"/>
              <a:t>üzerinde </a:t>
            </a:r>
            <a:r>
              <a:rPr lang="en-US" sz="2500"/>
              <a:t>girinti ve çıkıntılar oluşmasına neden olacağını öne sürüyordu. </a:t>
            </a:r>
            <a:endParaRPr lang="tr-TR" sz="2500"/>
          </a:p>
        </p:txBody>
      </p:sp>
    </p:spTree>
    <p:extLst>
      <p:ext uri="{BB962C8B-B14F-4D97-AF65-F5344CB8AC3E}">
        <p14:creationId xmlns:p14="http://schemas.microsoft.com/office/powerpoint/2010/main" val="370570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39329" y="857741"/>
            <a:ext cx="8847438" cy="5455556"/>
          </a:xfrm>
          <a:prstGeom prst="rect">
            <a:avLst/>
          </a:prstGeom>
        </p:spPr>
      </p:pic>
    </p:spTree>
    <p:extLst>
      <p:ext uri="{BB962C8B-B14F-4D97-AF65-F5344CB8AC3E}">
        <p14:creationId xmlns:p14="http://schemas.microsoft.com/office/powerpoint/2010/main" val="38482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10249" y="746563"/>
            <a:ext cx="6672648" cy="5677912"/>
          </a:xfrm>
          <a:prstGeom prst="rect">
            <a:avLst/>
          </a:prstGeom>
        </p:spPr>
      </p:pic>
    </p:spTree>
    <p:extLst>
      <p:ext uri="{BB962C8B-B14F-4D97-AF65-F5344CB8AC3E}">
        <p14:creationId xmlns:p14="http://schemas.microsoft.com/office/powerpoint/2010/main" val="24696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8897" y="1704424"/>
            <a:ext cx="11714206" cy="3170099"/>
          </a:xfrm>
          <a:prstGeom prst="rect">
            <a:avLst/>
          </a:prstGeom>
        </p:spPr>
        <p:txBody>
          <a:bodyPr wrap="square">
            <a:spAutoFit/>
          </a:bodyPr>
          <a:lstStyle/>
          <a:p>
            <a:r>
              <a:rPr lang="en-US" sz="2500" b="1"/>
              <a:t>BROCA AFAZİSİ</a:t>
            </a:r>
            <a:endParaRPr lang="tr-TR" sz="2500" b="1"/>
          </a:p>
          <a:p>
            <a:r>
              <a:rPr lang="en-US" sz="2500"/>
              <a:t>Ekspresif afazi, akıcı olmayan bir afazi tipidir ve aynı zamanda Broca afazisi olarak </a:t>
            </a:r>
            <a:r>
              <a:rPr lang="en-US" sz="2500" smtClean="0"/>
              <a:t>bilinir</a:t>
            </a:r>
            <a:r>
              <a:rPr lang="en-US" sz="2500"/>
              <a:t>. Beynin ön tarafında, günümüzde Broca alanı olarak bilinen, sol </a:t>
            </a:r>
            <a:r>
              <a:rPr lang="en-US" sz="2500" smtClean="0"/>
              <a:t>posteriyor-inferiyorfrontal </a:t>
            </a:r>
            <a:r>
              <a:rPr lang="en-US" sz="2500"/>
              <a:t>alanları (44 ve 45 numaralı Brodmann alanlarını) da kapsayan fakat burası ile sınırlı kalmayan hasarlarla ilişkilidir</a:t>
            </a:r>
            <a:r>
              <a:rPr lang="en-US" sz="2500" smtClean="0"/>
              <a:t>.</a:t>
            </a:r>
            <a:endParaRPr lang="tr-TR" sz="2500" smtClean="0"/>
          </a:p>
          <a:p>
            <a:r>
              <a:rPr lang="en-US" sz="2500" b="1"/>
              <a:t>KONUŞMANIN  ANLAŞILMASI</a:t>
            </a:r>
            <a:endParaRPr lang="tr-TR" sz="2500" b="1"/>
          </a:p>
          <a:p>
            <a:r>
              <a:rPr lang="en-US" sz="2500"/>
              <a:t>Konuşmanın anlaşılması, konuşma seslerini tespit ve analiz eden işitme korteksinde </a:t>
            </a:r>
            <a:r>
              <a:rPr lang="en-US" sz="2500" smtClean="0"/>
              <a:t>başlar</a:t>
            </a:r>
            <a:r>
              <a:rPr lang="en-US" sz="2500"/>
              <a:t>. </a:t>
            </a:r>
            <a:endParaRPr lang="tr-TR" sz="2500"/>
          </a:p>
        </p:txBody>
      </p:sp>
    </p:spTree>
    <p:extLst>
      <p:ext uri="{BB962C8B-B14F-4D97-AF65-F5344CB8AC3E}">
        <p14:creationId xmlns:p14="http://schemas.microsoft.com/office/powerpoint/2010/main" val="38796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80086" y="1875873"/>
            <a:ext cx="11631828" cy="2785378"/>
          </a:xfrm>
          <a:prstGeom prst="rect">
            <a:avLst/>
          </a:prstGeom>
        </p:spPr>
        <p:txBody>
          <a:bodyPr wrap="square">
            <a:spAutoFit/>
          </a:bodyPr>
          <a:lstStyle/>
          <a:p>
            <a:r>
              <a:rPr lang="en-US" sz="2500" b="1"/>
              <a:t>WERNICKE AFAZİSİ</a:t>
            </a:r>
            <a:endParaRPr lang="tr-TR" sz="2500" b="1"/>
          </a:p>
          <a:p>
            <a:r>
              <a:rPr lang="en-US" sz="2500"/>
              <a:t>Yukarıda da bahsettiğimiz gibi, sol beyindeki superiyor ve medial temporal girusun arka bölümü ile temporoparietal kortekste oluşan hasarlar, Wernicke afazisi olarak bilinen </a:t>
            </a:r>
            <a:r>
              <a:rPr lang="en-US" sz="2500" smtClean="0"/>
              <a:t>reseptif </a:t>
            </a:r>
            <a:r>
              <a:rPr lang="en-US" sz="2500"/>
              <a:t>afaziye neden olurlar. </a:t>
            </a:r>
            <a:endParaRPr lang="tr-TR" sz="2500" smtClean="0"/>
          </a:p>
          <a:p>
            <a:r>
              <a:rPr lang="en-US" sz="2500" b="1"/>
              <a:t>WERNICKE-GESCHWIND MODELİ</a:t>
            </a:r>
            <a:endParaRPr lang="tr-TR" sz="2500" b="1"/>
          </a:p>
          <a:p>
            <a:r>
              <a:rPr lang="en-US" sz="2500"/>
              <a:t>Wernicke, konuşulan kelimelerin farklı korteks alanlarında bulunan motor ve duyusal programların ayrımını gerektirdiğini öne sürmüştür. </a:t>
            </a:r>
            <a:endParaRPr lang="tr-TR" sz="2500"/>
          </a:p>
        </p:txBody>
      </p:sp>
    </p:spTree>
    <p:extLst>
      <p:ext uri="{BB962C8B-B14F-4D97-AF65-F5344CB8AC3E}">
        <p14:creationId xmlns:p14="http://schemas.microsoft.com/office/powerpoint/2010/main" val="285411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67481" y="785677"/>
            <a:ext cx="9457038" cy="5401976"/>
          </a:xfrm>
          <a:prstGeom prst="rect">
            <a:avLst/>
          </a:prstGeom>
        </p:spPr>
      </p:pic>
    </p:spTree>
    <p:extLst>
      <p:ext uri="{BB962C8B-B14F-4D97-AF65-F5344CB8AC3E}">
        <p14:creationId xmlns:p14="http://schemas.microsoft.com/office/powerpoint/2010/main" val="250278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39762" y="827484"/>
            <a:ext cx="6079524" cy="5400742"/>
          </a:xfrm>
          <a:prstGeom prst="rect">
            <a:avLst/>
          </a:prstGeom>
        </p:spPr>
      </p:pic>
    </p:spTree>
    <p:extLst>
      <p:ext uri="{BB962C8B-B14F-4D97-AF65-F5344CB8AC3E}">
        <p14:creationId xmlns:p14="http://schemas.microsoft.com/office/powerpoint/2010/main" val="14364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23983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ÇİFT </a:t>
            </a:r>
            <a:r>
              <a:rPr lang="tr-TR" sz="3000" b="1">
                <a:solidFill>
                  <a:srgbClr val="00B050"/>
                </a:solidFill>
              </a:rPr>
              <a:t>DİLLİ (BILINGUAL) BEYİN</a:t>
            </a:r>
            <a:endParaRPr lang="tr-TR" sz="3000" b="1" dirty="0">
              <a:solidFill>
                <a:srgbClr val="00B050"/>
              </a:solidFill>
            </a:endParaRPr>
          </a:p>
        </p:txBody>
      </p:sp>
      <p:sp>
        <p:nvSpPr>
          <p:cNvPr id="3" name="Dikdörtgen 2"/>
          <p:cNvSpPr/>
          <p:nvPr/>
        </p:nvSpPr>
        <p:spPr>
          <a:xfrm>
            <a:off x="296562" y="2274838"/>
            <a:ext cx="11598876" cy="2015936"/>
          </a:xfrm>
          <a:prstGeom prst="rect">
            <a:avLst/>
          </a:prstGeom>
        </p:spPr>
        <p:txBody>
          <a:bodyPr wrap="square">
            <a:spAutoFit/>
          </a:bodyPr>
          <a:lstStyle/>
          <a:p>
            <a:pPr algn="ctr"/>
            <a:r>
              <a:rPr lang="en-US" sz="2500"/>
              <a:t>Çift dilli insanlarda lisanın beyindeki organizasyonu konusundaki en temel konulardan bir tanesi, iki farklı lisanın beyinde aynı bölgede mi yoksa farklı bölgelerde mi yer aldığı sorunudur. Çift dilli insanlardaki lisan alanlarının organizasyonuna dair genel bir kural ortaya koyma işini oldukça zorlaştıran çok sayıda farklı çift dilli afazi vakalarına dair </a:t>
            </a:r>
            <a:r>
              <a:rPr lang="en-US" sz="2500" smtClean="0"/>
              <a:t>raporlar </a:t>
            </a:r>
            <a:r>
              <a:rPr lang="en-US" sz="2500"/>
              <a:t>mevcuttur (Aglioto, Beltramello, Girardi ve Fabbro, 1996). </a:t>
            </a:r>
            <a:endParaRPr lang="tr-TR" sz="2500"/>
          </a:p>
        </p:txBody>
      </p:sp>
    </p:spTree>
    <p:extLst>
      <p:ext uri="{BB962C8B-B14F-4D97-AF65-F5344CB8AC3E}">
        <p14:creationId xmlns:p14="http://schemas.microsoft.com/office/powerpoint/2010/main" val="185017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12</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3702300"/>
            <a:ext cx="1076216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smtClean="0">
                <a:solidFill>
                  <a:srgbClr val="C00000"/>
                </a:solidFill>
                <a:ea typeface="Calibri" panose="020F0502020204030204" pitchFamily="34" charset="0"/>
                <a:cs typeface="Times New Roman" panose="02020603050405020304" pitchFamily="18" charset="0"/>
              </a:rPr>
              <a:t>LATERALİZASYON</a:t>
            </a:r>
            <a:r>
              <a:rPr lang="tr-TR" altLang="tr-TR" sz="7500" b="1" smtClean="0">
                <a:solidFill>
                  <a:srgbClr val="C00000"/>
                </a:solidFill>
                <a:ea typeface="Calibri" panose="020F0502020204030204" pitchFamily="34" charset="0"/>
                <a:cs typeface="Times New Roman" panose="02020603050405020304" pitchFamily="18" charset="0"/>
              </a:rPr>
              <a:t> </a:t>
            </a:r>
            <a:r>
              <a:rPr lang="en-US" altLang="tr-TR" sz="7500" b="1" smtClean="0">
                <a:solidFill>
                  <a:srgbClr val="C00000"/>
                </a:solidFill>
                <a:ea typeface="Calibri" panose="020F0502020204030204" pitchFamily="34" charset="0"/>
                <a:cs typeface="Times New Roman" panose="02020603050405020304" pitchFamily="18" charset="0"/>
              </a:rPr>
              <a:t>VE </a:t>
            </a:r>
            <a:r>
              <a:rPr lang="en-US" altLang="tr-TR" sz="7500" b="1">
                <a:solidFill>
                  <a:srgbClr val="C00000"/>
                </a:solidFill>
                <a:ea typeface="Calibri" panose="020F0502020204030204" pitchFamily="34" charset="0"/>
                <a:cs typeface="Times New Roman" panose="02020603050405020304" pitchFamily="18" charset="0"/>
              </a:rPr>
              <a:t>LİSAN</a:t>
            </a:r>
            <a:r>
              <a:rPr lang="tr-TR" altLang="tr-TR" sz="7500" b="1" smtClean="0">
                <a:solidFill>
                  <a:srgbClr val="C00000"/>
                </a:solidFill>
                <a:ea typeface="Calibri" panose="020F0502020204030204" pitchFamily="34" charset="0"/>
                <a:cs typeface="Times New Roman" panose="02020603050405020304" pitchFamily="18" charset="0"/>
              </a:rPr>
              <a:t> </a:t>
            </a:r>
            <a:endParaRPr lang="en-US" altLang="tr-TR" sz="7500" b="1">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2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KONUŞMA ÜRETİMİNE DAİR DİĞER BOZUKLUKLAR</a:t>
            </a:r>
            <a:endParaRPr lang="tr-TR" sz="3500">
              <a:solidFill>
                <a:srgbClr val="FF0000"/>
              </a:solidFill>
            </a:endParaRPr>
          </a:p>
        </p:txBody>
      </p:sp>
      <p:sp>
        <p:nvSpPr>
          <p:cNvPr id="3" name="Dikdörtgen 2"/>
          <p:cNvSpPr/>
          <p:nvPr/>
        </p:nvSpPr>
        <p:spPr>
          <a:xfrm>
            <a:off x="197708" y="1090887"/>
            <a:ext cx="302743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AKICI </a:t>
            </a:r>
            <a:r>
              <a:rPr lang="tr-TR" sz="3000" b="1">
                <a:solidFill>
                  <a:srgbClr val="00B050"/>
                </a:solidFill>
              </a:rPr>
              <a:t>AFAZİLER</a:t>
            </a:r>
            <a:endParaRPr lang="tr-TR" sz="3000" b="1" dirty="0">
              <a:solidFill>
                <a:srgbClr val="00B050"/>
              </a:solidFill>
            </a:endParaRPr>
          </a:p>
        </p:txBody>
      </p:sp>
      <p:sp>
        <p:nvSpPr>
          <p:cNvPr id="5" name="Dikdörtgen 4"/>
          <p:cNvSpPr/>
          <p:nvPr/>
        </p:nvSpPr>
        <p:spPr>
          <a:xfrm>
            <a:off x="255373" y="1930281"/>
            <a:ext cx="11681254" cy="3170099"/>
          </a:xfrm>
          <a:prstGeom prst="rect">
            <a:avLst/>
          </a:prstGeom>
        </p:spPr>
        <p:txBody>
          <a:bodyPr wrap="square">
            <a:spAutoFit/>
          </a:bodyPr>
          <a:lstStyle/>
          <a:p>
            <a:r>
              <a:rPr lang="en-US" sz="2500" b="1"/>
              <a:t>İletim afazisi</a:t>
            </a:r>
            <a:endParaRPr lang="tr-TR" sz="2500" b="1"/>
          </a:p>
          <a:p>
            <a:r>
              <a:rPr lang="en-US" sz="2500"/>
              <a:t>İletim afazisinden muzdarip bir insan sözlü olarak verilen bilgiyi tekrarlamakta </a:t>
            </a:r>
            <a:r>
              <a:rPr lang="en-US" sz="2500" smtClean="0"/>
              <a:t>sorunlar </a:t>
            </a:r>
            <a:r>
              <a:rPr lang="en-US" sz="2500"/>
              <a:t>yaşar ve hazırlıksız konuşmada sesleri değiştirme ve transpoze etme gibi konularda hatalar yapar</a:t>
            </a:r>
            <a:r>
              <a:rPr lang="en-US" sz="2500" smtClean="0"/>
              <a:t>.</a:t>
            </a:r>
            <a:endParaRPr lang="tr-TR" sz="2500"/>
          </a:p>
          <a:p>
            <a:r>
              <a:rPr lang="en-US" sz="2500" b="1"/>
              <a:t>Transkortikal duyusal afazi</a:t>
            </a:r>
            <a:endParaRPr lang="tr-TR" sz="2500" b="1"/>
          </a:p>
          <a:p>
            <a:r>
              <a:rPr lang="en-US" sz="2500"/>
              <a:t>Duyusal transkortikal afazisi olan hastalar Wernicke afazisine benzer belirtiler </a:t>
            </a:r>
            <a:r>
              <a:rPr lang="en-US" sz="2500" smtClean="0"/>
              <a:t>göstermenin </a:t>
            </a:r>
            <a:r>
              <a:rPr lang="en-US" sz="2500"/>
              <a:t>yanı sıra, birisinin söylediği sözel bir veriyi tekrar etme şeklinde, bazen “ekolalia” olarak isimlendirilen bir davranışa da yatkınlık gösterirler.</a:t>
            </a:r>
            <a:endParaRPr lang="tr-TR" sz="2500"/>
          </a:p>
        </p:txBody>
      </p:sp>
    </p:spTree>
    <p:extLst>
      <p:ext uri="{BB962C8B-B14F-4D97-AF65-F5344CB8AC3E}">
        <p14:creationId xmlns:p14="http://schemas.microsoft.com/office/powerpoint/2010/main" val="83110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arn(inVertical)">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barn(inVertical)">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arn(inVertical)">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16062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AKICI </a:t>
            </a:r>
            <a:r>
              <a:rPr lang="tr-TR" sz="3000" b="1">
                <a:solidFill>
                  <a:srgbClr val="00B050"/>
                </a:solidFill>
              </a:rPr>
              <a:t>OLMAYAN AFAZİ</a:t>
            </a:r>
            <a:endParaRPr lang="tr-TR" sz="3000" b="1" dirty="0">
              <a:solidFill>
                <a:srgbClr val="00B050"/>
              </a:solidFill>
            </a:endParaRPr>
          </a:p>
        </p:txBody>
      </p:sp>
      <p:sp>
        <p:nvSpPr>
          <p:cNvPr id="3" name="Dikdörtgen 2"/>
          <p:cNvSpPr/>
          <p:nvPr/>
        </p:nvSpPr>
        <p:spPr>
          <a:xfrm>
            <a:off x="197708" y="2372037"/>
            <a:ext cx="11747156" cy="2400657"/>
          </a:xfrm>
          <a:prstGeom prst="rect">
            <a:avLst/>
          </a:prstGeom>
        </p:spPr>
        <p:txBody>
          <a:bodyPr wrap="square">
            <a:spAutoFit/>
          </a:bodyPr>
          <a:lstStyle/>
          <a:p>
            <a:r>
              <a:rPr lang="en-US" sz="2500" b="1"/>
              <a:t>Transkortikal motor afazi</a:t>
            </a:r>
            <a:endParaRPr lang="tr-TR" sz="2500" b="1"/>
          </a:p>
          <a:p>
            <a:r>
              <a:rPr lang="en-US" sz="2500"/>
              <a:t>Transkortikal afazi genellikle transkortikal motor ve transkortikal duyusal afazi olarak sınıflandırılır. </a:t>
            </a:r>
            <a:endParaRPr lang="tr-TR" sz="2500" smtClean="0"/>
          </a:p>
          <a:p>
            <a:r>
              <a:rPr lang="en-US" sz="2500" b="1"/>
              <a:t>Gobal afazi</a:t>
            </a:r>
          </a:p>
          <a:p>
            <a:r>
              <a:rPr lang="en-US" sz="2500"/>
              <a:t>İsminden de anlaşılacağı gibi, global afaziden muzdarip bireyler Broca, Wernicke ve ile- tim tipi afazilerin tüm belirtilerini gösterirler.</a:t>
            </a:r>
            <a:endParaRPr lang="tr-TR" sz="2500"/>
          </a:p>
        </p:txBody>
      </p:sp>
    </p:spTree>
    <p:extLst>
      <p:ext uri="{BB962C8B-B14F-4D97-AF65-F5344CB8AC3E}">
        <p14:creationId xmlns:p14="http://schemas.microsoft.com/office/powerpoint/2010/main" val="157626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25475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KONUŞMADA </a:t>
            </a:r>
            <a:r>
              <a:rPr lang="tr-TR" sz="3000" b="1">
                <a:solidFill>
                  <a:srgbClr val="00B050"/>
                </a:solidFill>
              </a:rPr>
              <a:t>APRAKSİ</a:t>
            </a:r>
            <a:endParaRPr lang="tr-TR" sz="3000" b="1" dirty="0">
              <a:solidFill>
                <a:srgbClr val="00B050"/>
              </a:solidFill>
            </a:endParaRPr>
          </a:p>
        </p:txBody>
      </p:sp>
      <p:sp>
        <p:nvSpPr>
          <p:cNvPr id="3" name="Dikdörtgen 2"/>
          <p:cNvSpPr/>
          <p:nvPr/>
        </p:nvSpPr>
        <p:spPr>
          <a:xfrm>
            <a:off x="345989" y="2967335"/>
            <a:ext cx="11500022" cy="861774"/>
          </a:xfrm>
          <a:prstGeom prst="rect">
            <a:avLst/>
          </a:prstGeom>
        </p:spPr>
        <p:txBody>
          <a:bodyPr wrap="square">
            <a:spAutoFit/>
          </a:bodyPr>
          <a:lstStyle/>
          <a:p>
            <a:pPr algn="ctr"/>
            <a:r>
              <a:rPr lang="en-US" sz="2500"/>
              <a:t>Apraksi, dispraksi olarak da bilinen Broca alanı dâhil beyin ön bölgelerindeki işlev </a:t>
            </a:r>
            <a:r>
              <a:rPr lang="en-US" sz="2500" smtClean="0"/>
              <a:t>bozukluğundan </a:t>
            </a:r>
            <a:r>
              <a:rPr lang="en-US" sz="2500"/>
              <a:t>kaynaklanan bir lisan sorunudur. </a:t>
            </a:r>
            <a:endParaRPr lang="tr-TR" sz="2500"/>
          </a:p>
        </p:txBody>
      </p:sp>
    </p:spTree>
    <p:extLst>
      <p:ext uri="{BB962C8B-B14F-4D97-AF65-F5344CB8AC3E}">
        <p14:creationId xmlns:p14="http://schemas.microsoft.com/office/powerpoint/2010/main" val="15538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13151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SÖZEL </a:t>
            </a:r>
            <a:r>
              <a:rPr lang="tr-TR" sz="3000" b="1">
                <a:solidFill>
                  <a:srgbClr val="00B050"/>
                </a:solidFill>
              </a:rPr>
              <a:t>İŞİTSEL AGNOZİ</a:t>
            </a:r>
            <a:endParaRPr lang="tr-TR" sz="3000" b="1" dirty="0">
              <a:solidFill>
                <a:srgbClr val="00B050"/>
              </a:solidFill>
            </a:endParaRPr>
          </a:p>
        </p:txBody>
      </p:sp>
      <p:sp>
        <p:nvSpPr>
          <p:cNvPr id="4" name="Dikdörtgen 3"/>
          <p:cNvSpPr/>
          <p:nvPr/>
        </p:nvSpPr>
        <p:spPr>
          <a:xfrm>
            <a:off x="230659" y="2690336"/>
            <a:ext cx="11730682" cy="1631216"/>
          </a:xfrm>
          <a:prstGeom prst="rect">
            <a:avLst/>
          </a:prstGeom>
        </p:spPr>
        <p:txBody>
          <a:bodyPr wrap="square">
            <a:spAutoFit/>
          </a:bodyPr>
          <a:lstStyle/>
          <a:p>
            <a:pPr algn="ctr"/>
            <a:r>
              <a:rPr lang="en-US" sz="2500"/>
              <a:t>Sözel işitsel agnozi veya saf kelime sağırlığı, konuşmayı tekrarlayamama ve anlayamama ile birlikte okuma, yazma ve konuşmanın sorunsuz olduğu bir durumdur. Bu tip bireyler ayrıca sözel olmayan sesleri tanımlama yeteneklerini de korurlar (Shoumaker, Ajax ve Schenkenberg, 1977). </a:t>
            </a:r>
            <a:endParaRPr lang="tr-TR" sz="2500"/>
          </a:p>
        </p:txBody>
      </p:sp>
    </p:spTree>
    <p:extLst>
      <p:ext uri="{BB962C8B-B14F-4D97-AF65-F5344CB8AC3E}">
        <p14:creationId xmlns:p14="http://schemas.microsoft.com/office/powerpoint/2010/main" val="36637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OKUMA</a:t>
            </a:r>
            <a:endParaRPr lang="tr-TR" sz="3500">
              <a:solidFill>
                <a:srgbClr val="FF0000"/>
              </a:solidFill>
            </a:endParaRPr>
          </a:p>
        </p:txBody>
      </p:sp>
      <p:sp>
        <p:nvSpPr>
          <p:cNvPr id="3" name="Dikdörtgen 2"/>
          <p:cNvSpPr/>
          <p:nvPr/>
        </p:nvSpPr>
        <p:spPr>
          <a:xfrm>
            <a:off x="263611" y="2828836"/>
            <a:ext cx="11664778" cy="1246495"/>
          </a:xfrm>
          <a:prstGeom prst="rect">
            <a:avLst/>
          </a:prstGeom>
        </p:spPr>
        <p:txBody>
          <a:bodyPr wrap="square">
            <a:spAutoFit/>
          </a:bodyPr>
          <a:lstStyle/>
          <a:p>
            <a:pPr algn="ctr"/>
            <a:r>
              <a:rPr lang="en-US" sz="2500"/>
              <a:t>Tecrübelerimizden malum olduğu üzere, okuma çocukluktan başlanarak yıllar boyunca öğrenilir ve zamanla neredeyse otomatik bir şekilde ve çok az bilinçli çabayla </a:t>
            </a:r>
            <a:r>
              <a:rPr lang="en-US" sz="2500" smtClean="0"/>
              <a:t>gerçekleştirebildiğimiz </a:t>
            </a:r>
            <a:r>
              <a:rPr lang="en-US" sz="2500"/>
              <a:t>bir maharete dönüşür (Bashir ve Hook, 2009).</a:t>
            </a:r>
            <a:endParaRPr lang="tr-TR" sz="2500"/>
          </a:p>
        </p:txBody>
      </p:sp>
    </p:spTree>
    <p:extLst>
      <p:ext uri="{BB962C8B-B14F-4D97-AF65-F5344CB8AC3E}">
        <p14:creationId xmlns:p14="http://schemas.microsoft.com/office/powerpoint/2010/main" val="123418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YAZMA</a:t>
            </a:r>
            <a:endParaRPr lang="tr-TR" sz="3500">
              <a:solidFill>
                <a:srgbClr val="FF0000"/>
              </a:solidFill>
            </a:endParaRPr>
          </a:p>
        </p:txBody>
      </p:sp>
      <p:sp>
        <p:nvSpPr>
          <p:cNvPr id="3" name="Dikdörtgen 2"/>
          <p:cNvSpPr/>
          <p:nvPr/>
        </p:nvSpPr>
        <p:spPr>
          <a:xfrm>
            <a:off x="156519" y="3023455"/>
            <a:ext cx="11878962" cy="846386"/>
          </a:xfrm>
          <a:prstGeom prst="rect">
            <a:avLst/>
          </a:prstGeom>
        </p:spPr>
        <p:txBody>
          <a:bodyPr wrap="square">
            <a:spAutoFit/>
          </a:bodyPr>
          <a:lstStyle/>
          <a:p>
            <a:pPr algn="ctr"/>
            <a:r>
              <a:rPr lang="en-US" sz="2400"/>
              <a:t>Yazma işlevi, kelime bilgimize ve </a:t>
            </a:r>
            <a:r>
              <a:rPr lang="en-US" sz="2500"/>
              <a:t>cümleler</a:t>
            </a:r>
            <a:r>
              <a:rPr lang="en-US" sz="2400"/>
              <a:t> oluşturmak üzere uygun gramer kurallarını kullanma becerimize dayanır. </a:t>
            </a:r>
            <a:endParaRPr lang="tr-TR" sz="2400"/>
          </a:p>
        </p:txBody>
      </p:sp>
    </p:spTree>
    <p:extLst>
      <p:ext uri="{BB962C8B-B14F-4D97-AF65-F5344CB8AC3E}">
        <p14:creationId xmlns:p14="http://schemas.microsoft.com/office/powerpoint/2010/main" val="41694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YAZMA</a:t>
            </a:r>
            <a:endParaRPr lang="tr-TR" sz="3500">
              <a:solidFill>
                <a:srgbClr val="FF0000"/>
              </a:solidFill>
            </a:endParaRPr>
          </a:p>
        </p:txBody>
      </p:sp>
      <p:sp>
        <p:nvSpPr>
          <p:cNvPr id="4" name="Dikdörtgen 3"/>
          <p:cNvSpPr/>
          <p:nvPr/>
        </p:nvSpPr>
        <p:spPr>
          <a:xfrm>
            <a:off x="197708" y="1090887"/>
            <a:ext cx="347935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ALEKSİ </a:t>
            </a:r>
            <a:r>
              <a:rPr lang="tr-TR" sz="3000" b="1">
                <a:solidFill>
                  <a:srgbClr val="00B050"/>
                </a:solidFill>
              </a:rPr>
              <a:t>VE AGRAFİ</a:t>
            </a:r>
            <a:endParaRPr lang="tr-TR" sz="3000" b="1" dirty="0">
              <a:solidFill>
                <a:srgbClr val="00B050"/>
              </a:solidFill>
            </a:endParaRPr>
          </a:p>
        </p:txBody>
      </p:sp>
      <p:sp>
        <p:nvSpPr>
          <p:cNvPr id="5" name="Dikdörtgen 4"/>
          <p:cNvSpPr/>
          <p:nvPr/>
        </p:nvSpPr>
        <p:spPr>
          <a:xfrm>
            <a:off x="205946" y="2828836"/>
            <a:ext cx="11780108" cy="1246495"/>
          </a:xfrm>
          <a:prstGeom prst="rect">
            <a:avLst/>
          </a:prstGeom>
        </p:spPr>
        <p:txBody>
          <a:bodyPr wrap="square">
            <a:spAutoFit/>
          </a:bodyPr>
          <a:lstStyle/>
          <a:p>
            <a:pPr algn="ctr"/>
            <a:r>
              <a:rPr lang="en-US" sz="2500" b="1"/>
              <a:t>Aleksi </a:t>
            </a:r>
            <a:r>
              <a:rPr lang="en-US" sz="2500"/>
              <a:t>ve agrafi, sırasıyla, okuma ve yazma yeteneğinin yokluğu anlamına gelir. Bu </a:t>
            </a:r>
            <a:r>
              <a:rPr lang="en-US" sz="2500" smtClean="0"/>
              <a:t>bozukluklar </a:t>
            </a:r>
            <a:r>
              <a:rPr lang="en-US" sz="2500"/>
              <a:t>genelde, beyin kabuğunun posteriyor parietal lobundaki bir alan olan angular girus hasarı ile ilişkilidir.</a:t>
            </a:r>
            <a:endParaRPr lang="tr-TR" sz="2500"/>
          </a:p>
        </p:txBody>
      </p:sp>
    </p:spTree>
    <p:extLst>
      <p:ext uri="{BB962C8B-B14F-4D97-AF65-F5344CB8AC3E}">
        <p14:creationId xmlns:p14="http://schemas.microsoft.com/office/powerpoint/2010/main" val="277280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116285" cy="553998"/>
          </a:xfrm>
          <a:prstGeom prst="rect">
            <a:avLst/>
          </a:prstGeom>
        </p:spPr>
        <p:txBody>
          <a:bodyPr wrap="none">
            <a:spAutoFit/>
          </a:bodyPr>
          <a:lstStyle/>
          <a:p>
            <a:pPr marL="342900" indent="-342900" algn="ctr">
              <a:buFont typeface="Wingdings" pitchFamily="2" charset="2"/>
              <a:buChar char="q"/>
            </a:pPr>
            <a:r>
              <a:rPr lang="tr-TR" sz="3000" b="1" smtClean="0">
                <a:solidFill>
                  <a:srgbClr val="00B050"/>
                </a:solidFill>
              </a:rPr>
              <a:t> DİSGRAFİ</a:t>
            </a:r>
            <a:endParaRPr lang="tr-TR" sz="3000" b="1" dirty="0">
              <a:solidFill>
                <a:srgbClr val="00B050"/>
              </a:solidFill>
            </a:endParaRPr>
          </a:p>
        </p:txBody>
      </p:sp>
      <p:sp>
        <p:nvSpPr>
          <p:cNvPr id="3" name="Dikdörtgen 2"/>
          <p:cNvSpPr/>
          <p:nvPr/>
        </p:nvSpPr>
        <p:spPr>
          <a:xfrm>
            <a:off x="148281" y="3105835"/>
            <a:ext cx="11895438" cy="477054"/>
          </a:xfrm>
          <a:prstGeom prst="rect">
            <a:avLst/>
          </a:prstGeom>
        </p:spPr>
        <p:txBody>
          <a:bodyPr wrap="square">
            <a:spAutoFit/>
          </a:bodyPr>
          <a:lstStyle/>
          <a:p>
            <a:pPr algn="ctr"/>
            <a:r>
              <a:rPr lang="en-US" sz="2500"/>
              <a:t>Disgrafi, iki alt kategoriye ayrılabilen yazma bozukluklarının genel adıdır. </a:t>
            </a:r>
            <a:endParaRPr lang="tr-TR" sz="2500"/>
          </a:p>
        </p:txBody>
      </p:sp>
    </p:spTree>
    <p:extLst>
      <p:ext uri="{BB962C8B-B14F-4D97-AF65-F5344CB8AC3E}">
        <p14:creationId xmlns:p14="http://schemas.microsoft.com/office/powerpoint/2010/main" val="35703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98362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DİSLEKSİ</a:t>
            </a:r>
            <a:endParaRPr lang="tr-TR" sz="3000" b="1" dirty="0">
              <a:solidFill>
                <a:srgbClr val="00B050"/>
              </a:solidFill>
            </a:endParaRPr>
          </a:p>
        </p:txBody>
      </p:sp>
      <p:sp>
        <p:nvSpPr>
          <p:cNvPr id="3" name="Dikdörtgen 2"/>
          <p:cNvSpPr/>
          <p:nvPr/>
        </p:nvSpPr>
        <p:spPr>
          <a:xfrm>
            <a:off x="197708" y="2690336"/>
            <a:ext cx="11796584" cy="1631216"/>
          </a:xfrm>
          <a:prstGeom prst="rect">
            <a:avLst/>
          </a:prstGeom>
        </p:spPr>
        <p:txBody>
          <a:bodyPr wrap="square">
            <a:spAutoFit/>
          </a:bodyPr>
          <a:lstStyle/>
          <a:p>
            <a:pPr algn="ctr"/>
            <a:r>
              <a:rPr lang="en-US" sz="2500"/>
              <a:t>Disleksi veya gelişimsel disleksi, okuma yeteneğini bozan bir durumdur. Disleksi, </a:t>
            </a:r>
            <a:r>
              <a:rPr lang="en-US" sz="2500" smtClean="0"/>
              <a:t>okuma </a:t>
            </a:r>
            <a:r>
              <a:rPr lang="en-US" sz="2500"/>
              <a:t>konusunda yeterli eğitim verilmesine rağmen, kişinin genel entellektüel yetenekleri ile okuma kabiliyeti arasındaki uyumsuzluk olarak tanımlanır ve toplumun ortalama olarak yüzde 10 ila 30 kadarını etkiler. </a:t>
            </a:r>
            <a:endParaRPr lang="tr-TR" sz="2500"/>
          </a:p>
        </p:txBody>
      </p:sp>
    </p:spTree>
    <p:extLst>
      <p:ext uri="{BB962C8B-B14F-4D97-AF65-F5344CB8AC3E}">
        <p14:creationId xmlns:p14="http://schemas.microsoft.com/office/powerpoint/2010/main" val="36690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0087" y="882531"/>
            <a:ext cx="11582400" cy="5232202"/>
          </a:xfrm>
          <a:prstGeom prst="rect">
            <a:avLst/>
          </a:prstGeom>
        </p:spPr>
        <p:txBody>
          <a:bodyPr wrap="square">
            <a:spAutoFit/>
          </a:bodyPr>
          <a:lstStyle/>
          <a:p>
            <a:r>
              <a:rPr lang="en-US" sz="2500" b="1"/>
              <a:t>Fonolojik teori</a:t>
            </a:r>
            <a:endParaRPr lang="tr-TR" sz="2500" b="1"/>
          </a:p>
          <a:p>
            <a:r>
              <a:rPr lang="en-US" sz="2500"/>
              <a:t>Fonolojik teoriye göre disleksi gösteren bireyler özellikle kelimelere ait sesleri temsil etme, ezberleme ve/veya hatırlama çabası gösterdiklerinde zorluk yaşarlar. </a:t>
            </a:r>
            <a:endParaRPr lang="tr-TR" sz="2500" smtClean="0"/>
          </a:p>
          <a:p>
            <a:r>
              <a:rPr lang="en-US" sz="2500" b="1"/>
              <a:t>Görsel magnoselüler teori</a:t>
            </a:r>
            <a:endParaRPr lang="tr-TR" sz="2500" b="1"/>
          </a:p>
          <a:p>
            <a:r>
              <a:rPr lang="en-US" sz="2500"/>
              <a:t>Görsel teori, disleksinin bir sayfadaki harf ve cümlelerin işlenmesini zorlaştıran görsel bir hastalık olduğunu öne süren ve temelde sorunların tamamen biyolojik kaynaklı olduğunu savunan bir </a:t>
            </a:r>
            <a:r>
              <a:rPr lang="en-US" sz="2500" smtClean="0"/>
              <a:t>teoridir</a:t>
            </a:r>
            <a:r>
              <a:rPr lang="tr-TR" sz="2500" smtClean="0"/>
              <a:t>.</a:t>
            </a:r>
          </a:p>
          <a:p>
            <a:r>
              <a:rPr lang="en-US" sz="2500" b="1"/>
              <a:t>Beyincik teorisi</a:t>
            </a:r>
            <a:endParaRPr lang="tr-TR" sz="2500" b="1"/>
          </a:p>
          <a:p>
            <a:r>
              <a:rPr lang="en-US" sz="2500"/>
              <a:t>Disleksinin beyincik teorisi, disleksili bireylerde beyinciğin bazı bilişsel sorunlara yol açacak şekilde hafifçe işlev bozukluğu olduğunu öne </a:t>
            </a:r>
            <a:r>
              <a:rPr lang="en-US" sz="2500" smtClean="0"/>
              <a:t>sürmektedir</a:t>
            </a:r>
            <a:r>
              <a:rPr lang="tr-TR" sz="2500" smtClean="0"/>
              <a:t>.</a:t>
            </a:r>
          </a:p>
          <a:p>
            <a:r>
              <a:rPr lang="en-US" sz="2500" b="1"/>
              <a:t>Birleşik teori</a:t>
            </a:r>
            <a:endParaRPr lang="tr-TR" sz="2500" b="1"/>
          </a:p>
          <a:p>
            <a:r>
              <a:rPr lang="en-US" sz="2500"/>
              <a:t>Birleşik teori, az önce bahsettiğimiz bütün araştırma sonuçlarını bir araya toplamaya çalışan bir açıklamadır. </a:t>
            </a:r>
            <a:endParaRPr lang="tr-TR" sz="2500"/>
          </a:p>
        </p:txBody>
      </p:sp>
    </p:spTree>
    <p:extLst>
      <p:ext uri="{BB962C8B-B14F-4D97-AF65-F5344CB8AC3E}">
        <p14:creationId xmlns:p14="http://schemas.microsoft.com/office/powerpoint/2010/main" val="38098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27123"/>
            <a:ext cx="11747156" cy="2015936"/>
          </a:xfrm>
          <a:prstGeom prst="rect">
            <a:avLst/>
          </a:prstGeom>
        </p:spPr>
        <p:txBody>
          <a:bodyPr wrap="square">
            <a:spAutoFit/>
          </a:bodyPr>
          <a:lstStyle/>
          <a:p>
            <a:pPr algn="ctr"/>
            <a:r>
              <a:rPr lang="en-US" sz="2500"/>
              <a:t>Beynin bir yarısına veya diğerine hükmeden bilişsel işlevlerin neden lateralizasyon gösterdiği </a:t>
            </a:r>
            <a:r>
              <a:rPr lang="en-US" sz="2500" smtClean="0"/>
              <a:t>halen </a:t>
            </a:r>
            <a:r>
              <a:rPr lang="en-US" sz="2500"/>
              <a:t>bilinmemektedir; fakat bu lateralizasyonu anlamanın temelinin beynin organizasyon ve bilgiyi kullanma biçimini anlamaktan geçtiğini biliyoruz. Bu bölümde lisan yeteneğinin biyolojik yönlerini inceleyecek ve iletişimin farklı yönlerinin insan beyninin bir çok farklı bölgesinde işlendiğini keşfedeceğiz.</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24000" y="588452"/>
            <a:ext cx="9193428" cy="5615192"/>
          </a:xfrm>
          <a:prstGeom prst="rect">
            <a:avLst/>
          </a:prstGeom>
        </p:spPr>
      </p:pic>
      <p:sp>
        <p:nvSpPr>
          <p:cNvPr id="4" name="Dikdörtgen 3"/>
          <p:cNvSpPr/>
          <p:nvPr/>
        </p:nvSpPr>
        <p:spPr>
          <a:xfrm>
            <a:off x="7575563" y="6309392"/>
            <a:ext cx="3504329" cy="430887"/>
          </a:xfrm>
          <a:prstGeom prst="rect">
            <a:avLst/>
          </a:prstGeom>
        </p:spPr>
        <p:txBody>
          <a:bodyPr wrap="square">
            <a:spAutoFit/>
          </a:bodyPr>
          <a:lstStyle/>
          <a:p>
            <a:r>
              <a:rPr lang="tr-TR" sz="2200" smtClean="0">
                <a:latin typeface="Arial" panose="020B0604020202020204" pitchFamily="34" charset="0"/>
                <a:cs typeface="Arial" panose="020B0604020202020204" pitchFamily="34" charset="0"/>
              </a:rPr>
              <a:t>Devamı sonraki sayfada…</a:t>
            </a:r>
            <a:endParaRPr lang="tr-TR"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60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77082" y="524187"/>
            <a:ext cx="8303740" cy="6101812"/>
          </a:xfrm>
          <a:prstGeom prst="rect">
            <a:avLst/>
          </a:prstGeom>
        </p:spPr>
      </p:pic>
    </p:spTree>
    <p:extLst>
      <p:ext uri="{BB962C8B-B14F-4D97-AF65-F5344CB8AC3E}">
        <p14:creationId xmlns:p14="http://schemas.microsoft.com/office/powerpoint/2010/main" val="14272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BEYİN İŞLEVLERİNİN LATERALİZASYONU</a:t>
            </a:r>
            <a:endParaRPr lang="tr-TR" sz="3500">
              <a:solidFill>
                <a:srgbClr val="FF0000"/>
              </a:solidFill>
            </a:endParaRPr>
          </a:p>
        </p:txBody>
      </p:sp>
      <p:sp>
        <p:nvSpPr>
          <p:cNvPr id="2" name="Dikdörtgen 1"/>
          <p:cNvSpPr/>
          <p:nvPr/>
        </p:nvSpPr>
        <p:spPr>
          <a:xfrm>
            <a:off x="313038" y="2377036"/>
            <a:ext cx="11565924" cy="3108543"/>
          </a:xfrm>
          <a:prstGeom prst="rect">
            <a:avLst/>
          </a:prstGeom>
        </p:spPr>
        <p:txBody>
          <a:bodyPr wrap="square">
            <a:spAutoFit/>
          </a:bodyPr>
          <a:lstStyle/>
          <a:p>
            <a:pPr algn="ctr"/>
            <a:r>
              <a:rPr lang="en-US" sz="2800"/>
              <a:t>Beynin iki yarımküresi arasında, dendrit dallanmaları veya nörotransmitterlerin </a:t>
            </a:r>
            <a:r>
              <a:rPr lang="en-US" sz="2800" smtClean="0"/>
              <a:t>dağılımından </a:t>
            </a:r>
            <a:r>
              <a:rPr lang="en-US" sz="2800"/>
              <a:t>genel anatomik özelliklere kadar bir çok farklılık olduğu gözlenmektedir. </a:t>
            </a:r>
            <a:r>
              <a:rPr lang="en-US" sz="2800" smtClean="0"/>
              <a:t>Örneğin</a:t>
            </a:r>
            <a:r>
              <a:rPr lang="en-US" sz="2800"/>
              <a:t>, sol yarımküre ile karşılaştırıldığında sağ yarımküredeki lateral sulkus veya Sylvia yarığı (fissür) genellikle daha kısadır. Fakat burada, deneylerden sağlanan verilere </a:t>
            </a:r>
            <a:r>
              <a:rPr lang="en-US" sz="2800" smtClean="0"/>
              <a:t>bakıldığında</a:t>
            </a:r>
            <a:r>
              <a:rPr lang="en-US" sz="2800"/>
              <a:t>, işlevsel farklılıklarla yapısal farklılıklar arasında doğrudan bir ilişkinin varlığına dair kanıtların zayıf olduğu hatırda tutulmalıdır (Musiek ve Reeves, 1990).</a:t>
            </a:r>
            <a:endParaRPr lang="tr-TR" sz="2500"/>
          </a:p>
        </p:txBody>
      </p:sp>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43935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AYRIK </a:t>
            </a:r>
            <a:r>
              <a:rPr lang="tr-TR" sz="3000" b="1">
                <a:solidFill>
                  <a:srgbClr val="00B050"/>
                </a:solidFill>
              </a:rPr>
              <a:t>BEYİN HASTALARI</a:t>
            </a:r>
            <a:endParaRPr lang="tr-TR" sz="3000" b="1" dirty="0">
              <a:solidFill>
                <a:srgbClr val="00B050"/>
              </a:solidFill>
            </a:endParaRPr>
          </a:p>
        </p:txBody>
      </p:sp>
      <p:sp>
        <p:nvSpPr>
          <p:cNvPr id="4" name="Dikdörtgen 3"/>
          <p:cNvSpPr/>
          <p:nvPr/>
        </p:nvSpPr>
        <p:spPr>
          <a:xfrm>
            <a:off x="197708" y="2101841"/>
            <a:ext cx="11565924" cy="1631216"/>
          </a:xfrm>
          <a:prstGeom prst="rect">
            <a:avLst/>
          </a:prstGeom>
        </p:spPr>
        <p:txBody>
          <a:bodyPr wrap="square">
            <a:spAutoFit/>
          </a:bodyPr>
          <a:lstStyle/>
          <a:p>
            <a:pPr algn="ctr"/>
            <a:r>
              <a:rPr lang="en-US" sz="2500"/>
              <a:t>“Ayrık beyin” terimi, beynin iki yarımküresini birbirine bağlayan korpus kollozum </a:t>
            </a:r>
            <a:r>
              <a:rPr lang="en-US" sz="2500" smtClean="0"/>
              <a:t>yapısının </a:t>
            </a:r>
            <a:r>
              <a:rPr lang="en-US" sz="2500"/>
              <a:t>kesilmesi sonucunda oluşan durumu belirtmek için kullanılır (Şekil 12.1). Bu durumu oluşturan cerrahi işleme korpus kollozotomi adı verilir ve genellikle başka türlü baş </a:t>
            </a:r>
            <a:r>
              <a:rPr lang="en-US" sz="2500" smtClean="0"/>
              <a:t>edilemeyen </a:t>
            </a:r>
            <a:r>
              <a:rPr lang="en-US" sz="2500"/>
              <a:t>epilepsilerin tedavisinde kullanılır.</a:t>
            </a:r>
            <a:endParaRPr lang="tr-TR" sz="2500"/>
          </a:p>
        </p:txBody>
      </p:sp>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36821" y="978573"/>
            <a:ext cx="9852456" cy="5263318"/>
          </a:xfrm>
          <a:prstGeom prst="rect">
            <a:avLst/>
          </a:prstGeom>
        </p:spPr>
      </p:pic>
    </p:spTree>
    <p:extLst>
      <p:ext uri="{BB962C8B-B14F-4D97-AF65-F5344CB8AC3E}">
        <p14:creationId xmlns:p14="http://schemas.microsoft.com/office/powerpoint/2010/main" val="42589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13470" y="649599"/>
            <a:ext cx="8830962" cy="5904790"/>
          </a:xfrm>
          <a:prstGeom prst="rect">
            <a:avLst/>
          </a:prstGeom>
        </p:spPr>
      </p:pic>
    </p:spTree>
    <p:extLst>
      <p:ext uri="{BB962C8B-B14F-4D97-AF65-F5344CB8AC3E}">
        <p14:creationId xmlns:p14="http://schemas.microsoft.com/office/powerpoint/2010/main" val="345564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LİSAN</a:t>
            </a:r>
            <a:endParaRPr lang="tr-TR" sz="3500">
              <a:solidFill>
                <a:srgbClr val="FF0000"/>
              </a:solidFill>
            </a:endParaRPr>
          </a:p>
        </p:txBody>
      </p:sp>
      <p:sp>
        <p:nvSpPr>
          <p:cNvPr id="3" name="Dikdörtgen 2"/>
          <p:cNvSpPr/>
          <p:nvPr/>
        </p:nvSpPr>
        <p:spPr>
          <a:xfrm>
            <a:off x="230659" y="2551837"/>
            <a:ext cx="11730682" cy="1631216"/>
          </a:xfrm>
          <a:prstGeom prst="rect">
            <a:avLst/>
          </a:prstGeom>
        </p:spPr>
        <p:txBody>
          <a:bodyPr wrap="square">
            <a:spAutoFit/>
          </a:bodyPr>
          <a:lstStyle/>
          <a:p>
            <a:pPr algn="ctr"/>
            <a:r>
              <a:rPr lang="en-US" sz="2500"/>
              <a:t>İnsanın lisan yeteneği en karmaşık bilişsel davranışlardan birisidir. Bu yeteneği en iyi, </a:t>
            </a:r>
            <a:r>
              <a:rPr lang="en-US" sz="2500" smtClean="0"/>
              <a:t>öngörülebilir </a:t>
            </a:r>
            <a:r>
              <a:rPr lang="en-US" sz="2500"/>
              <a:t>bir şekilde yapılandırılmış kelime veya sembollerden kurulu, sözlü veya yazılı bir iletişim yöntemi olarak tanımlayabiliriz. Lisan sadece konuşulmaz; aynı zamanda her ikisi de iletişime yardımcı olan jest ve beden dili ögelerini de içerebilir.</a:t>
            </a:r>
            <a:endParaRPr lang="tr-TR" sz="2500"/>
          </a:p>
        </p:txBody>
      </p:sp>
    </p:spTree>
    <p:extLst>
      <p:ext uri="{BB962C8B-B14F-4D97-AF65-F5344CB8AC3E}">
        <p14:creationId xmlns:p14="http://schemas.microsoft.com/office/powerpoint/2010/main" val="274159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32070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LİSANDA </a:t>
            </a:r>
            <a:r>
              <a:rPr lang="tr-TR" sz="3000" b="1">
                <a:solidFill>
                  <a:srgbClr val="00B050"/>
                </a:solidFill>
              </a:rPr>
              <a:t>SAĞ YARIMKÜRENİN ROLÜ</a:t>
            </a:r>
            <a:endParaRPr lang="tr-TR" sz="3000" b="1" dirty="0">
              <a:solidFill>
                <a:srgbClr val="00B050"/>
              </a:solidFill>
            </a:endParaRPr>
          </a:p>
        </p:txBody>
      </p:sp>
      <p:sp>
        <p:nvSpPr>
          <p:cNvPr id="3" name="Dikdörtgen 2"/>
          <p:cNvSpPr/>
          <p:nvPr/>
        </p:nvSpPr>
        <p:spPr>
          <a:xfrm>
            <a:off x="214184" y="2690336"/>
            <a:ext cx="11763632" cy="1631216"/>
          </a:xfrm>
          <a:prstGeom prst="rect">
            <a:avLst/>
          </a:prstGeom>
        </p:spPr>
        <p:txBody>
          <a:bodyPr wrap="square">
            <a:spAutoFit/>
          </a:bodyPr>
          <a:lstStyle/>
          <a:p>
            <a:pPr algn="ctr"/>
            <a:r>
              <a:rPr lang="en-US" sz="2500"/>
              <a:t>Prozodi, konuşmanın perdesi, yüksekliği, hızı ve temposu ile ilgilidir (Pell, 2006) ve hem hissi hem de hissi olmayan bilginin aktarımında kullanılır. Hissi prozodi, ifadenin </a:t>
            </a:r>
            <a:r>
              <a:rPr lang="en-US" sz="2500" smtClean="0"/>
              <a:t>duygusal </a:t>
            </a:r>
            <a:r>
              <a:rPr lang="en-US" sz="2500"/>
              <a:t>yanını ve bazen de kişinin mutlu yahut üzgün olması durumları gibi, konuşmacının hissi durumunu yansıtır (Blonder vd., 1991). </a:t>
            </a:r>
            <a:endParaRPr lang="tr-TR" sz="2500"/>
          </a:p>
        </p:txBody>
      </p:sp>
    </p:spTree>
    <p:extLst>
      <p:ext uri="{BB962C8B-B14F-4D97-AF65-F5344CB8AC3E}">
        <p14:creationId xmlns:p14="http://schemas.microsoft.com/office/powerpoint/2010/main" val="170472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1023</Words>
  <Application>Microsoft Office PowerPoint</Application>
  <PresentationFormat>Geniş ekran</PresentationFormat>
  <Paragraphs>60</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2016-09-20T22:39:00Z</dcterms:created>
  <dcterms:modified xsi:type="dcterms:W3CDTF">2016-09-20T22:39:19Z</dcterms:modified>
</cp:coreProperties>
</file>