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2" d="100"/>
          <a:sy n="52" d="100"/>
        </p:scale>
        <p:origin x="-143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01.03.2018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2 İçerik Yer Tutucusu"/>
          <p:cNvSpPr>
            <a:spLocks noGrp="1"/>
          </p:cNvSpPr>
          <p:nvPr>
            <p:ph idx="1"/>
          </p:nvPr>
        </p:nvSpPr>
        <p:spPr>
          <a:xfrm>
            <a:off x="228600" y="381000"/>
            <a:ext cx="8458200" cy="5745163"/>
          </a:xfrm>
        </p:spPr>
        <p:txBody>
          <a:bodyPr/>
          <a:lstStyle/>
          <a:p>
            <a:pPr marL="0" indent="0" eaLnBrk="1" hangingPunct="1">
              <a:lnSpc>
                <a:spcPct val="90000"/>
              </a:lnSpc>
              <a:buFont typeface="Arial" charset="0"/>
              <a:buNone/>
              <a:defRPr/>
            </a:pPr>
            <a:r>
              <a:rPr lang="tr-TR" b="1" dirty="0" smtClean="0">
                <a:solidFill>
                  <a:srgbClr val="FF0000"/>
                </a:solidFill>
              </a:rPr>
              <a:t>2. Hafta</a:t>
            </a:r>
            <a:r>
              <a:rPr lang="tr-TR" dirty="0" smtClean="0">
                <a:solidFill>
                  <a:srgbClr val="FF0000"/>
                </a:solidFill>
              </a:rPr>
              <a:t>	</a:t>
            </a:r>
          </a:p>
          <a:p>
            <a:pPr marL="0" indent="0" eaLnBrk="1" hangingPunct="1">
              <a:lnSpc>
                <a:spcPct val="90000"/>
              </a:lnSpc>
              <a:buFont typeface="Arial" charset="0"/>
              <a:buNone/>
              <a:defRPr/>
            </a:pPr>
            <a:r>
              <a:rPr lang="tr-TR" dirty="0" smtClean="0">
                <a:solidFill>
                  <a:srgbClr val="FF0000"/>
                </a:solidFill>
              </a:rPr>
              <a:t>Deneysel ve Eleştirel Sosyal Psikolojinin Ortaya Çıkışı</a:t>
            </a:r>
            <a:endParaRPr lang="tr-TR" altLang="tr-TR" dirty="0" smtClean="0">
              <a:solidFill>
                <a:srgbClr val="FF0000"/>
              </a:solidFill>
            </a:endParaRPr>
          </a:p>
          <a:p>
            <a:pPr>
              <a:defRPr/>
            </a:pPr>
            <a:r>
              <a:rPr lang="tr-TR" altLang="tr-TR" dirty="0" smtClean="0">
                <a:solidFill>
                  <a:srgbClr val="FF0000"/>
                </a:solidFill>
              </a:rPr>
              <a:t>DENEYSEL SOSYAL PSİKOLOJİNİN ORTAYA ÇIKIŞI</a:t>
            </a:r>
          </a:p>
          <a:p>
            <a:pPr marL="0" indent="0">
              <a:buFont typeface="Arial" charset="0"/>
              <a:buNone/>
              <a:defRPr/>
            </a:pPr>
            <a:r>
              <a:rPr lang="tr-TR" altLang="tr-TR" dirty="0" smtClean="0"/>
              <a:t>Sosyal psikolojide </a:t>
            </a:r>
            <a:r>
              <a:rPr lang="tr-TR" altLang="tr-TR" dirty="0" err="1" smtClean="0"/>
              <a:t>deneyselci</a:t>
            </a:r>
            <a:r>
              <a:rPr lang="tr-TR" altLang="tr-TR" dirty="0" smtClean="0"/>
              <a:t> geleneğin ortaya çıkışındaki en önemli deneylerden biri; </a:t>
            </a:r>
            <a:r>
              <a:rPr lang="tr-TR" altLang="tr-TR" dirty="0" err="1" smtClean="0">
                <a:solidFill>
                  <a:srgbClr val="C00000"/>
                </a:solidFill>
              </a:rPr>
              <a:t>Triplett’in</a:t>
            </a:r>
            <a:r>
              <a:rPr lang="tr-TR" altLang="tr-TR" dirty="0" smtClean="0">
                <a:solidFill>
                  <a:srgbClr val="C00000"/>
                </a:solidFill>
              </a:rPr>
              <a:t> 1898 </a:t>
            </a:r>
            <a:r>
              <a:rPr lang="tr-TR" altLang="tr-TR" dirty="0" smtClean="0"/>
              <a:t>yılında yaptığı deneydir. </a:t>
            </a:r>
            <a:r>
              <a:rPr lang="tr-TR" altLang="tr-TR" dirty="0" err="1" smtClean="0"/>
              <a:t>Triplett</a:t>
            </a:r>
            <a:r>
              <a:rPr lang="tr-TR" altLang="tr-TR" dirty="0" smtClean="0"/>
              <a:t>, bireyin bir başkasıyla çalışmasının, çalışma hızı ve kalitesi üzerine etkisini gösteren bir deney yapmıştı. Bugün buna </a:t>
            </a:r>
            <a:r>
              <a:rPr lang="tr-TR" altLang="tr-TR" dirty="0" smtClean="0">
                <a:solidFill>
                  <a:srgbClr val="C00000"/>
                </a:solidFill>
              </a:rPr>
              <a:t>sosyal etki </a:t>
            </a:r>
            <a:r>
              <a:rPr lang="tr-TR" altLang="tr-TR" dirty="0" smtClean="0"/>
              <a:t>adını veriyoruz.</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3"/>
          <p:cNvSpPr>
            <a:spLocks noGrp="1"/>
          </p:cNvSpPr>
          <p:nvPr>
            <p:ph type="body" idx="1"/>
          </p:nvPr>
        </p:nvSpPr>
        <p:spPr>
          <a:xfrm>
            <a:off x="457200" y="609600"/>
            <a:ext cx="8229600" cy="5516563"/>
          </a:xfrm>
        </p:spPr>
        <p:txBody>
          <a:bodyPr/>
          <a:lstStyle/>
          <a:p>
            <a:pPr marL="0" indent="0">
              <a:buFont typeface="Arial" charset="0"/>
              <a:buNone/>
            </a:pPr>
            <a:r>
              <a:rPr lang="tr-TR" altLang="tr-TR" smtClean="0">
                <a:latin typeface="Arial" charset="0"/>
              </a:rPr>
              <a:t>Durkheim bireysel psikolojiden ayrı kolektif bir psikolojiyi tanımlıyordu. Fransız </a:t>
            </a:r>
            <a:r>
              <a:rPr lang="tr-TR" altLang="tr-TR" smtClean="0">
                <a:solidFill>
                  <a:srgbClr val="FF0000"/>
                </a:solidFill>
                <a:latin typeface="Arial" charset="0"/>
              </a:rPr>
              <a:t>Serge Moscovici </a:t>
            </a:r>
            <a:r>
              <a:rPr lang="tr-TR" altLang="tr-TR" smtClean="0">
                <a:latin typeface="Arial" charset="0"/>
              </a:rPr>
              <a:t>ise sosyal temsillerin toplum içinde birbirleriyle etkileşim halindeki bireyler tarafından gündelik konuşmalar içinde ortaya çıkartıldığını ve toplumun üyeleri arasında sağduyu halinde paylaşıldığını öne sürüyordu. </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3"/>
          <p:cNvSpPr>
            <a:spLocks noGrp="1"/>
          </p:cNvSpPr>
          <p:nvPr>
            <p:ph type="body" idx="1"/>
          </p:nvPr>
        </p:nvSpPr>
        <p:spPr/>
        <p:txBody>
          <a:bodyPr/>
          <a:lstStyle/>
          <a:p>
            <a:r>
              <a:rPr lang="tr-TR" altLang="tr-TR" smtClean="0">
                <a:latin typeface="Arial" charset="0"/>
              </a:rPr>
              <a:t>1980’lerden sonra </a:t>
            </a:r>
            <a:r>
              <a:rPr lang="tr-TR" altLang="tr-TR" smtClean="0">
                <a:solidFill>
                  <a:srgbClr val="FF0000"/>
                </a:solidFill>
                <a:latin typeface="Arial" charset="0"/>
              </a:rPr>
              <a:t>Kenneth Gergen, Rom Harre, Derek Edwards, Jonathan Potter, Margaret Wetherell ve Ian Parker </a:t>
            </a:r>
            <a:r>
              <a:rPr lang="tr-TR" altLang="tr-TR" smtClean="0">
                <a:latin typeface="Arial" charset="0"/>
              </a:rPr>
              <a:t>sosyal psikolojide paradigmatik bir değişiklik yaratarak sosyal inşacılık ve söylemsel psikoloji yaklaşımlarını alan soktular.</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2 İçerik Yer Tutucusu"/>
          <p:cNvSpPr>
            <a:spLocks noGrp="1"/>
          </p:cNvSpPr>
          <p:nvPr>
            <p:ph idx="1"/>
          </p:nvPr>
        </p:nvSpPr>
        <p:spPr>
          <a:xfrm>
            <a:off x="457200" y="1295400"/>
            <a:ext cx="8229600" cy="4830763"/>
          </a:xfrm>
        </p:spPr>
        <p:txBody>
          <a:bodyPr/>
          <a:lstStyle/>
          <a:p>
            <a:r>
              <a:rPr lang="tr-TR" altLang="tr-TR" smtClean="0">
                <a:solidFill>
                  <a:srgbClr val="FF0000"/>
                </a:solidFill>
              </a:rPr>
              <a:t>&amp;Davranışçılık: </a:t>
            </a:r>
            <a:r>
              <a:rPr lang="tr-TR" altLang="tr-TR" smtClean="0"/>
              <a:t>Deneysel sosyal psikolojiye hakim olan yaklaşım davranışçılıktır. Floyd Allport (1924)</a:t>
            </a:r>
            <a:r>
              <a:rPr lang="tr-TR" altLang="tr-TR" smtClean="0">
                <a:latin typeface="Arial" charset="0"/>
              </a:rPr>
              <a:t>psikolojinin ciddiye alınmak istiyorsa sosyal psikolojinin deneysel bir bilim haline gelmesini şart görüyordu. Giriş kitabını da davranışçı kurallara göre yazdı. </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3"/>
          <p:cNvSpPr>
            <a:spLocks noGrp="1"/>
          </p:cNvSpPr>
          <p:nvPr>
            <p:ph type="body" idx="1"/>
          </p:nvPr>
        </p:nvSpPr>
        <p:spPr>
          <a:xfrm>
            <a:off x="457200" y="914400"/>
            <a:ext cx="8229600" cy="4525963"/>
          </a:xfrm>
        </p:spPr>
        <p:txBody>
          <a:bodyPr/>
          <a:lstStyle/>
          <a:p>
            <a:pPr>
              <a:buFont typeface="Arial" charset="0"/>
              <a:buNone/>
            </a:pPr>
            <a:endParaRPr lang="tr-TR" altLang="tr-TR" smtClean="0">
              <a:latin typeface="Arial" charset="0"/>
            </a:endParaRPr>
          </a:p>
          <a:p>
            <a:pPr>
              <a:buFont typeface="Arial" charset="0"/>
              <a:buNone/>
            </a:pPr>
            <a:r>
              <a:rPr lang="tr-TR" altLang="tr-TR" smtClean="0">
                <a:latin typeface="Arial" charset="0"/>
              </a:rPr>
              <a:t>	Allport için sosyal psikoloji “ esasta bireyin davranışını inceleyen bir bilimdi, bir bireyin davranışı diğer insanların davranışlarını uyarır ya da kendisi böyle bir uyarana davranışlarında tepki oluştururdu”</a:t>
            </a:r>
          </a:p>
          <a:p>
            <a:endParaRPr lang="tr-TR" altLang="tr-TR" smtClean="0"/>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3"/>
          <p:cNvSpPr>
            <a:spLocks noGrp="1"/>
          </p:cNvSpPr>
          <p:nvPr>
            <p:ph type="body" idx="1"/>
          </p:nvPr>
        </p:nvSpPr>
        <p:spPr>
          <a:xfrm>
            <a:off x="457200" y="914400"/>
            <a:ext cx="8229600" cy="5211763"/>
          </a:xfrm>
        </p:spPr>
        <p:txBody>
          <a:bodyPr/>
          <a:lstStyle/>
          <a:p>
            <a:pPr>
              <a:lnSpc>
                <a:spcPct val="90000"/>
              </a:lnSpc>
            </a:pPr>
            <a:r>
              <a:rPr lang="tr-TR" altLang="tr-TR" smtClean="0">
                <a:solidFill>
                  <a:srgbClr val="FF0000"/>
                </a:solidFill>
                <a:latin typeface="Arial" charset="0"/>
              </a:rPr>
              <a:t>&amp;Sosyal Öğrenme Teorisi</a:t>
            </a:r>
            <a:r>
              <a:rPr lang="tr-TR" altLang="tr-TR" smtClean="0">
                <a:solidFill>
                  <a:schemeClr val="accent2"/>
                </a:solidFill>
                <a:latin typeface="Arial" charset="0"/>
              </a:rPr>
              <a:t>:</a:t>
            </a:r>
            <a:r>
              <a:rPr lang="tr-TR" altLang="tr-TR" smtClean="0">
                <a:latin typeface="Arial" charset="0"/>
              </a:rPr>
              <a:t> Bu davranışçı yaklaşım </a:t>
            </a:r>
            <a:r>
              <a:rPr lang="tr-TR" altLang="tr-TR" smtClean="0">
                <a:solidFill>
                  <a:srgbClr val="FF0000"/>
                </a:solidFill>
                <a:latin typeface="Arial" charset="0"/>
              </a:rPr>
              <a:t>1950’lerde Hillgard’ın </a:t>
            </a:r>
            <a:r>
              <a:rPr lang="tr-TR" altLang="tr-TR" smtClean="0">
                <a:latin typeface="Arial" charset="0"/>
              </a:rPr>
              <a:t>sosyal öğrenme teorisi ile yer değiştirmeye başladı. </a:t>
            </a:r>
            <a:r>
              <a:rPr lang="tr-TR" altLang="tr-TR" smtClean="0">
                <a:solidFill>
                  <a:srgbClr val="FF0000"/>
                </a:solidFill>
                <a:latin typeface="Arial" charset="0"/>
              </a:rPr>
              <a:t>Hillgard </a:t>
            </a:r>
            <a:r>
              <a:rPr lang="tr-TR" altLang="tr-TR" smtClean="0">
                <a:latin typeface="Arial" charset="0"/>
              </a:rPr>
              <a:t>saldırganlık, başarı, otonom olma gibi sosyal motiflerin insanları, belli şekillerde davranmak üzere uyardığını ve bu şekilde davranmayı öğretecek şartları yarattığını öne sürüyordu. Çünkü içgüdüsel dürtülerin tersine sosyal dürtülerin bir gruptan diğerine değiştiğini fark etmişti.</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3"/>
          <p:cNvSpPr>
            <a:spLocks noGrp="1"/>
          </p:cNvSpPr>
          <p:nvPr>
            <p:ph type="body" idx="1"/>
          </p:nvPr>
        </p:nvSpPr>
        <p:spPr>
          <a:xfrm>
            <a:off x="457200" y="838200"/>
            <a:ext cx="8229600" cy="5287963"/>
          </a:xfrm>
        </p:spPr>
        <p:txBody>
          <a:bodyPr/>
          <a:lstStyle/>
          <a:p>
            <a:r>
              <a:rPr lang="tr-TR" altLang="tr-TR" sz="2800" smtClean="0">
                <a:solidFill>
                  <a:srgbClr val="FF0000"/>
                </a:solidFill>
                <a:latin typeface="Arial" charset="0"/>
              </a:rPr>
              <a:t>&amp;Gestalt Psikolojisi: </a:t>
            </a:r>
            <a:r>
              <a:rPr lang="tr-TR" altLang="tr-TR" sz="2800" smtClean="0">
                <a:latin typeface="Arial" charset="0"/>
              </a:rPr>
              <a:t>1930’larda Hitler Almanya’sının politikaları kendini göstermeye başlayınca sosyal psikolojinin o dönem en başarılı ve önemli düşünürleri ki çoğunluğu Yahudi'ydi, ABD’ye göç etti. Bu anlamda bu ülkede sosyal psikolojinin gelişimine ve önderlik etmesine yol açan Hitlerdi. </a:t>
            </a:r>
            <a:r>
              <a:rPr lang="tr-TR" altLang="tr-TR" sz="2800" smtClean="0">
                <a:solidFill>
                  <a:srgbClr val="FF0000"/>
                </a:solidFill>
                <a:latin typeface="Arial" charset="0"/>
              </a:rPr>
              <a:t>Cartwright, Lewin, Heider, Köhler, Wertheimer, Lazarsfeld </a:t>
            </a:r>
            <a:r>
              <a:rPr lang="tr-TR" altLang="tr-TR" sz="2800" smtClean="0">
                <a:latin typeface="Arial" charset="0"/>
              </a:rPr>
              <a:t>ve </a:t>
            </a:r>
            <a:r>
              <a:rPr lang="tr-TR" altLang="tr-TR" sz="2800" smtClean="0">
                <a:solidFill>
                  <a:srgbClr val="FF0000"/>
                </a:solidFill>
                <a:latin typeface="Arial" charset="0"/>
              </a:rPr>
              <a:t>Brunswiks </a:t>
            </a:r>
            <a:r>
              <a:rPr lang="tr-TR" altLang="tr-TR" sz="2800" smtClean="0">
                <a:latin typeface="Arial" charset="0"/>
              </a:rPr>
              <a:t>gibi kişiler ABD’ye hiç gelmemiş olsalar sosyal psikoloji daha gecikmeli olarak gelişebilirdi.</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3"/>
          <p:cNvSpPr>
            <a:spLocks noGrp="1"/>
          </p:cNvSpPr>
          <p:nvPr>
            <p:ph type="body" idx="1"/>
          </p:nvPr>
        </p:nvSpPr>
        <p:spPr>
          <a:xfrm>
            <a:off x="457200" y="838200"/>
            <a:ext cx="8229600" cy="5287963"/>
          </a:xfrm>
        </p:spPr>
        <p:txBody>
          <a:bodyPr/>
          <a:lstStyle/>
          <a:p>
            <a:pPr marL="0" indent="0">
              <a:buFont typeface="Arial" charset="0"/>
              <a:buNone/>
            </a:pPr>
            <a:r>
              <a:rPr lang="tr-TR" altLang="tr-TR" sz="2800" smtClean="0">
                <a:latin typeface="Arial" charset="0"/>
              </a:rPr>
              <a:t>Gestalt, bütünün onu meydana getiren parçaların toplamından başka bir şey olduğu anlamına gelir. Yaklaşım olarak insanın nesneyi algılayışında, nesnenin içinde bulunduğu bağlamın çok önemli olduğunu öne sürer. Gestalt psikolojisi ABD davranışçılığına bir başkaldırıydı. Kurt Lewin, Muzaffer Şerif gibi göçmen sosyal psikologlar, zihnin nesnel gözlenemezliği sebebiyle incelenemeyeceğini savunan davranışçılığın kurallarını reddettiler.</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3"/>
          <p:cNvSpPr>
            <a:spLocks noGrp="1"/>
          </p:cNvSpPr>
          <p:nvPr>
            <p:ph type="body" idx="1"/>
          </p:nvPr>
        </p:nvSpPr>
        <p:spPr/>
        <p:txBody>
          <a:bodyPr/>
          <a:lstStyle/>
          <a:p>
            <a:r>
              <a:rPr lang="tr-TR" altLang="tr-TR" smtClean="0">
                <a:latin typeface="Arial" charset="0"/>
              </a:rPr>
              <a:t>Deneysel sosyal psikoloji </a:t>
            </a:r>
            <a:r>
              <a:rPr lang="tr-TR" altLang="tr-TR" smtClean="0">
                <a:solidFill>
                  <a:srgbClr val="FF0000"/>
                </a:solidFill>
                <a:latin typeface="Arial" charset="0"/>
              </a:rPr>
              <a:t>Kurt Lewin’in </a:t>
            </a:r>
            <a:r>
              <a:rPr lang="tr-TR" altLang="tr-TR" smtClean="0">
                <a:latin typeface="Arial" charset="0"/>
              </a:rPr>
              <a:t>özellikle sosyal grupların etkileri ve grup dinamikleri üzerine yaptığı çalışmalarla kuruldu. Algısal alan kişinin ne gördüğünü etkiliyordu, davranış dediğimiz şey de psikolojik alandan etkileniyordu. </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3"/>
          <p:cNvSpPr>
            <a:spLocks noGrp="1"/>
          </p:cNvSpPr>
          <p:nvPr>
            <p:ph type="body" idx="1"/>
          </p:nvPr>
        </p:nvSpPr>
        <p:spPr>
          <a:xfrm>
            <a:off x="457200" y="1295400"/>
            <a:ext cx="8229600" cy="4830763"/>
          </a:xfrm>
        </p:spPr>
        <p:txBody>
          <a:bodyPr/>
          <a:lstStyle/>
          <a:p>
            <a:r>
              <a:rPr lang="tr-TR" altLang="tr-TR" smtClean="0">
                <a:latin typeface="Arial" charset="0"/>
              </a:rPr>
              <a:t>Benzer biçimde </a:t>
            </a:r>
            <a:r>
              <a:rPr lang="tr-TR" altLang="tr-TR" smtClean="0">
                <a:solidFill>
                  <a:srgbClr val="FF0000"/>
                </a:solidFill>
                <a:latin typeface="Arial" charset="0"/>
              </a:rPr>
              <a:t>Muzaffer Şerif </a:t>
            </a:r>
            <a:r>
              <a:rPr lang="tr-TR" altLang="tr-TR" smtClean="0">
                <a:latin typeface="Arial" charset="0"/>
              </a:rPr>
              <a:t>de grup dinamikleri ve gruplararası davranış ile ilgilenmiştir. Grubun onu oluşturan üyelerin tamamından daha fazla ya da daha farklı bir dinamik olduğunu, tek tek üyelerinin psikolojik süreçlerinde incelenemeyeceğini öne sürmüştür. Bu modeller 1970’lere kadar güçlü bir biçimde kabul görmüştür.</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3"/>
          <p:cNvSpPr>
            <a:spLocks noGrp="1"/>
          </p:cNvSpPr>
          <p:nvPr>
            <p:ph type="body" idx="1"/>
          </p:nvPr>
        </p:nvSpPr>
        <p:spPr>
          <a:xfrm>
            <a:off x="457200" y="914400"/>
            <a:ext cx="8229600" cy="5211763"/>
          </a:xfrm>
        </p:spPr>
        <p:txBody>
          <a:bodyPr/>
          <a:lstStyle/>
          <a:p>
            <a:r>
              <a:rPr lang="tr-TR" altLang="tr-TR" smtClean="0">
                <a:solidFill>
                  <a:srgbClr val="FF0000"/>
                </a:solidFill>
                <a:latin typeface="Arial" charset="0"/>
              </a:rPr>
              <a:t>ELEŞTİREL SOSYAL PSİKOLOJİNİN ORTAYA ÇIKIŞI</a:t>
            </a:r>
          </a:p>
          <a:p>
            <a:r>
              <a:rPr lang="tr-TR" altLang="tr-TR" smtClean="0">
                <a:latin typeface="Arial" charset="0"/>
              </a:rPr>
              <a:t>Fransız sosyolog </a:t>
            </a:r>
            <a:r>
              <a:rPr lang="tr-TR" altLang="tr-TR" smtClean="0">
                <a:solidFill>
                  <a:srgbClr val="FF0000"/>
                </a:solidFill>
                <a:latin typeface="Arial" charset="0"/>
              </a:rPr>
              <a:t>Emile Durkheim’a </a:t>
            </a:r>
            <a:r>
              <a:rPr lang="tr-TR" altLang="tr-TR" smtClean="0">
                <a:latin typeface="Arial" charset="0"/>
              </a:rPr>
              <a:t>göre (1858-1917) “sosyal olgular büyük ölçüde bireysel bilincin dışında ve ondan bağımsızdır”. İnsanlar birbirilerini anlamalarını ve dünyayı anlamlı kılmalarını belirleyen kolektif temsilleri paylaşırlar. </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630</Words>
  <Application>Microsoft Office PowerPoint</Application>
  <PresentationFormat>Ekran Gösterisi (4:3)</PresentationFormat>
  <Paragraphs>27</Paragraphs>
  <Slides>11</Slides>
  <Notes>0</Notes>
  <HiddenSlides>0</HiddenSlides>
  <MMClips>0</MMClips>
  <ScaleCrop>false</ScaleCrop>
  <HeadingPairs>
    <vt:vector size="4" baseType="variant">
      <vt:variant>
        <vt:lpstr>Tema</vt:lpstr>
      </vt:variant>
      <vt:variant>
        <vt:i4>1</vt:i4>
      </vt:variant>
      <vt:variant>
        <vt:lpstr>Slayt Başlıkları</vt:lpstr>
      </vt:variant>
      <vt:variant>
        <vt:i4>11</vt:i4>
      </vt:variant>
    </vt:vector>
  </HeadingPairs>
  <TitlesOfParts>
    <vt:vector size="12" baseType="lpstr">
      <vt:lpstr>Ofis Teması</vt:lpstr>
      <vt:lpstr>Slayt 1</vt:lpstr>
      <vt:lpstr>Slayt 2</vt:lpstr>
      <vt:lpstr>Slayt 3</vt:lpstr>
      <vt:lpstr>Slayt 4</vt:lpstr>
      <vt:lpstr>Slayt 5</vt:lpstr>
      <vt:lpstr>Slayt 6</vt:lpstr>
      <vt:lpstr>Slayt 7</vt:lpstr>
      <vt:lpstr>Slayt 8</vt:lpstr>
      <vt:lpstr>Slayt 9</vt:lpstr>
      <vt:lpstr>Slayt 10</vt:lpstr>
      <vt:lpstr>Slayt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SEMA BECERIKLI</dc:creator>
  <cp:lastModifiedBy>SEMA BECERIKLI</cp:lastModifiedBy>
  <cp:revision>1</cp:revision>
  <dcterms:created xsi:type="dcterms:W3CDTF">2018-03-01T09:35:09Z</dcterms:created>
  <dcterms:modified xsi:type="dcterms:W3CDTF">2018-03-01T09:37:26Z</dcterms:modified>
</cp:coreProperties>
</file>