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handoutMasterIdLst>
    <p:handoutMasterId r:id="rId22"/>
  </p:handoutMasterIdLst>
  <p:sldIdLst>
    <p:sldId id="256" r:id="rId2"/>
    <p:sldId id="257" r:id="rId3"/>
    <p:sldId id="258" r:id="rId4"/>
    <p:sldId id="299" r:id="rId5"/>
    <p:sldId id="264" r:id="rId6"/>
    <p:sldId id="259" r:id="rId7"/>
    <p:sldId id="300" r:id="rId8"/>
    <p:sldId id="260" r:id="rId9"/>
    <p:sldId id="261" r:id="rId10"/>
    <p:sldId id="265" r:id="rId11"/>
    <p:sldId id="273" r:id="rId12"/>
    <p:sldId id="301" r:id="rId13"/>
    <p:sldId id="302" r:id="rId14"/>
    <p:sldId id="307" r:id="rId15"/>
    <p:sldId id="303" r:id="rId16"/>
    <p:sldId id="304" r:id="rId17"/>
    <p:sldId id="305" r:id="rId18"/>
    <p:sldId id="278" r:id="rId19"/>
    <p:sldId id="279" r:id="rId20"/>
  </p:sldIdLst>
  <p:sldSz cx="9144000" cy="6858000" type="screen4x3"/>
  <p:notesSz cx="6858000" cy="9144000"/>
  <p:custDataLst>
    <p:tags r:id="rId23"/>
  </p:custDataLst>
  <p:defaultTextStyle>
    <a:defPPr>
      <a:defRPr lang="en-US"/>
    </a:defPPr>
    <a:lvl1pPr algn="l" rtl="0" fontAlgn="base">
      <a:spcBef>
        <a:spcPct val="0"/>
      </a:spcBef>
      <a:spcAft>
        <a:spcPct val="0"/>
      </a:spcAft>
      <a:defRPr kumimoji="1" sz="2400" kern="1200">
        <a:solidFill>
          <a:schemeClr val="tx1"/>
        </a:solidFill>
        <a:latin typeface="Arial" pitchFamily="34" charset="0"/>
        <a:ea typeface="+mn-ea"/>
        <a:cs typeface="+mn-cs"/>
      </a:defRPr>
    </a:lvl1pPr>
    <a:lvl2pPr marL="457200" algn="l" rtl="0" fontAlgn="base">
      <a:spcBef>
        <a:spcPct val="0"/>
      </a:spcBef>
      <a:spcAft>
        <a:spcPct val="0"/>
      </a:spcAft>
      <a:defRPr kumimoji="1" sz="2400" kern="1200">
        <a:solidFill>
          <a:schemeClr val="tx1"/>
        </a:solidFill>
        <a:latin typeface="Arial" pitchFamily="34" charset="0"/>
        <a:ea typeface="+mn-ea"/>
        <a:cs typeface="+mn-cs"/>
      </a:defRPr>
    </a:lvl2pPr>
    <a:lvl3pPr marL="914400" algn="l" rtl="0" fontAlgn="base">
      <a:spcBef>
        <a:spcPct val="0"/>
      </a:spcBef>
      <a:spcAft>
        <a:spcPct val="0"/>
      </a:spcAft>
      <a:defRPr kumimoji="1" sz="2400" kern="1200">
        <a:solidFill>
          <a:schemeClr val="tx1"/>
        </a:solidFill>
        <a:latin typeface="Arial" pitchFamily="34" charset="0"/>
        <a:ea typeface="+mn-ea"/>
        <a:cs typeface="+mn-cs"/>
      </a:defRPr>
    </a:lvl3pPr>
    <a:lvl4pPr marL="1371600" algn="l" rtl="0" fontAlgn="base">
      <a:spcBef>
        <a:spcPct val="0"/>
      </a:spcBef>
      <a:spcAft>
        <a:spcPct val="0"/>
      </a:spcAft>
      <a:defRPr kumimoji="1" sz="2400" kern="1200">
        <a:solidFill>
          <a:schemeClr val="tx1"/>
        </a:solidFill>
        <a:latin typeface="Arial" pitchFamily="34" charset="0"/>
        <a:ea typeface="+mn-ea"/>
        <a:cs typeface="+mn-cs"/>
      </a:defRPr>
    </a:lvl4pPr>
    <a:lvl5pPr marL="1828800" algn="l" rtl="0" fontAlgn="base">
      <a:spcBef>
        <a:spcPct val="0"/>
      </a:spcBef>
      <a:spcAft>
        <a:spcPct val="0"/>
      </a:spcAft>
      <a:defRPr kumimoji="1" sz="2400" kern="1200">
        <a:solidFill>
          <a:schemeClr val="tx1"/>
        </a:solidFill>
        <a:latin typeface="Arial" pitchFamily="34" charset="0"/>
        <a:ea typeface="+mn-ea"/>
        <a:cs typeface="+mn-cs"/>
      </a:defRPr>
    </a:lvl5pPr>
    <a:lvl6pPr marL="2286000" algn="l" defTabSz="914400" rtl="0" eaLnBrk="1" latinLnBrk="0" hangingPunct="1">
      <a:defRPr kumimoji="1" sz="2400" kern="1200">
        <a:solidFill>
          <a:schemeClr val="tx1"/>
        </a:solidFill>
        <a:latin typeface="Arial" pitchFamily="34" charset="0"/>
        <a:ea typeface="+mn-ea"/>
        <a:cs typeface="+mn-cs"/>
      </a:defRPr>
    </a:lvl6pPr>
    <a:lvl7pPr marL="2743200" algn="l" defTabSz="914400" rtl="0" eaLnBrk="1" latinLnBrk="0" hangingPunct="1">
      <a:defRPr kumimoji="1" sz="2400" kern="1200">
        <a:solidFill>
          <a:schemeClr val="tx1"/>
        </a:solidFill>
        <a:latin typeface="Arial" pitchFamily="34" charset="0"/>
        <a:ea typeface="+mn-ea"/>
        <a:cs typeface="+mn-cs"/>
      </a:defRPr>
    </a:lvl7pPr>
    <a:lvl8pPr marL="3200400" algn="l" defTabSz="914400" rtl="0" eaLnBrk="1" latinLnBrk="0" hangingPunct="1">
      <a:defRPr kumimoji="1" sz="2400" kern="1200">
        <a:solidFill>
          <a:schemeClr val="tx1"/>
        </a:solidFill>
        <a:latin typeface="Arial" pitchFamily="34" charset="0"/>
        <a:ea typeface="+mn-ea"/>
        <a:cs typeface="+mn-cs"/>
      </a:defRPr>
    </a:lvl8pPr>
    <a:lvl9pPr marL="3657600" algn="l" defTabSz="914400" rtl="0" eaLnBrk="1" latinLnBrk="0" hangingPunct="1">
      <a:defRPr kumimoji="1" sz="24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CC00"/>
    <a:srgbClr val="CC6600"/>
    <a:srgbClr val="996633"/>
    <a:srgbClr val="993300"/>
    <a:srgbClr val="FFCC99"/>
    <a:srgbClr val="CC9900"/>
    <a:srgbClr val="FFCC66"/>
    <a:srgbClr val="66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32787"/>
    <p:restoredTop sz="90929"/>
  </p:normalViewPr>
  <p:slideViewPr>
    <p:cSldViewPr>
      <p:cViewPr varScale="1">
        <p:scale>
          <a:sx n="66" d="100"/>
          <a:sy n="66" d="100"/>
        </p:scale>
        <p:origin x="-127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kumimoji="0" sz="1200" smtClean="0">
                <a:latin typeface="Times New Roman" pitchFamily="18" charset="0"/>
              </a:defRPr>
            </a:lvl1pPr>
          </a:lstStyle>
          <a:p>
            <a:pPr>
              <a:defRPr/>
            </a:pPr>
            <a:endParaRPr lang="tr-TR"/>
          </a:p>
        </p:txBody>
      </p:sp>
      <p:sp>
        <p:nvSpPr>
          <p:cNvPr id="3174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kumimoji="0" sz="1200" smtClean="0">
                <a:latin typeface="Times New Roman" pitchFamily="18" charset="0"/>
              </a:defRPr>
            </a:lvl1pPr>
          </a:lstStyle>
          <a:p>
            <a:pPr>
              <a:defRPr/>
            </a:pPr>
            <a:endParaRPr lang="tr-TR"/>
          </a:p>
        </p:txBody>
      </p:sp>
      <p:sp>
        <p:nvSpPr>
          <p:cNvPr id="3174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kumimoji="0" sz="1200" smtClean="0">
                <a:latin typeface="Times New Roman" pitchFamily="18" charset="0"/>
              </a:defRPr>
            </a:lvl1pPr>
          </a:lstStyle>
          <a:p>
            <a:pPr>
              <a:defRPr/>
            </a:pPr>
            <a:endParaRPr lang="tr-TR"/>
          </a:p>
        </p:txBody>
      </p:sp>
      <p:sp>
        <p:nvSpPr>
          <p:cNvPr id="3174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kumimoji="0" sz="1200" smtClean="0">
                <a:latin typeface="Times New Roman" pitchFamily="18" charset="0"/>
              </a:defRPr>
            </a:lvl1pPr>
          </a:lstStyle>
          <a:p>
            <a:pPr>
              <a:defRPr/>
            </a:pPr>
            <a:fld id="{5A3C0374-75E8-444A-9135-8365C4783042}" type="slidenum">
              <a:rPr lang="tr-TR"/>
              <a:pPr>
                <a:defRPr/>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kumimoji="0" sz="1200" smtClean="0">
                <a:latin typeface="Times New Roman" pitchFamily="18" charset="0"/>
              </a:defRPr>
            </a:lvl1pPr>
          </a:lstStyle>
          <a:p>
            <a:pPr>
              <a:defRPr/>
            </a:pPr>
            <a:endParaRPr lang="tr-TR"/>
          </a:p>
        </p:txBody>
      </p:sp>
      <p:sp>
        <p:nvSpPr>
          <p:cNvPr id="36867" name="Rectangle 9"/>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058" name="Rectangle 10"/>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noProof="0" smtClean="0"/>
              <a:t>Asılın metin stilleri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2059" name="Rectangle 11"/>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kumimoji="0" sz="1200" smtClean="0">
                <a:latin typeface="Times New Roman" pitchFamily="18" charset="0"/>
              </a:defRPr>
            </a:lvl1pPr>
          </a:lstStyle>
          <a:p>
            <a:pPr>
              <a:defRPr/>
            </a:pPr>
            <a:endParaRPr lang="tr-TR"/>
          </a:p>
        </p:txBody>
      </p:sp>
      <p:sp>
        <p:nvSpPr>
          <p:cNvPr id="2060" name="Rectangle 12"/>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kumimoji="0" sz="1200" smtClean="0">
                <a:latin typeface="Times New Roman" pitchFamily="18" charset="0"/>
              </a:defRPr>
            </a:lvl1pPr>
          </a:lstStyle>
          <a:p>
            <a:pPr>
              <a:defRPr/>
            </a:pPr>
            <a:endParaRPr lang="tr-TR"/>
          </a:p>
        </p:txBody>
      </p:sp>
      <p:sp>
        <p:nvSpPr>
          <p:cNvPr id="2061" name="Rectangle 13"/>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kumimoji="0" sz="1200" smtClean="0">
                <a:latin typeface="Times New Roman" pitchFamily="18" charset="0"/>
              </a:defRPr>
            </a:lvl1pPr>
          </a:lstStyle>
          <a:p>
            <a:pPr>
              <a:defRPr/>
            </a:pPr>
            <a:fld id="{2A48B216-CE1C-4EA9-AE79-EC99A099D447}"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3"/>
          <p:cNvSpPr>
            <a:spLocks noGrp="1" noChangeArrowheads="1"/>
          </p:cNvSpPr>
          <p:nvPr>
            <p:ph type="sldNum" sz="quarter" idx="5"/>
          </p:nvPr>
        </p:nvSpPr>
        <p:spPr>
          <a:noFill/>
        </p:spPr>
        <p:txBody>
          <a:bodyPr/>
          <a:lstStyle/>
          <a:p>
            <a:fld id="{041B6237-39D4-4C8C-BFC8-DE4DC7261896}" type="slidenum">
              <a:rPr lang="tr-TR"/>
              <a:pPr/>
              <a:t>1</a:t>
            </a:fld>
            <a:endParaRPr lang="tr-TR"/>
          </a:p>
        </p:txBody>
      </p:sp>
      <p:sp>
        <p:nvSpPr>
          <p:cNvPr id="37891" name="Rectangle 2050"/>
          <p:cNvSpPr>
            <a:spLocks noGrp="1" noRot="1" noChangeAspect="1" noChangeArrowheads="1" noTextEdit="1"/>
          </p:cNvSpPr>
          <p:nvPr>
            <p:ph type="sldImg"/>
          </p:nvPr>
        </p:nvSpPr>
        <p:spPr>
          <a:ln/>
        </p:spPr>
      </p:sp>
      <p:sp>
        <p:nvSpPr>
          <p:cNvPr id="37892" name="Rectangle 2051"/>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3"/>
          <p:cNvSpPr>
            <a:spLocks noGrp="1" noChangeArrowheads="1"/>
          </p:cNvSpPr>
          <p:nvPr>
            <p:ph type="sldNum" sz="quarter" idx="5"/>
          </p:nvPr>
        </p:nvSpPr>
        <p:spPr>
          <a:noFill/>
        </p:spPr>
        <p:txBody>
          <a:bodyPr/>
          <a:lstStyle/>
          <a:p>
            <a:fld id="{3262B108-B0CC-486A-8B8C-FBE4F4338CF9}" type="slidenum">
              <a:rPr lang="tr-TR"/>
              <a:pPr/>
              <a:t>2</a:t>
            </a:fld>
            <a:endParaRPr lang="tr-T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3"/>
          <p:cNvSpPr>
            <a:spLocks noGrp="1" noChangeArrowheads="1"/>
          </p:cNvSpPr>
          <p:nvPr>
            <p:ph type="sldNum" sz="quarter" idx="5"/>
          </p:nvPr>
        </p:nvSpPr>
        <p:spPr>
          <a:noFill/>
        </p:spPr>
        <p:txBody>
          <a:bodyPr/>
          <a:lstStyle/>
          <a:p>
            <a:fld id="{CBC6F964-D23D-4AA7-849E-6DF8FCE91C43}" type="slidenum">
              <a:rPr lang="tr-TR"/>
              <a:pPr/>
              <a:t>3</a:t>
            </a:fld>
            <a:endParaRPr lang="tr-T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3"/>
          <p:cNvSpPr>
            <a:spLocks noGrp="1" noChangeArrowheads="1"/>
          </p:cNvSpPr>
          <p:nvPr>
            <p:ph type="sldNum" sz="quarter" idx="5"/>
          </p:nvPr>
        </p:nvSpPr>
        <p:spPr>
          <a:noFill/>
        </p:spPr>
        <p:txBody>
          <a:bodyPr/>
          <a:lstStyle/>
          <a:p>
            <a:fld id="{7A3E452B-B3F8-41D4-BCC5-1A03A682EB15}" type="slidenum">
              <a:rPr lang="tr-TR"/>
              <a:pPr/>
              <a:t>5</a:t>
            </a:fld>
            <a:endParaRPr lang="tr-TR"/>
          </a:p>
        </p:txBody>
      </p:sp>
      <p:sp>
        <p:nvSpPr>
          <p:cNvPr id="40963" name="Rectangle 2"/>
          <p:cNvSpPr>
            <a:spLocks noGrp="1" noRot="1" noChangeAspect="1" noChangeArrowheads="1" noTextEdit="1"/>
          </p:cNvSpPr>
          <p:nvPr>
            <p:ph type="sldImg"/>
          </p:nvPr>
        </p:nvSpPr>
        <p:spPr>
          <a:solidFill>
            <a:srgbClr val="FFFFFF"/>
          </a:solidFill>
          <a:ln/>
        </p:spPr>
      </p:sp>
      <p:sp>
        <p:nvSpPr>
          <p:cNvPr id="4096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3"/>
          <p:cNvSpPr>
            <a:spLocks noGrp="1" noChangeArrowheads="1"/>
          </p:cNvSpPr>
          <p:nvPr>
            <p:ph type="sldNum" sz="quarter" idx="5"/>
          </p:nvPr>
        </p:nvSpPr>
        <p:spPr>
          <a:noFill/>
        </p:spPr>
        <p:txBody>
          <a:bodyPr/>
          <a:lstStyle/>
          <a:p>
            <a:fld id="{1091B835-8761-43D8-AB57-F2DF50D42C67}" type="slidenum">
              <a:rPr lang="tr-TR"/>
              <a:pPr/>
              <a:t>6</a:t>
            </a:fld>
            <a:endParaRPr lang="tr-T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3"/>
          <p:cNvSpPr>
            <a:spLocks noGrp="1" noChangeArrowheads="1"/>
          </p:cNvSpPr>
          <p:nvPr>
            <p:ph type="sldNum" sz="quarter" idx="5"/>
          </p:nvPr>
        </p:nvSpPr>
        <p:spPr>
          <a:noFill/>
        </p:spPr>
        <p:txBody>
          <a:bodyPr/>
          <a:lstStyle/>
          <a:p>
            <a:fld id="{1F40566E-4310-4CBB-B4AD-B28301817AD8}" type="slidenum">
              <a:rPr lang="tr-TR"/>
              <a:pPr/>
              <a:t>8</a:t>
            </a:fld>
            <a:endParaRPr lang="tr-T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3"/>
          <p:cNvSpPr>
            <a:spLocks noGrp="1" noChangeArrowheads="1"/>
          </p:cNvSpPr>
          <p:nvPr>
            <p:ph type="sldNum" sz="quarter" idx="5"/>
          </p:nvPr>
        </p:nvSpPr>
        <p:spPr>
          <a:noFill/>
        </p:spPr>
        <p:txBody>
          <a:bodyPr/>
          <a:lstStyle/>
          <a:p>
            <a:fld id="{CE6FFE4A-8E29-4BAF-A8A6-5E19060C15EB}" type="slidenum">
              <a:rPr lang="tr-TR"/>
              <a:pPr/>
              <a:t>9</a:t>
            </a:fld>
            <a:endParaRPr lang="tr-T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8872538"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962025" y="1925638"/>
            <a:ext cx="77724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1647825" y="3738563"/>
            <a:ext cx="64008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962025" y="6100763"/>
            <a:ext cx="1905000" cy="457200"/>
          </a:xfrm>
        </p:spPr>
        <p:txBody>
          <a:bodyPr/>
          <a:lstStyle>
            <a:lvl1pPr>
              <a:defRPr>
                <a:solidFill>
                  <a:srgbClr val="A08366"/>
                </a:solidFill>
              </a:defRPr>
            </a:lvl1pPr>
          </a:lstStyle>
          <a:p>
            <a:pPr>
              <a:defRPr/>
            </a:pPr>
            <a:endParaRPr lang="tr-TR"/>
          </a:p>
        </p:txBody>
      </p:sp>
      <p:sp>
        <p:nvSpPr>
          <p:cNvPr id="8" name="Rectangle 8"/>
          <p:cNvSpPr>
            <a:spLocks noGrp="1" noChangeArrowheads="1"/>
          </p:cNvSpPr>
          <p:nvPr>
            <p:ph type="ftr" sz="quarter" idx="11"/>
          </p:nvPr>
        </p:nvSpPr>
        <p:spPr>
          <a:xfrm>
            <a:off x="3400425" y="6100763"/>
            <a:ext cx="2895600" cy="457200"/>
          </a:xfrm>
        </p:spPr>
        <p:txBody>
          <a:bodyPr/>
          <a:lstStyle>
            <a:lvl1pPr>
              <a:defRPr>
                <a:solidFill>
                  <a:srgbClr val="A08366"/>
                </a:solidFill>
              </a:defRPr>
            </a:lvl1pPr>
          </a:lstStyle>
          <a:p>
            <a:pPr>
              <a:defRPr/>
            </a:pPr>
            <a:endParaRPr lang="tr-TR"/>
          </a:p>
        </p:txBody>
      </p:sp>
      <p:sp>
        <p:nvSpPr>
          <p:cNvPr id="9" name="Rectangle 9"/>
          <p:cNvSpPr>
            <a:spLocks noGrp="1" noChangeArrowheads="1"/>
          </p:cNvSpPr>
          <p:nvPr>
            <p:ph type="sldNum" sz="quarter" idx="12"/>
          </p:nvPr>
        </p:nvSpPr>
        <p:spPr>
          <a:xfrm>
            <a:off x="6829425" y="6100763"/>
            <a:ext cx="1905000" cy="457200"/>
          </a:xfrm>
        </p:spPr>
        <p:txBody>
          <a:bodyPr/>
          <a:lstStyle>
            <a:lvl1pPr>
              <a:defRPr>
                <a:solidFill>
                  <a:srgbClr val="A08366"/>
                </a:solidFill>
              </a:defRPr>
            </a:lvl1pPr>
          </a:lstStyle>
          <a:p>
            <a:pPr>
              <a:defRPr/>
            </a:pPr>
            <a:fld id="{839F003A-8DDF-4227-B89F-D45A3552856C}" type="slidenum">
              <a:rPr lang="tr-TR" smtClean="0"/>
              <a:pPr>
                <a:defRPr/>
              </a:pPr>
              <a:t>‹#›</a:t>
            </a:fld>
            <a:endParaRPr lang="tr-TR"/>
          </a:p>
        </p:txBody>
      </p:sp>
    </p:spTree>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tr-TR"/>
          </a:p>
        </p:txBody>
      </p:sp>
      <p:sp>
        <p:nvSpPr>
          <p:cNvPr id="5" name="Rectangle 9"/>
          <p:cNvSpPr>
            <a:spLocks noGrp="1" noChangeArrowheads="1"/>
          </p:cNvSpPr>
          <p:nvPr>
            <p:ph type="ftr" sz="quarter" idx="11"/>
          </p:nvPr>
        </p:nvSpPr>
        <p:spPr>
          <a:ln/>
        </p:spPr>
        <p:txBody>
          <a:bodyPr/>
          <a:lstStyle>
            <a:lvl1pPr>
              <a:defRPr/>
            </a:lvl1pPr>
          </a:lstStyle>
          <a:p>
            <a:pPr>
              <a:defRPr/>
            </a:pPr>
            <a:endParaRPr lang="tr-TR"/>
          </a:p>
        </p:txBody>
      </p:sp>
      <p:sp>
        <p:nvSpPr>
          <p:cNvPr id="6" name="Rectangle 10"/>
          <p:cNvSpPr>
            <a:spLocks noGrp="1" noChangeArrowheads="1"/>
          </p:cNvSpPr>
          <p:nvPr>
            <p:ph type="sldNum" sz="quarter" idx="12"/>
          </p:nvPr>
        </p:nvSpPr>
        <p:spPr>
          <a:ln/>
        </p:spPr>
        <p:txBody>
          <a:bodyPr/>
          <a:lstStyle>
            <a:lvl1pPr>
              <a:defRPr/>
            </a:lvl1pPr>
          </a:lstStyle>
          <a:p>
            <a:pPr>
              <a:defRPr/>
            </a:pPr>
            <a:fld id="{E634E028-E016-426A-B478-7A8DD46178CD}" type="slidenum">
              <a:rPr lang="tr-TR" smtClean="0"/>
              <a:pPr>
                <a:defRPr/>
              </a:pPr>
              <a:t>‹#›</a:t>
            </a:fld>
            <a:endParaRPr lang="tr-TR"/>
          </a:p>
        </p:txBody>
      </p:sp>
    </p:spTree>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9900" y="457200"/>
            <a:ext cx="19431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990600" y="457200"/>
            <a:ext cx="56769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tr-TR"/>
          </a:p>
        </p:txBody>
      </p:sp>
      <p:sp>
        <p:nvSpPr>
          <p:cNvPr id="5" name="Rectangle 9"/>
          <p:cNvSpPr>
            <a:spLocks noGrp="1" noChangeArrowheads="1"/>
          </p:cNvSpPr>
          <p:nvPr>
            <p:ph type="ftr" sz="quarter" idx="11"/>
          </p:nvPr>
        </p:nvSpPr>
        <p:spPr>
          <a:ln/>
        </p:spPr>
        <p:txBody>
          <a:bodyPr/>
          <a:lstStyle>
            <a:lvl1pPr>
              <a:defRPr/>
            </a:lvl1pPr>
          </a:lstStyle>
          <a:p>
            <a:pPr>
              <a:defRPr/>
            </a:pPr>
            <a:endParaRPr lang="tr-TR"/>
          </a:p>
        </p:txBody>
      </p:sp>
      <p:sp>
        <p:nvSpPr>
          <p:cNvPr id="6" name="Rectangle 10"/>
          <p:cNvSpPr>
            <a:spLocks noGrp="1" noChangeArrowheads="1"/>
          </p:cNvSpPr>
          <p:nvPr>
            <p:ph type="sldNum" sz="quarter" idx="12"/>
          </p:nvPr>
        </p:nvSpPr>
        <p:spPr>
          <a:ln/>
        </p:spPr>
        <p:txBody>
          <a:bodyPr/>
          <a:lstStyle>
            <a:lvl1pPr>
              <a:defRPr/>
            </a:lvl1pPr>
          </a:lstStyle>
          <a:p>
            <a:pPr>
              <a:defRPr/>
            </a:pPr>
            <a:fld id="{E9241072-0FF9-4C84-80E3-885A8131F064}" type="slidenum">
              <a:rPr lang="tr-TR" smtClean="0"/>
              <a:pPr>
                <a:defRPr/>
              </a:pPr>
              <a:t>‹#›</a:t>
            </a:fld>
            <a:endParaRPr lang="tr-TR"/>
          </a:p>
        </p:txBody>
      </p:sp>
    </p:spTree>
  </p:cSld>
  <p:clrMapOvr>
    <a:masterClrMapping/>
  </p:clrMapOvr>
  <p:transition spd="med">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150938" y="617538"/>
            <a:ext cx="7793037"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182688" y="2017713"/>
            <a:ext cx="77724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pPr>
              <a:defRPr/>
            </a:pPr>
            <a:endParaRPr lang="tr-TR"/>
          </a:p>
        </p:txBody>
      </p:sp>
      <p:sp>
        <p:nvSpPr>
          <p:cNvPr id="5" name="Rectangle 1036"/>
          <p:cNvSpPr>
            <a:spLocks noGrp="1" noChangeArrowheads="1"/>
          </p:cNvSpPr>
          <p:nvPr>
            <p:ph type="ftr" sz="quarter" idx="11"/>
          </p:nvPr>
        </p:nvSpPr>
        <p:spPr>
          <a:ln/>
        </p:spPr>
        <p:txBody>
          <a:bodyPr/>
          <a:lstStyle>
            <a:lvl1pPr>
              <a:defRPr/>
            </a:lvl1pPr>
          </a:lstStyle>
          <a:p>
            <a:pPr>
              <a:defRPr/>
            </a:pPr>
            <a:endParaRPr lang="tr-TR"/>
          </a:p>
        </p:txBody>
      </p:sp>
      <p:sp>
        <p:nvSpPr>
          <p:cNvPr id="6" name="Rectangle 1037"/>
          <p:cNvSpPr>
            <a:spLocks noGrp="1" noChangeArrowheads="1"/>
          </p:cNvSpPr>
          <p:nvPr>
            <p:ph type="sldNum" sz="quarter" idx="12"/>
          </p:nvPr>
        </p:nvSpPr>
        <p:spPr>
          <a:ln/>
        </p:spPr>
        <p:txBody>
          <a:bodyPr/>
          <a:lstStyle>
            <a:lvl1pPr>
              <a:defRPr/>
            </a:lvl1pPr>
          </a:lstStyle>
          <a:p>
            <a:pPr>
              <a:defRPr/>
            </a:pPr>
            <a:fld id="{4562CCFE-B8BE-459C-B972-A0C98652E119}" type="slidenum">
              <a:rPr lang="tr-TR" smtClean="0"/>
              <a:pPr>
                <a:defRPr/>
              </a:pPr>
              <a:t>‹#›</a:t>
            </a:fld>
            <a:endParaRPr lang="tr-TR"/>
          </a:p>
        </p:txBody>
      </p:sp>
    </p:spTree>
    <p:extLst>
      <p:ext uri="{BB962C8B-B14F-4D97-AF65-F5344CB8AC3E}">
        <p14:creationId xmlns:p14="http://schemas.microsoft.com/office/powerpoint/2010/main" xmlns="" val="420033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tr-TR"/>
          </a:p>
        </p:txBody>
      </p:sp>
      <p:sp>
        <p:nvSpPr>
          <p:cNvPr id="5" name="Rectangle 9"/>
          <p:cNvSpPr>
            <a:spLocks noGrp="1" noChangeArrowheads="1"/>
          </p:cNvSpPr>
          <p:nvPr>
            <p:ph type="ftr" sz="quarter" idx="11"/>
          </p:nvPr>
        </p:nvSpPr>
        <p:spPr>
          <a:ln/>
        </p:spPr>
        <p:txBody>
          <a:bodyPr/>
          <a:lstStyle>
            <a:lvl1pPr>
              <a:defRPr/>
            </a:lvl1pPr>
          </a:lstStyle>
          <a:p>
            <a:pPr>
              <a:defRPr/>
            </a:pPr>
            <a:endParaRPr lang="tr-TR"/>
          </a:p>
        </p:txBody>
      </p:sp>
      <p:sp>
        <p:nvSpPr>
          <p:cNvPr id="6" name="Rectangle 10"/>
          <p:cNvSpPr>
            <a:spLocks noGrp="1" noChangeArrowheads="1"/>
          </p:cNvSpPr>
          <p:nvPr>
            <p:ph type="sldNum" sz="quarter" idx="12"/>
          </p:nvPr>
        </p:nvSpPr>
        <p:spPr>
          <a:ln/>
        </p:spPr>
        <p:txBody>
          <a:bodyPr/>
          <a:lstStyle>
            <a:lvl1pPr>
              <a:defRPr/>
            </a:lvl1pPr>
          </a:lstStyle>
          <a:p>
            <a:pPr>
              <a:defRPr/>
            </a:pPr>
            <a:fld id="{EB36CEBA-6CF3-4E5D-A908-31FE8CBD66A0}" type="slidenum">
              <a:rPr lang="tr-TR" smtClean="0"/>
              <a:pPr>
                <a:defRPr/>
              </a:pPr>
              <a:t>‹#›</a:t>
            </a:fld>
            <a:endParaRPr lang="tr-TR"/>
          </a:p>
        </p:txBody>
      </p:sp>
    </p:spTree>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pPr>
              <a:defRPr/>
            </a:pPr>
            <a:endParaRPr lang="tr-TR"/>
          </a:p>
        </p:txBody>
      </p:sp>
      <p:sp>
        <p:nvSpPr>
          <p:cNvPr id="5" name="Rectangle 9"/>
          <p:cNvSpPr>
            <a:spLocks noGrp="1" noChangeArrowheads="1"/>
          </p:cNvSpPr>
          <p:nvPr>
            <p:ph type="ftr" sz="quarter" idx="11"/>
          </p:nvPr>
        </p:nvSpPr>
        <p:spPr>
          <a:ln/>
        </p:spPr>
        <p:txBody>
          <a:bodyPr/>
          <a:lstStyle>
            <a:lvl1pPr>
              <a:defRPr/>
            </a:lvl1pPr>
          </a:lstStyle>
          <a:p>
            <a:pPr>
              <a:defRPr/>
            </a:pPr>
            <a:endParaRPr lang="tr-TR"/>
          </a:p>
        </p:txBody>
      </p:sp>
      <p:sp>
        <p:nvSpPr>
          <p:cNvPr id="6" name="Rectangle 10"/>
          <p:cNvSpPr>
            <a:spLocks noGrp="1" noChangeArrowheads="1"/>
          </p:cNvSpPr>
          <p:nvPr>
            <p:ph type="sldNum" sz="quarter" idx="12"/>
          </p:nvPr>
        </p:nvSpPr>
        <p:spPr>
          <a:ln/>
        </p:spPr>
        <p:txBody>
          <a:bodyPr/>
          <a:lstStyle>
            <a:lvl1pPr>
              <a:defRPr/>
            </a:lvl1pPr>
          </a:lstStyle>
          <a:p>
            <a:pPr>
              <a:defRPr/>
            </a:pPr>
            <a:fld id="{75434B2F-67C3-4FFF-A8DB-743C0478B02E}" type="slidenum">
              <a:rPr lang="tr-TR" smtClean="0"/>
              <a:pPr>
                <a:defRPr/>
              </a:pPr>
              <a:t>‹#›</a:t>
            </a:fld>
            <a:endParaRPr lang="tr-TR"/>
          </a:p>
        </p:txBody>
      </p:sp>
    </p:spTree>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9906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49530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tr-TR"/>
          </a:p>
        </p:txBody>
      </p:sp>
      <p:sp>
        <p:nvSpPr>
          <p:cNvPr id="6" name="Rectangle 9"/>
          <p:cNvSpPr>
            <a:spLocks noGrp="1" noChangeArrowheads="1"/>
          </p:cNvSpPr>
          <p:nvPr>
            <p:ph type="ftr" sz="quarter" idx="11"/>
          </p:nvPr>
        </p:nvSpPr>
        <p:spPr>
          <a:ln/>
        </p:spPr>
        <p:txBody>
          <a:bodyPr/>
          <a:lstStyle>
            <a:lvl1pPr>
              <a:defRPr/>
            </a:lvl1pPr>
          </a:lstStyle>
          <a:p>
            <a:pPr>
              <a:defRPr/>
            </a:pPr>
            <a:endParaRPr lang="tr-TR"/>
          </a:p>
        </p:txBody>
      </p:sp>
      <p:sp>
        <p:nvSpPr>
          <p:cNvPr id="7" name="Rectangle 10"/>
          <p:cNvSpPr>
            <a:spLocks noGrp="1" noChangeArrowheads="1"/>
          </p:cNvSpPr>
          <p:nvPr>
            <p:ph type="sldNum" sz="quarter" idx="12"/>
          </p:nvPr>
        </p:nvSpPr>
        <p:spPr>
          <a:ln/>
        </p:spPr>
        <p:txBody>
          <a:bodyPr/>
          <a:lstStyle>
            <a:lvl1pPr>
              <a:defRPr/>
            </a:lvl1pPr>
          </a:lstStyle>
          <a:p>
            <a:pPr>
              <a:defRPr/>
            </a:pPr>
            <a:fld id="{27FD4292-5F28-4EBB-8006-B3232733D202}" type="slidenum">
              <a:rPr lang="tr-TR" smtClean="0"/>
              <a:pPr>
                <a:defRPr/>
              </a:pPr>
              <a:t>‹#›</a:t>
            </a:fld>
            <a:endParaRPr lang="tr-TR"/>
          </a:p>
        </p:txBody>
      </p:sp>
    </p:spTree>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tr-TR"/>
          </a:p>
        </p:txBody>
      </p:sp>
      <p:sp>
        <p:nvSpPr>
          <p:cNvPr id="8" name="Rectangle 9"/>
          <p:cNvSpPr>
            <a:spLocks noGrp="1" noChangeArrowheads="1"/>
          </p:cNvSpPr>
          <p:nvPr>
            <p:ph type="ftr" sz="quarter" idx="11"/>
          </p:nvPr>
        </p:nvSpPr>
        <p:spPr>
          <a:ln/>
        </p:spPr>
        <p:txBody>
          <a:bodyPr/>
          <a:lstStyle>
            <a:lvl1pPr>
              <a:defRPr/>
            </a:lvl1pPr>
          </a:lstStyle>
          <a:p>
            <a:pPr>
              <a:defRPr/>
            </a:pPr>
            <a:endParaRPr lang="tr-TR"/>
          </a:p>
        </p:txBody>
      </p:sp>
      <p:sp>
        <p:nvSpPr>
          <p:cNvPr id="9" name="Rectangle 10"/>
          <p:cNvSpPr>
            <a:spLocks noGrp="1" noChangeArrowheads="1"/>
          </p:cNvSpPr>
          <p:nvPr>
            <p:ph type="sldNum" sz="quarter" idx="12"/>
          </p:nvPr>
        </p:nvSpPr>
        <p:spPr>
          <a:ln/>
        </p:spPr>
        <p:txBody>
          <a:bodyPr/>
          <a:lstStyle>
            <a:lvl1pPr>
              <a:defRPr/>
            </a:lvl1pPr>
          </a:lstStyle>
          <a:p>
            <a:pPr>
              <a:defRPr/>
            </a:pPr>
            <a:fld id="{5513DE41-7B83-47F6-B57E-C5D275FE22E7}" type="slidenum">
              <a:rPr lang="tr-TR" smtClean="0"/>
              <a:pPr>
                <a:defRPr/>
              </a:pPr>
              <a:t>‹#›</a:t>
            </a:fld>
            <a:endParaRPr lang="tr-TR"/>
          </a:p>
        </p:txBody>
      </p:sp>
    </p:spTree>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tr-TR"/>
          </a:p>
        </p:txBody>
      </p:sp>
      <p:sp>
        <p:nvSpPr>
          <p:cNvPr id="4" name="Rectangle 9"/>
          <p:cNvSpPr>
            <a:spLocks noGrp="1" noChangeArrowheads="1"/>
          </p:cNvSpPr>
          <p:nvPr>
            <p:ph type="ftr" sz="quarter" idx="11"/>
          </p:nvPr>
        </p:nvSpPr>
        <p:spPr>
          <a:ln/>
        </p:spPr>
        <p:txBody>
          <a:bodyPr/>
          <a:lstStyle>
            <a:lvl1pPr>
              <a:defRPr/>
            </a:lvl1pPr>
          </a:lstStyle>
          <a:p>
            <a:pPr>
              <a:defRPr/>
            </a:pPr>
            <a:endParaRPr lang="tr-TR"/>
          </a:p>
        </p:txBody>
      </p:sp>
      <p:sp>
        <p:nvSpPr>
          <p:cNvPr id="5" name="Rectangle 10"/>
          <p:cNvSpPr>
            <a:spLocks noGrp="1" noChangeArrowheads="1"/>
          </p:cNvSpPr>
          <p:nvPr>
            <p:ph type="sldNum" sz="quarter" idx="12"/>
          </p:nvPr>
        </p:nvSpPr>
        <p:spPr>
          <a:ln/>
        </p:spPr>
        <p:txBody>
          <a:bodyPr/>
          <a:lstStyle>
            <a:lvl1pPr>
              <a:defRPr/>
            </a:lvl1pPr>
          </a:lstStyle>
          <a:p>
            <a:pPr>
              <a:defRPr/>
            </a:pPr>
            <a:fld id="{A1EBD0E8-49AD-43D0-B876-054D8255371F}" type="slidenum">
              <a:rPr lang="tr-TR" smtClean="0"/>
              <a:pPr>
                <a:defRPr/>
              </a:pPr>
              <a:t>‹#›</a:t>
            </a:fld>
            <a:endParaRPr lang="tr-TR"/>
          </a:p>
        </p:txBody>
      </p:sp>
    </p:spTree>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tr-TR"/>
          </a:p>
        </p:txBody>
      </p:sp>
      <p:sp>
        <p:nvSpPr>
          <p:cNvPr id="3" name="Rectangle 9"/>
          <p:cNvSpPr>
            <a:spLocks noGrp="1" noChangeArrowheads="1"/>
          </p:cNvSpPr>
          <p:nvPr>
            <p:ph type="ftr" sz="quarter" idx="11"/>
          </p:nvPr>
        </p:nvSpPr>
        <p:spPr>
          <a:ln/>
        </p:spPr>
        <p:txBody>
          <a:bodyPr/>
          <a:lstStyle>
            <a:lvl1pPr>
              <a:defRPr/>
            </a:lvl1pPr>
          </a:lstStyle>
          <a:p>
            <a:pPr>
              <a:defRPr/>
            </a:pPr>
            <a:endParaRPr lang="tr-TR"/>
          </a:p>
        </p:txBody>
      </p:sp>
      <p:sp>
        <p:nvSpPr>
          <p:cNvPr id="4" name="Rectangle 10"/>
          <p:cNvSpPr>
            <a:spLocks noGrp="1" noChangeArrowheads="1"/>
          </p:cNvSpPr>
          <p:nvPr>
            <p:ph type="sldNum" sz="quarter" idx="12"/>
          </p:nvPr>
        </p:nvSpPr>
        <p:spPr>
          <a:ln/>
        </p:spPr>
        <p:txBody>
          <a:bodyPr/>
          <a:lstStyle>
            <a:lvl1pPr>
              <a:defRPr/>
            </a:lvl1pPr>
          </a:lstStyle>
          <a:p>
            <a:pPr>
              <a:defRPr/>
            </a:pPr>
            <a:fld id="{F58C5B1F-C65F-4874-A97A-5692518C0FFF}" type="slidenum">
              <a:rPr lang="tr-TR" smtClean="0"/>
              <a:pPr>
                <a:defRPr/>
              </a:pPr>
              <a:t>‹#›</a:t>
            </a:fld>
            <a:endParaRPr lang="tr-TR"/>
          </a:p>
        </p:txBody>
      </p:sp>
    </p:spTree>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pPr>
              <a:defRPr/>
            </a:pPr>
            <a:endParaRPr lang="tr-TR"/>
          </a:p>
        </p:txBody>
      </p:sp>
      <p:sp>
        <p:nvSpPr>
          <p:cNvPr id="6" name="Rectangle 9"/>
          <p:cNvSpPr>
            <a:spLocks noGrp="1" noChangeArrowheads="1"/>
          </p:cNvSpPr>
          <p:nvPr>
            <p:ph type="ftr" sz="quarter" idx="11"/>
          </p:nvPr>
        </p:nvSpPr>
        <p:spPr>
          <a:ln/>
        </p:spPr>
        <p:txBody>
          <a:bodyPr/>
          <a:lstStyle>
            <a:lvl1pPr>
              <a:defRPr/>
            </a:lvl1pPr>
          </a:lstStyle>
          <a:p>
            <a:pPr>
              <a:defRPr/>
            </a:pPr>
            <a:endParaRPr lang="tr-TR"/>
          </a:p>
        </p:txBody>
      </p:sp>
      <p:sp>
        <p:nvSpPr>
          <p:cNvPr id="7" name="Rectangle 10"/>
          <p:cNvSpPr>
            <a:spLocks noGrp="1" noChangeArrowheads="1"/>
          </p:cNvSpPr>
          <p:nvPr>
            <p:ph type="sldNum" sz="quarter" idx="12"/>
          </p:nvPr>
        </p:nvSpPr>
        <p:spPr>
          <a:ln/>
        </p:spPr>
        <p:txBody>
          <a:bodyPr/>
          <a:lstStyle>
            <a:lvl1pPr>
              <a:defRPr/>
            </a:lvl1pPr>
          </a:lstStyle>
          <a:p>
            <a:pPr>
              <a:defRPr/>
            </a:pPr>
            <a:fld id="{DF388AF6-25B7-4480-907F-D610A472C59B}" type="slidenum">
              <a:rPr lang="tr-TR" smtClean="0"/>
              <a:pPr>
                <a:defRPr/>
              </a:pPr>
              <a:t>‹#›</a:t>
            </a:fld>
            <a:endParaRPr lang="tr-TR"/>
          </a:p>
        </p:txBody>
      </p:sp>
    </p:spTree>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pPr>
              <a:defRPr/>
            </a:pPr>
            <a:endParaRPr lang="tr-TR"/>
          </a:p>
        </p:txBody>
      </p:sp>
      <p:sp>
        <p:nvSpPr>
          <p:cNvPr id="6" name="Rectangle 9"/>
          <p:cNvSpPr>
            <a:spLocks noGrp="1" noChangeArrowheads="1"/>
          </p:cNvSpPr>
          <p:nvPr>
            <p:ph type="ftr" sz="quarter" idx="11"/>
          </p:nvPr>
        </p:nvSpPr>
        <p:spPr>
          <a:ln/>
        </p:spPr>
        <p:txBody>
          <a:bodyPr/>
          <a:lstStyle>
            <a:lvl1pPr>
              <a:defRPr/>
            </a:lvl1pPr>
          </a:lstStyle>
          <a:p>
            <a:pPr>
              <a:defRPr/>
            </a:pPr>
            <a:endParaRPr lang="tr-TR"/>
          </a:p>
        </p:txBody>
      </p:sp>
      <p:sp>
        <p:nvSpPr>
          <p:cNvPr id="7" name="Rectangle 10"/>
          <p:cNvSpPr>
            <a:spLocks noGrp="1" noChangeArrowheads="1"/>
          </p:cNvSpPr>
          <p:nvPr>
            <p:ph type="sldNum" sz="quarter" idx="12"/>
          </p:nvPr>
        </p:nvSpPr>
        <p:spPr>
          <a:ln/>
        </p:spPr>
        <p:txBody>
          <a:bodyPr/>
          <a:lstStyle>
            <a:lvl1pPr>
              <a:defRPr/>
            </a:lvl1pPr>
          </a:lstStyle>
          <a:p>
            <a:pPr>
              <a:defRPr/>
            </a:pPr>
            <a:fld id="{196C59DF-5223-4FEC-ACAA-420CDAA96882}" type="slidenum">
              <a:rPr lang="tr-TR" smtClean="0"/>
              <a:pPr>
                <a:defRPr/>
              </a:pPr>
              <a:t>‹#›</a:t>
            </a:fld>
            <a:endParaRPr lang="tr-TR"/>
          </a:p>
        </p:txBody>
      </p:sp>
    </p:spTree>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8872538"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a:p>
          </p:txBody>
        </p:sp>
      </p:grpSp>
      <p:sp>
        <p:nvSpPr>
          <p:cNvPr id="2051" name="Rectangle 6"/>
          <p:cNvSpPr>
            <a:spLocks noGrp="1" noChangeArrowheads="1"/>
          </p:cNvSpPr>
          <p:nvPr>
            <p:ph type="title"/>
          </p:nvPr>
        </p:nvSpPr>
        <p:spPr bwMode="auto">
          <a:xfrm>
            <a:off x="990600" y="457200"/>
            <a:ext cx="77724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990600" y="18288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990600" y="6096000"/>
            <a:ext cx="1905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pPr>
              <a:defRPr/>
            </a:pPr>
            <a:endParaRPr lang="tr-TR"/>
          </a:p>
        </p:txBody>
      </p:sp>
      <p:sp>
        <p:nvSpPr>
          <p:cNvPr id="1033" name="Rectangle 9"/>
          <p:cNvSpPr>
            <a:spLocks noGrp="1" noChangeArrowheads="1"/>
          </p:cNvSpPr>
          <p:nvPr>
            <p:ph type="ftr" sz="quarter" idx="3"/>
          </p:nvPr>
        </p:nvSpPr>
        <p:spPr bwMode="auto">
          <a:xfrm>
            <a:off x="3429000" y="6096000"/>
            <a:ext cx="28956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pPr>
              <a:defRPr/>
            </a:pPr>
            <a:endParaRPr lang="tr-TR"/>
          </a:p>
        </p:txBody>
      </p:sp>
      <p:sp>
        <p:nvSpPr>
          <p:cNvPr id="1034" name="Rectangle 10"/>
          <p:cNvSpPr>
            <a:spLocks noGrp="1" noChangeArrowheads="1"/>
          </p:cNvSpPr>
          <p:nvPr>
            <p:ph type="sldNum" sz="quarter" idx="4"/>
          </p:nvPr>
        </p:nvSpPr>
        <p:spPr bwMode="auto">
          <a:xfrm>
            <a:off x="6858000" y="6096000"/>
            <a:ext cx="1905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pPr>
              <a:defRPr/>
            </a:pPr>
            <a:fld id="{4562CCFE-B8BE-459C-B972-A0C98652E119}" type="slidenum">
              <a:rPr lang="tr-TR" smtClean="0"/>
              <a:pPr>
                <a:defRPr/>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2" name="Rectangle 6"/>
          <p:cNvSpPr>
            <a:spLocks noGrp="1" noChangeArrowheads="1"/>
          </p:cNvSpPr>
          <p:nvPr>
            <p:ph type="title"/>
          </p:nvPr>
        </p:nvSpPr>
        <p:spPr/>
        <p:txBody>
          <a:bodyPr/>
          <a:lstStyle/>
          <a:p>
            <a:pPr eaLnBrk="1" hangingPunct="1"/>
            <a:r>
              <a:rPr lang="tr-TR" b="1" dirty="0" smtClean="0"/>
              <a:t>İnsan Kaynakları Planlaması</a:t>
            </a:r>
          </a:p>
        </p:txBody>
      </p:sp>
      <p:sp>
        <p:nvSpPr>
          <p:cNvPr id="3" name="2 İçerik Yer Tutucusu"/>
          <p:cNvSpPr>
            <a:spLocks noGrp="1"/>
          </p:cNvSpPr>
          <p:nvPr>
            <p:ph idx="1"/>
          </p:nvPr>
        </p:nvSpPr>
        <p:spPr/>
        <p:txBody>
          <a:bodyPr/>
          <a:lstStyle/>
          <a:p>
            <a:r>
              <a:rPr lang="tr-TR" dirty="0" smtClean="0"/>
              <a:t>İnsan Kaynakları planlamasının amaçları</a:t>
            </a:r>
          </a:p>
          <a:p>
            <a:r>
              <a:rPr lang="tr-TR" dirty="0" smtClean="0"/>
              <a:t>İnsan Kaynakları planlama süreci</a:t>
            </a:r>
          </a:p>
          <a:p>
            <a:r>
              <a:rPr lang="tr-TR" dirty="0" smtClean="0"/>
              <a:t>İnsan Kaynakları planlaması türleri</a:t>
            </a:r>
            <a:endParaRPr lang="tr-TR" dirty="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102"/>
                                        </p:tgtEl>
                                        <p:attrNameLst>
                                          <p:attrName>style.visibility</p:attrName>
                                        </p:attrNameLst>
                                      </p:cBhvr>
                                      <p:to>
                                        <p:strVal val="visible"/>
                                      </p:to>
                                    </p:set>
                                    <p:animEffect transition="in" filter="wipe(left)">
                                      <p:cBhvr>
                                        <p:cTn id="7" dur="500"/>
                                        <p:tgtEl>
                                          <p:spTgt spid="4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90600" y="857232"/>
            <a:ext cx="7391400" cy="571504"/>
          </a:xfrm>
        </p:spPr>
        <p:txBody>
          <a:bodyPr/>
          <a:lstStyle/>
          <a:p>
            <a:pPr eaLnBrk="1" hangingPunct="1"/>
            <a:r>
              <a:rPr lang="tr-TR" sz="3600" dirty="0" smtClean="0"/>
              <a:t>3. Personel </a:t>
            </a:r>
            <a:r>
              <a:rPr lang="tr-TR" sz="3600" dirty="0" smtClean="0"/>
              <a:t>ihtiyacının tahmin edilmesi</a:t>
            </a:r>
          </a:p>
        </p:txBody>
      </p:sp>
      <p:sp>
        <p:nvSpPr>
          <p:cNvPr id="11267" name="Rectangle 3"/>
          <p:cNvSpPr>
            <a:spLocks noGrp="1" noChangeArrowheads="1"/>
          </p:cNvSpPr>
          <p:nvPr>
            <p:ph idx="1"/>
          </p:nvPr>
        </p:nvSpPr>
        <p:spPr/>
        <p:txBody>
          <a:bodyPr/>
          <a:lstStyle/>
          <a:p>
            <a:pPr eaLnBrk="1" hangingPunct="1"/>
            <a:r>
              <a:rPr lang="tr-TR" sz="2800" b="1" dirty="0" err="1" smtClean="0"/>
              <a:t>Delphi</a:t>
            </a:r>
            <a:r>
              <a:rPr lang="tr-TR" sz="2800" b="1" dirty="0" smtClean="0"/>
              <a:t> Yöntemi</a:t>
            </a:r>
          </a:p>
          <a:p>
            <a:pPr eaLnBrk="1" hangingPunct="1"/>
            <a:r>
              <a:rPr lang="tr-TR" sz="2800" b="1" dirty="0" smtClean="0"/>
              <a:t>İş Standartları Yöntemi</a:t>
            </a:r>
          </a:p>
          <a:p>
            <a:pPr eaLnBrk="1" hangingPunct="1"/>
            <a:r>
              <a:rPr lang="tr-TR" sz="2800" b="1" dirty="0" smtClean="0"/>
              <a:t>Zaman Serileri Yöntemi</a:t>
            </a:r>
          </a:p>
          <a:p>
            <a:pPr eaLnBrk="1" hangingPunct="1"/>
            <a:r>
              <a:rPr lang="tr-TR" sz="2800" b="1" dirty="0" smtClean="0"/>
              <a:t>Regresyon Analizi</a:t>
            </a:r>
          </a:p>
          <a:p>
            <a:pPr eaLnBrk="1" hangingPunct="1"/>
            <a:r>
              <a:rPr lang="tr-TR" sz="2800" b="1" dirty="0" err="1" smtClean="0"/>
              <a:t>Simulasyon</a:t>
            </a:r>
            <a:endParaRPr lang="tr-TR" sz="2800" b="1" dirty="0" smtClean="0"/>
          </a:p>
        </p:txBody>
      </p:sp>
    </p:spTree>
  </p:cSld>
  <p:clrMapOvr>
    <a:masterClrMapping/>
  </p:clrMapOvr>
  <p:transition spd="med">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tr-TR" dirty="0" smtClean="0"/>
              <a:t>1.</a:t>
            </a:r>
            <a:r>
              <a:rPr lang="tr-TR" dirty="0" err="1" smtClean="0"/>
              <a:t>Delphi</a:t>
            </a:r>
            <a:r>
              <a:rPr lang="tr-TR" dirty="0" smtClean="0"/>
              <a:t> </a:t>
            </a:r>
            <a:r>
              <a:rPr lang="tr-TR" dirty="0" smtClean="0"/>
              <a:t>Tekniği</a:t>
            </a:r>
          </a:p>
        </p:txBody>
      </p:sp>
      <p:sp>
        <p:nvSpPr>
          <p:cNvPr id="28675" name="Rectangle 3"/>
          <p:cNvSpPr>
            <a:spLocks noGrp="1" noChangeArrowheads="1"/>
          </p:cNvSpPr>
          <p:nvPr>
            <p:ph idx="1"/>
          </p:nvPr>
        </p:nvSpPr>
        <p:spPr/>
        <p:txBody>
          <a:bodyPr/>
          <a:lstStyle/>
          <a:p>
            <a:pPr>
              <a:lnSpc>
                <a:spcPct val="110000"/>
              </a:lnSpc>
              <a:spcBef>
                <a:spcPct val="0"/>
              </a:spcBef>
              <a:buClrTx/>
              <a:buSzTx/>
              <a:buFont typeface="Wingdings" pitchFamily="2" charset="2"/>
              <a:buChar char="q"/>
            </a:pPr>
            <a:r>
              <a:rPr lang="tr-TR" dirty="0" smtClean="0">
                <a:latin typeface="Arial" pitchFamily="34" charset="0"/>
              </a:rPr>
              <a:t>Uzmanlar ayrı ayrı çalışırlar, </a:t>
            </a:r>
          </a:p>
          <a:p>
            <a:pPr>
              <a:lnSpc>
                <a:spcPct val="110000"/>
              </a:lnSpc>
              <a:spcBef>
                <a:spcPct val="0"/>
              </a:spcBef>
              <a:buClrTx/>
              <a:buSzTx/>
              <a:buFont typeface="Wingdings" pitchFamily="2" charset="2"/>
              <a:buChar char="q"/>
            </a:pPr>
            <a:r>
              <a:rPr lang="tr-TR" dirty="0" smtClean="0">
                <a:latin typeface="Arial" pitchFamily="34" charset="0"/>
              </a:rPr>
              <a:t>Farklı görüşler özetlenerek tekrar uzmanlara tartışmak üzere gönderilir</a:t>
            </a:r>
            <a:endParaRPr lang="en-US" dirty="0" smtClean="0">
              <a:latin typeface="Arial" pitchFamily="34" charset="0"/>
            </a:endParaRPr>
          </a:p>
          <a:p>
            <a:pPr>
              <a:lnSpc>
                <a:spcPct val="110000"/>
              </a:lnSpc>
              <a:spcBef>
                <a:spcPct val="0"/>
              </a:spcBef>
              <a:buClrTx/>
              <a:buSzTx/>
              <a:buFont typeface="Wingdings" pitchFamily="2" charset="2"/>
              <a:buChar char="q"/>
            </a:pPr>
            <a:r>
              <a:rPr lang="tr-TR" dirty="0" smtClean="0">
                <a:latin typeface="Arial" pitchFamily="34" charset="0"/>
              </a:rPr>
              <a:t>Bu işlem ortak grup kararı oluşana kadar </a:t>
            </a:r>
            <a:r>
              <a:rPr lang="tr-TR" dirty="0" smtClean="0">
                <a:latin typeface="Arial" pitchFamily="34" charset="0"/>
              </a:rPr>
              <a:t>sürer</a:t>
            </a:r>
          </a:p>
          <a:p>
            <a:pPr>
              <a:lnSpc>
                <a:spcPct val="110000"/>
              </a:lnSpc>
              <a:spcBef>
                <a:spcPct val="0"/>
              </a:spcBef>
              <a:buClrTx/>
              <a:buSzTx/>
              <a:buFont typeface="Wingdings" pitchFamily="2" charset="2"/>
              <a:buChar char="q"/>
            </a:pPr>
            <a:r>
              <a:rPr lang="tr-TR" dirty="0" smtClean="0">
                <a:latin typeface="Arial" pitchFamily="34" charset="0"/>
              </a:rPr>
              <a:t>Kısa dönemli tahminlerde kullanılır.</a:t>
            </a:r>
            <a:endParaRPr lang="tr-TR" dirty="0" smtClean="0"/>
          </a:p>
        </p:txBody>
      </p:sp>
    </p:spTree>
  </p:cSld>
  <p:clrMapOvr>
    <a:masterClrMapping/>
  </p:clrMapOvr>
  <p:transition spd="med">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 İş Standartları Yöntemi</a:t>
            </a:r>
            <a:endParaRPr lang="tr-TR" dirty="0"/>
          </a:p>
        </p:txBody>
      </p:sp>
      <p:sp>
        <p:nvSpPr>
          <p:cNvPr id="3" name="2 İçerik Yer Tutucusu"/>
          <p:cNvSpPr>
            <a:spLocks noGrp="1"/>
          </p:cNvSpPr>
          <p:nvPr>
            <p:ph idx="1"/>
          </p:nvPr>
        </p:nvSpPr>
        <p:spPr/>
        <p:txBody>
          <a:bodyPr/>
          <a:lstStyle/>
          <a:p>
            <a:r>
              <a:rPr lang="tr-TR" dirty="0" smtClean="0"/>
              <a:t>Her görevin tamamlanma süresini belirlenerek, tahmin edilen iş yüküne göre ne kadar personele gereksinme duyulacağı belirlenir.</a:t>
            </a:r>
            <a:endParaRPr lang="tr-TR" dirty="0"/>
          </a:p>
        </p:txBody>
      </p:sp>
    </p:spTree>
  </p:cSld>
  <p:clrMapOvr>
    <a:masterClrMapping/>
  </p:clrMapOvr>
  <p:transition spd="med">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3. Zaman Serileri Yöntemi</a:t>
            </a:r>
            <a:endParaRPr lang="tr-TR" dirty="0"/>
          </a:p>
        </p:txBody>
      </p:sp>
      <p:sp>
        <p:nvSpPr>
          <p:cNvPr id="3" name="2 İçerik Yer Tutucusu"/>
          <p:cNvSpPr>
            <a:spLocks noGrp="1"/>
          </p:cNvSpPr>
          <p:nvPr>
            <p:ph idx="1"/>
          </p:nvPr>
        </p:nvSpPr>
        <p:spPr/>
        <p:txBody>
          <a:bodyPr/>
          <a:lstStyle/>
          <a:p>
            <a:r>
              <a:rPr lang="tr-TR" dirty="0" smtClean="0"/>
              <a:t> Belirli bir zaman kesiti ile bu zaman kesiti içindeki her noktadaki personel sayısının bir barem oluşturulmasıyla elde edilir. </a:t>
            </a:r>
            <a:endParaRPr lang="tr-TR" dirty="0"/>
          </a:p>
        </p:txBody>
      </p:sp>
    </p:spTree>
  </p:cSld>
  <p:clrMapOvr>
    <a:masterClrMapping/>
  </p:clrMapOvr>
  <p:transition spd="med">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Line 4"/>
          <p:cNvSpPr>
            <a:spLocks noChangeShapeType="1"/>
          </p:cNvSpPr>
          <p:nvPr/>
        </p:nvSpPr>
        <p:spPr bwMode="auto">
          <a:xfrm>
            <a:off x="1981200" y="1295400"/>
            <a:ext cx="0" cy="4038600"/>
          </a:xfrm>
          <a:prstGeom prst="line">
            <a:avLst/>
          </a:prstGeom>
          <a:noFill/>
          <a:ln w="9525">
            <a:solidFill>
              <a:schemeClr val="tx1"/>
            </a:solidFill>
            <a:round/>
            <a:headEnd type="triangle" w="med" len="med"/>
            <a:tailEnd/>
          </a:ln>
        </p:spPr>
        <p:txBody>
          <a:bodyPr/>
          <a:lstStyle/>
          <a:p>
            <a:endParaRPr lang="tr-TR"/>
          </a:p>
        </p:txBody>
      </p:sp>
      <p:sp>
        <p:nvSpPr>
          <p:cNvPr id="13315" name="Text Box 6"/>
          <p:cNvSpPr txBox="1">
            <a:spLocks noChangeArrowheads="1"/>
          </p:cNvSpPr>
          <p:nvPr/>
        </p:nvSpPr>
        <p:spPr bwMode="auto">
          <a:xfrm>
            <a:off x="3810000" y="5791200"/>
            <a:ext cx="2971800" cy="457200"/>
          </a:xfrm>
          <a:prstGeom prst="rect">
            <a:avLst/>
          </a:prstGeom>
          <a:noFill/>
          <a:ln w="9525">
            <a:noFill/>
            <a:miter lim="800000"/>
            <a:headEnd/>
            <a:tailEnd/>
          </a:ln>
        </p:spPr>
        <p:txBody>
          <a:bodyPr>
            <a:spAutoFit/>
          </a:bodyPr>
          <a:lstStyle/>
          <a:p>
            <a:pPr algn="ctr">
              <a:spcBef>
                <a:spcPct val="50000"/>
              </a:spcBef>
            </a:pPr>
            <a:r>
              <a:rPr lang="tr-TR" b="1"/>
              <a:t>YILLAR</a:t>
            </a:r>
          </a:p>
        </p:txBody>
      </p:sp>
      <p:sp>
        <p:nvSpPr>
          <p:cNvPr id="13316" name="Text Box 7"/>
          <p:cNvSpPr txBox="1">
            <a:spLocks noChangeArrowheads="1"/>
          </p:cNvSpPr>
          <p:nvPr/>
        </p:nvSpPr>
        <p:spPr bwMode="auto">
          <a:xfrm>
            <a:off x="1219200" y="457200"/>
            <a:ext cx="1905000" cy="822325"/>
          </a:xfrm>
          <a:prstGeom prst="rect">
            <a:avLst/>
          </a:prstGeom>
          <a:noFill/>
          <a:ln w="9525">
            <a:noFill/>
            <a:miter lim="800000"/>
            <a:headEnd/>
            <a:tailEnd/>
          </a:ln>
        </p:spPr>
        <p:txBody>
          <a:bodyPr>
            <a:spAutoFit/>
          </a:bodyPr>
          <a:lstStyle/>
          <a:p>
            <a:pPr algn="ctr">
              <a:spcBef>
                <a:spcPct val="50000"/>
              </a:spcBef>
            </a:pPr>
            <a:r>
              <a:rPr lang="tr-TR" b="1"/>
              <a:t>PERSONEL SAYISI</a:t>
            </a:r>
          </a:p>
        </p:txBody>
      </p:sp>
      <p:sp>
        <p:nvSpPr>
          <p:cNvPr id="13317" name="Line 8"/>
          <p:cNvSpPr>
            <a:spLocks noChangeShapeType="1"/>
          </p:cNvSpPr>
          <p:nvPr/>
        </p:nvSpPr>
        <p:spPr bwMode="auto">
          <a:xfrm flipV="1">
            <a:off x="2209800" y="2590800"/>
            <a:ext cx="3962400" cy="2209800"/>
          </a:xfrm>
          <a:prstGeom prst="line">
            <a:avLst/>
          </a:prstGeom>
          <a:noFill/>
          <a:ln w="28575">
            <a:solidFill>
              <a:srgbClr val="FF0000"/>
            </a:solidFill>
            <a:round/>
            <a:headEnd/>
            <a:tailEnd type="triangle" w="med" len="med"/>
          </a:ln>
        </p:spPr>
        <p:txBody>
          <a:bodyPr/>
          <a:lstStyle/>
          <a:p>
            <a:endParaRPr lang="tr-TR"/>
          </a:p>
        </p:txBody>
      </p:sp>
      <p:sp>
        <p:nvSpPr>
          <p:cNvPr id="13318" name="Line 9"/>
          <p:cNvSpPr>
            <a:spLocks noChangeShapeType="1"/>
          </p:cNvSpPr>
          <p:nvPr/>
        </p:nvSpPr>
        <p:spPr bwMode="auto">
          <a:xfrm>
            <a:off x="1981200" y="5334000"/>
            <a:ext cx="6477000" cy="0"/>
          </a:xfrm>
          <a:prstGeom prst="line">
            <a:avLst/>
          </a:prstGeom>
          <a:noFill/>
          <a:ln w="9525">
            <a:solidFill>
              <a:schemeClr val="tx1"/>
            </a:solidFill>
            <a:round/>
            <a:headEnd/>
            <a:tailEnd type="triangle" w="med" len="med"/>
          </a:ln>
        </p:spPr>
        <p:txBody>
          <a:bodyPr/>
          <a:lstStyle/>
          <a:p>
            <a:endParaRPr lang="tr-TR"/>
          </a:p>
        </p:txBody>
      </p:sp>
      <p:sp>
        <p:nvSpPr>
          <p:cNvPr id="13319" name="Line 10"/>
          <p:cNvSpPr>
            <a:spLocks noChangeShapeType="1"/>
          </p:cNvSpPr>
          <p:nvPr/>
        </p:nvSpPr>
        <p:spPr bwMode="auto">
          <a:xfrm flipV="1">
            <a:off x="6210300" y="1695450"/>
            <a:ext cx="1524000" cy="914400"/>
          </a:xfrm>
          <a:prstGeom prst="line">
            <a:avLst/>
          </a:prstGeom>
          <a:noFill/>
          <a:ln w="28575">
            <a:solidFill>
              <a:schemeClr val="tx1"/>
            </a:solidFill>
            <a:prstDash val="dash"/>
            <a:round/>
            <a:headEnd/>
            <a:tailEnd type="triangle" w="med" len="med"/>
          </a:ln>
        </p:spPr>
        <p:txBody>
          <a:bodyPr/>
          <a:lstStyle/>
          <a:p>
            <a:endParaRPr lang="tr-TR"/>
          </a:p>
        </p:txBody>
      </p:sp>
      <p:sp>
        <p:nvSpPr>
          <p:cNvPr id="13320" name="Line 11"/>
          <p:cNvSpPr>
            <a:spLocks noChangeShapeType="1"/>
          </p:cNvSpPr>
          <p:nvPr/>
        </p:nvSpPr>
        <p:spPr bwMode="auto">
          <a:xfrm flipH="1" flipV="1">
            <a:off x="7848600" y="1600200"/>
            <a:ext cx="80986" cy="3686188"/>
          </a:xfrm>
          <a:prstGeom prst="line">
            <a:avLst/>
          </a:prstGeom>
          <a:noFill/>
          <a:ln w="9525">
            <a:solidFill>
              <a:srgbClr val="002060"/>
            </a:solidFill>
            <a:prstDash val="sysDot"/>
            <a:round/>
            <a:headEnd/>
            <a:tailEnd type="triangle" w="med" len="med"/>
          </a:ln>
        </p:spPr>
        <p:txBody>
          <a:bodyPr/>
          <a:lstStyle/>
          <a:p>
            <a:endParaRPr lang="tr-TR"/>
          </a:p>
        </p:txBody>
      </p:sp>
      <p:sp>
        <p:nvSpPr>
          <p:cNvPr id="13321" name="Line 12"/>
          <p:cNvSpPr>
            <a:spLocks noChangeShapeType="1"/>
          </p:cNvSpPr>
          <p:nvPr/>
        </p:nvSpPr>
        <p:spPr bwMode="auto">
          <a:xfrm flipH="1" flipV="1">
            <a:off x="1981200" y="1600199"/>
            <a:ext cx="5734072" cy="45719"/>
          </a:xfrm>
          <a:prstGeom prst="line">
            <a:avLst/>
          </a:prstGeom>
          <a:noFill/>
          <a:ln w="9525" cap="rnd">
            <a:solidFill>
              <a:srgbClr val="7030A0"/>
            </a:solidFill>
            <a:prstDash val="sysDot"/>
            <a:round/>
            <a:headEnd/>
            <a:tailEnd type="triangle" w="med" len="med"/>
          </a:ln>
        </p:spPr>
        <p:txBody>
          <a:bodyPr/>
          <a:lstStyle/>
          <a:p>
            <a:endParaRPr lang="tr-TR"/>
          </a:p>
        </p:txBody>
      </p:sp>
      <p:sp>
        <p:nvSpPr>
          <p:cNvPr id="13322" name="Text Box 13"/>
          <p:cNvSpPr txBox="1">
            <a:spLocks noChangeArrowheads="1"/>
          </p:cNvSpPr>
          <p:nvPr/>
        </p:nvSpPr>
        <p:spPr bwMode="auto">
          <a:xfrm>
            <a:off x="7620000" y="5486400"/>
            <a:ext cx="685800" cy="457200"/>
          </a:xfrm>
          <a:prstGeom prst="rect">
            <a:avLst/>
          </a:prstGeom>
          <a:noFill/>
          <a:ln w="9525">
            <a:noFill/>
            <a:miter lim="800000"/>
            <a:headEnd/>
            <a:tailEnd/>
          </a:ln>
        </p:spPr>
        <p:txBody>
          <a:bodyPr>
            <a:spAutoFit/>
          </a:bodyPr>
          <a:lstStyle/>
          <a:p>
            <a:pPr algn="ctr">
              <a:spcBef>
                <a:spcPct val="50000"/>
              </a:spcBef>
            </a:pPr>
            <a:r>
              <a:rPr lang="tr-TR" b="1"/>
              <a:t>t</a:t>
            </a:r>
          </a:p>
        </p:txBody>
      </p:sp>
      <p:sp>
        <p:nvSpPr>
          <p:cNvPr id="13323" name="Text Box 14"/>
          <p:cNvSpPr txBox="1">
            <a:spLocks noChangeArrowheads="1"/>
          </p:cNvSpPr>
          <p:nvPr/>
        </p:nvSpPr>
        <p:spPr bwMode="auto">
          <a:xfrm>
            <a:off x="1371600" y="1371600"/>
            <a:ext cx="914400" cy="457200"/>
          </a:xfrm>
          <a:prstGeom prst="rect">
            <a:avLst/>
          </a:prstGeom>
          <a:noFill/>
          <a:ln w="9525">
            <a:noFill/>
            <a:miter lim="800000"/>
            <a:headEnd/>
            <a:tailEnd/>
          </a:ln>
        </p:spPr>
        <p:txBody>
          <a:bodyPr>
            <a:spAutoFit/>
          </a:bodyPr>
          <a:lstStyle/>
          <a:p>
            <a:pPr>
              <a:spcBef>
                <a:spcPct val="50000"/>
              </a:spcBef>
            </a:pPr>
            <a:r>
              <a:rPr lang="tr-TR" b="1"/>
              <a:t>Ps</a:t>
            </a:r>
          </a:p>
        </p:txBody>
      </p:sp>
    </p:spTree>
  </p:cSld>
  <p:clrMapOvr>
    <a:masterClrMapping/>
  </p:clrMapOvr>
  <p:transition spd="med">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4. Regresyon Analizi</a:t>
            </a:r>
            <a:endParaRPr lang="tr-TR" dirty="0"/>
          </a:p>
        </p:txBody>
      </p:sp>
      <p:sp>
        <p:nvSpPr>
          <p:cNvPr id="3" name="2 İçerik Yer Tutucusu"/>
          <p:cNvSpPr>
            <a:spLocks noGrp="1"/>
          </p:cNvSpPr>
          <p:nvPr>
            <p:ph idx="1"/>
          </p:nvPr>
        </p:nvSpPr>
        <p:spPr/>
        <p:txBody>
          <a:bodyPr/>
          <a:lstStyle/>
          <a:p>
            <a:r>
              <a:rPr lang="tr-TR" dirty="0" smtClean="0"/>
              <a:t>Personel yöneticisi, tek değişkenli regresyon analizini kullanarak, örneğin satış miktarını baz alarak, personel sayısını açıklamaya çalışır. Eğer satış ve personel sayısı arasında önemli bir ilişki varsa, satış düzeyi hakkındaki bilgiyle gerekli personel sayısı tahmin edilebilir. </a:t>
            </a:r>
            <a:endParaRPr lang="tr-TR" dirty="0"/>
          </a:p>
        </p:txBody>
      </p:sp>
    </p:spTree>
  </p:cSld>
  <p:clrMapOvr>
    <a:masterClrMapping/>
  </p:clrMapOvr>
  <p:transition spd="med">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5. </a:t>
            </a:r>
            <a:r>
              <a:rPr lang="tr-TR" dirty="0" err="1" smtClean="0"/>
              <a:t>Simulasyon</a:t>
            </a:r>
            <a:endParaRPr lang="tr-TR" dirty="0"/>
          </a:p>
        </p:txBody>
      </p:sp>
      <p:sp>
        <p:nvSpPr>
          <p:cNvPr id="3" name="2 İçerik Yer Tutucusu"/>
          <p:cNvSpPr>
            <a:spLocks noGrp="1"/>
          </p:cNvSpPr>
          <p:nvPr>
            <p:ph idx="1"/>
          </p:nvPr>
        </p:nvSpPr>
        <p:spPr>
          <a:xfrm>
            <a:off x="990600" y="1643050"/>
            <a:ext cx="7772400" cy="4643470"/>
          </a:xfrm>
        </p:spPr>
        <p:txBody>
          <a:bodyPr/>
          <a:lstStyle/>
          <a:p>
            <a:r>
              <a:rPr lang="tr-TR" dirty="0" smtClean="0"/>
              <a:t>Deneylerin gerçek bir sistem modeline uygulanması için bilgisayarlardan yararlanılır. </a:t>
            </a:r>
            <a:r>
              <a:rPr lang="tr-TR" dirty="0" err="1" smtClean="0"/>
              <a:t>Simulasyon</a:t>
            </a:r>
            <a:r>
              <a:rPr lang="tr-TR" dirty="0" smtClean="0"/>
              <a:t> modeli gerçekte ne olacağının yorumlanması için matematiksel mantığı kullanarak girişimde bulunmaktır. </a:t>
            </a:r>
            <a:r>
              <a:rPr lang="tr-TR" dirty="0" err="1" smtClean="0"/>
              <a:t>Simulasyon</a:t>
            </a:r>
            <a:r>
              <a:rPr lang="tr-TR" dirty="0" smtClean="0"/>
              <a:t> personel yöneticisine kendi kendine “Eğer böyle olursa sonuç ne olur?” gibi soruları sorarak kesin karara varmadan önce tahminde bulunmasına yardımcı olur.</a:t>
            </a:r>
            <a:endParaRPr lang="tr-TR" dirty="0"/>
          </a:p>
        </p:txBody>
      </p:sp>
    </p:spTree>
  </p:cSld>
  <p:clrMapOvr>
    <a:masterClrMapping/>
  </p:clrMapOvr>
  <p:transition spd="med">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Son Aşama: Değerlendirme ve Uygulama </a:t>
            </a:r>
            <a:endParaRPr lang="tr-TR" dirty="0"/>
          </a:p>
        </p:txBody>
      </p:sp>
      <p:sp>
        <p:nvSpPr>
          <p:cNvPr id="3" name="2 İçerik Yer Tutucusu"/>
          <p:cNvSpPr>
            <a:spLocks noGrp="1"/>
          </p:cNvSpPr>
          <p:nvPr>
            <p:ph idx="1"/>
          </p:nvPr>
        </p:nvSpPr>
        <p:spPr/>
        <p:txBody>
          <a:bodyPr/>
          <a:lstStyle/>
          <a:p>
            <a:r>
              <a:rPr lang="tr-TR" dirty="0" smtClean="0"/>
              <a:t>Uygulama aşamasına geçilmeden planlama sonuçlarının tekrar gözden geçirilmesi ve karşılaşılması olası problemlerin değerlendirilmesi gereklidir.</a:t>
            </a:r>
            <a:endParaRPr lang="tr-TR" dirty="0"/>
          </a:p>
        </p:txBody>
      </p:sp>
    </p:spTree>
  </p:cSld>
  <p:clrMapOvr>
    <a:masterClrMapping/>
  </p:clrMapOvr>
  <p:transition spd="med">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tr-TR" sz="3200" smtClean="0"/>
              <a:t>Personel fazlası sorununun giderilmesi</a:t>
            </a:r>
          </a:p>
        </p:txBody>
      </p:sp>
      <p:sp>
        <p:nvSpPr>
          <p:cNvPr id="34819" name="Rectangle 3"/>
          <p:cNvSpPr>
            <a:spLocks noGrp="1" noChangeArrowheads="1"/>
          </p:cNvSpPr>
          <p:nvPr>
            <p:ph idx="1"/>
          </p:nvPr>
        </p:nvSpPr>
        <p:spPr/>
        <p:txBody>
          <a:bodyPr/>
          <a:lstStyle/>
          <a:p>
            <a:pPr>
              <a:lnSpc>
                <a:spcPct val="90000"/>
              </a:lnSpc>
              <a:buClrTx/>
              <a:buSzTx/>
              <a:buFontTx/>
              <a:buChar char="•"/>
            </a:pPr>
            <a:r>
              <a:rPr lang="tr-TR" sz="2400" dirty="0" smtClean="0">
                <a:latin typeface="Arial" pitchFamily="34" charset="0"/>
              </a:rPr>
              <a:t>Atamaların kısıtlanması</a:t>
            </a:r>
            <a:endParaRPr lang="en-US" sz="2400" dirty="0" smtClean="0">
              <a:latin typeface="Arial" pitchFamily="34" charset="0"/>
            </a:endParaRPr>
          </a:p>
          <a:p>
            <a:pPr>
              <a:lnSpc>
                <a:spcPct val="90000"/>
              </a:lnSpc>
              <a:buClrTx/>
              <a:buSzTx/>
              <a:buFontTx/>
              <a:buChar char="•"/>
            </a:pPr>
            <a:r>
              <a:rPr lang="tr-TR" sz="2400" dirty="0" smtClean="0">
                <a:latin typeface="Arial" pitchFamily="34" charset="0"/>
              </a:rPr>
              <a:t>Erken emeklilik</a:t>
            </a:r>
            <a:endParaRPr lang="en-US" sz="2400" dirty="0" smtClean="0">
              <a:latin typeface="Arial" pitchFamily="34" charset="0"/>
            </a:endParaRPr>
          </a:p>
          <a:p>
            <a:pPr>
              <a:lnSpc>
                <a:spcPct val="90000"/>
              </a:lnSpc>
              <a:buClrTx/>
              <a:buSzTx/>
              <a:buFontTx/>
              <a:buChar char="•"/>
            </a:pPr>
            <a:r>
              <a:rPr lang="tr-TR" sz="2400" dirty="0" smtClean="0">
                <a:latin typeface="Arial" pitchFamily="34" charset="0"/>
              </a:rPr>
              <a:t>Çalışma süresinin kısaltılması iş paylaştırma, </a:t>
            </a:r>
            <a:r>
              <a:rPr lang="en-US" sz="2400" dirty="0" smtClean="0">
                <a:latin typeface="Arial" pitchFamily="34" charset="0"/>
              </a:rPr>
              <a:t>, </a:t>
            </a:r>
            <a:r>
              <a:rPr lang="tr-TR" sz="2400" dirty="0" smtClean="0">
                <a:latin typeface="Arial" pitchFamily="34" charset="0"/>
              </a:rPr>
              <a:t>haftalık çalışma günlerinin azaltılması, </a:t>
            </a:r>
            <a:r>
              <a:rPr lang="en-US" sz="2400" dirty="0" smtClean="0">
                <a:latin typeface="Arial" pitchFamily="34" charset="0"/>
              </a:rPr>
              <a:t> part-time </a:t>
            </a:r>
            <a:r>
              <a:rPr lang="tr-TR" sz="2400" dirty="0" smtClean="0">
                <a:latin typeface="Arial" pitchFamily="34" charset="0"/>
              </a:rPr>
              <a:t>çalışma</a:t>
            </a:r>
            <a:r>
              <a:rPr lang="en-US" sz="2400" dirty="0" smtClean="0">
                <a:latin typeface="Arial" pitchFamily="34" charset="0"/>
              </a:rPr>
              <a:t>)</a:t>
            </a:r>
          </a:p>
          <a:p>
            <a:pPr>
              <a:lnSpc>
                <a:spcPct val="90000"/>
              </a:lnSpc>
              <a:buClrTx/>
              <a:buSzTx/>
              <a:buFontTx/>
              <a:buChar char="•"/>
            </a:pPr>
            <a:r>
              <a:rPr lang="tr-TR" sz="2400" dirty="0" smtClean="0">
                <a:latin typeface="Arial" pitchFamily="34" charset="0"/>
              </a:rPr>
              <a:t>Kurum içi transferler</a:t>
            </a:r>
            <a:endParaRPr lang="en-US" sz="2400" dirty="0" smtClean="0">
              <a:latin typeface="Arial" pitchFamily="34" charset="0"/>
            </a:endParaRPr>
          </a:p>
          <a:p>
            <a:pPr>
              <a:lnSpc>
                <a:spcPct val="90000"/>
              </a:lnSpc>
              <a:buClrTx/>
              <a:buSzTx/>
              <a:buFontTx/>
              <a:buChar char="•"/>
            </a:pPr>
            <a:r>
              <a:rPr lang="tr-TR" sz="2400" dirty="0" smtClean="0">
                <a:latin typeface="Arial" pitchFamily="34" charset="0"/>
              </a:rPr>
              <a:t>Kurum dışı transferler</a:t>
            </a:r>
            <a:endParaRPr lang="en-US" sz="2400" dirty="0" smtClean="0">
              <a:latin typeface="Arial" pitchFamily="34" charset="0"/>
            </a:endParaRPr>
          </a:p>
          <a:p>
            <a:pPr>
              <a:lnSpc>
                <a:spcPct val="90000"/>
              </a:lnSpc>
              <a:buClrTx/>
              <a:buSzTx/>
              <a:buFontTx/>
              <a:buChar char="•"/>
            </a:pPr>
            <a:r>
              <a:rPr lang="tr-TR" sz="2400" dirty="0" smtClean="0">
                <a:latin typeface="Arial" pitchFamily="34" charset="0"/>
              </a:rPr>
              <a:t>İşten çıkarma</a:t>
            </a:r>
          </a:p>
        </p:txBody>
      </p:sp>
    </p:spTree>
  </p:cSld>
  <p:clrMapOvr>
    <a:masterClrMapping/>
  </p:clrMapOvr>
  <p:transition spd="med">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tr-TR" smtClean="0"/>
              <a:t>Personel eksikliği sorunu</a:t>
            </a:r>
          </a:p>
        </p:txBody>
      </p:sp>
      <p:sp>
        <p:nvSpPr>
          <p:cNvPr id="35843" name="Rectangle 3"/>
          <p:cNvSpPr>
            <a:spLocks noGrp="1" noChangeArrowheads="1"/>
          </p:cNvSpPr>
          <p:nvPr>
            <p:ph idx="1"/>
          </p:nvPr>
        </p:nvSpPr>
        <p:spPr>
          <a:xfrm>
            <a:off x="1285852" y="1928802"/>
            <a:ext cx="7086600" cy="3357586"/>
          </a:xfrm>
        </p:spPr>
        <p:txBody>
          <a:bodyPr/>
          <a:lstStyle/>
          <a:p>
            <a:pPr>
              <a:lnSpc>
                <a:spcPct val="90000"/>
              </a:lnSpc>
              <a:buClrTx/>
              <a:buSzTx/>
              <a:buFontTx/>
              <a:buChar char="•"/>
            </a:pPr>
            <a:r>
              <a:rPr lang="tr-TR" dirty="0" smtClean="0">
                <a:latin typeface="Arial" pitchFamily="34" charset="0"/>
              </a:rPr>
              <a:t>Fazla mesai</a:t>
            </a:r>
            <a:endParaRPr lang="en-US" dirty="0" smtClean="0">
              <a:latin typeface="Arial" pitchFamily="34" charset="0"/>
            </a:endParaRPr>
          </a:p>
          <a:p>
            <a:pPr>
              <a:lnSpc>
                <a:spcPct val="90000"/>
              </a:lnSpc>
              <a:buClrTx/>
              <a:buSzTx/>
              <a:buFontTx/>
              <a:buChar char="•"/>
            </a:pPr>
            <a:r>
              <a:rPr lang="tr-TR" dirty="0" smtClean="0">
                <a:latin typeface="Arial" pitchFamily="34" charset="0"/>
              </a:rPr>
              <a:t>Geçici personel istihdamı</a:t>
            </a:r>
            <a:endParaRPr lang="en-US" dirty="0" smtClean="0">
              <a:latin typeface="Arial" pitchFamily="34" charset="0"/>
            </a:endParaRPr>
          </a:p>
          <a:p>
            <a:pPr>
              <a:lnSpc>
                <a:spcPct val="90000"/>
              </a:lnSpc>
              <a:buClrTx/>
              <a:buSzTx/>
              <a:buFontTx/>
              <a:buChar char="•"/>
            </a:pPr>
            <a:r>
              <a:rPr lang="tr-TR" dirty="0" smtClean="0">
                <a:latin typeface="Arial" pitchFamily="34" charset="0"/>
              </a:rPr>
              <a:t>İşlerin dışarıya ihale edilmesi</a:t>
            </a:r>
            <a:endParaRPr lang="en-US" dirty="0" smtClean="0">
              <a:latin typeface="Arial" pitchFamily="34" charset="0"/>
            </a:endParaRPr>
          </a:p>
          <a:p>
            <a:pPr>
              <a:lnSpc>
                <a:spcPct val="90000"/>
              </a:lnSpc>
              <a:buClrTx/>
              <a:buSzTx/>
              <a:buFontTx/>
              <a:buChar char="•"/>
            </a:pPr>
            <a:r>
              <a:rPr lang="tr-TR" dirty="0" smtClean="0">
                <a:latin typeface="Arial" pitchFamily="34" charset="0"/>
              </a:rPr>
              <a:t>Dış kaynaklardan personel alma</a:t>
            </a:r>
            <a:endParaRPr lang="en-US" dirty="0" smtClean="0">
              <a:latin typeface="Arial" pitchFamily="34" charset="0"/>
            </a:endParaRPr>
          </a:p>
          <a:p>
            <a:pPr>
              <a:lnSpc>
                <a:spcPct val="90000"/>
              </a:lnSpc>
              <a:buClrTx/>
              <a:buSzTx/>
              <a:buFontTx/>
              <a:buChar char="•"/>
            </a:pPr>
            <a:r>
              <a:rPr lang="tr-TR" dirty="0" smtClean="0">
                <a:latin typeface="Arial" pitchFamily="34" charset="0"/>
              </a:rPr>
              <a:t>T</a:t>
            </a:r>
            <a:r>
              <a:rPr lang="en-US" dirty="0" err="1" smtClean="0">
                <a:latin typeface="Arial" pitchFamily="34" charset="0"/>
              </a:rPr>
              <a:t>ransfer</a:t>
            </a:r>
            <a:endParaRPr lang="en-US" dirty="0" smtClean="0">
              <a:latin typeface="Arial" pitchFamily="34" charset="0"/>
            </a:endParaRPr>
          </a:p>
          <a:p>
            <a:pPr>
              <a:lnSpc>
                <a:spcPct val="90000"/>
              </a:lnSpc>
              <a:buClrTx/>
              <a:buSzTx/>
              <a:buFontTx/>
              <a:buChar char="•"/>
            </a:pPr>
            <a:r>
              <a:rPr lang="tr-TR" dirty="0" smtClean="0">
                <a:latin typeface="Arial" pitchFamily="34" charset="0"/>
              </a:rPr>
              <a:t>Terfi</a:t>
            </a:r>
          </a:p>
        </p:txBody>
      </p:sp>
    </p:spTree>
  </p:cSld>
  <p:clrMapOvr>
    <a:masterClrMapping/>
  </p:clrMapOvr>
  <p:transition spd="med">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Grp="1" noChangeArrowheads="1"/>
          </p:cNvSpPr>
          <p:nvPr>
            <p:ph type="title"/>
          </p:nvPr>
        </p:nvSpPr>
        <p:spPr>
          <a:xfrm>
            <a:off x="1066800" y="500042"/>
            <a:ext cx="7620000" cy="785818"/>
          </a:xfrm>
        </p:spPr>
        <p:txBody>
          <a:bodyPr/>
          <a:lstStyle/>
          <a:p>
            <a:pPr eaLnBrk="1" hangingPunct="1"/>
            <a:r>
              <a:rPr lang="tr-TR" dirty="0" smtClean="0"/>
              <a:t>İnsan Kaynakları (İK) Planlaması</a:t>
            </a:r>
          </a:p>
        </p:txBody>
      </p:sp>
      <p:sp>
        <p:nvSpPr>
          <p:cNvPr id="4099" name="Rectangle 7"/>
          <p:cNvSpPr>
            <a:spLocks noGrp="1" noChangeArrowheads="1"/>
          </p:cNvSpPr>
          <p:nvPr>
            <p:ph idx="1"/>
          </p:nvPr>
        </p:nvSpPr>
        <p:spPr>
          <a:xfrm>
            <a:off x="990600" y="2571744"/>
            <a:ext cx="7772400" cy="3371856"/>
          </a:xfrm>
        </p:spPr>
        <p:txBody>
          <a:bodyPr/>
          <a:lstStyle/>
          <a:p>
            <a:pPr eaLnBrk="1" hangingPunct="1"/>
            <a:r>
              <a:rPr lang="tr-TR" sz="3200" dirty="0" smtClean="0"/>
              <a:t>İnsan kaynakları planlaması, kurumun amaçlarını verimli biçimde gerçekleştirmesi için, uygun yer ve zamanda, uygun sayı ve nitelikte iş görenin istihdam edilmesine yönelik bilinçli bir faaliyettir.</a:t>
            </a:r>
            <a:r>
              <a:rPr lang="tr-TR" dirty="0" smtClean="0"/>
              <a:t> </a:t>
            </a:r>
            <a:endParaRPr lang="tr-TR" dirty="0" smtClean="0">
              <a:latin typeface="Times New Roman Tur" charset="-94"/>
            </a:endParaRPr>
          </a:p>
          <a:p>
            <a:pPr eaLnBrk="1" hangingPunct="1"/>
            <a:endParaRPr lang="tr-TR" dirty="0" smtClean="0"/>
          </a:p>
        </p:txBody>
      </p:sp>
    </p:spTree>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Grp="1" noChangeArrowheads="1"/>
          </p:cNvSpPr>
          <p:nvPr>
            <p:ph type="title"/>
          </p:nvPr>
        </p:nvSpPr>
        <p:spPr>
          <a:xfrm>
            <a:off x="1352550" y="838200"/>
            <a:ext cx="7086600" cy="876288"/>
          </a:xfrm>
        </p:spPr>
        <p:txBody>
          <a:bodyPr/>
          <a:lstStyle/>
          <a:p>
            <a:pPr eaLnBrk="1" hangingPunct="1"/>
            <a:r>
              <a:rPr lang="tr-TR" dirty="0" smtClean="0"/>
              <a:t>İK Planlama Amaçları</a:t>
            </a:r>
          </a:p>
        </p:txBody>
      </p:sp>
      <p:sp>
        <p:nvSpPr>
          <p:cNvPr id="5123" name="Rectangle 7"/>
          <p:cNvSpPr>
            <a:spLocks noGrp="1" noChangeArrowheads="1"/>
          </p:cNvSpPr>
          <p:nvPr>
            <p:ph idx="1"/>
          </p:nvPr>
        </p:nvSpPr>
        <p:spPr>
          <a:xfrm>
            <a:off x="1295400" y="2362200"/>
            <a:ext cx="7086600" cy="3352800"/>
          </a:xfrm>
        </p:spPr>
        <p:txBody>
          <a:bodyPr/>
          <a:lstStyle/>
          <a:p>
            <a:pPr eaLnBrk="1" hangingPunct="1">
              <a:lnSpc>
                <a:spcPct val="90000"/>
              </a:lnSpc>
            </a:pPr>
            <a:r>
              <a:rPr lang="tr-TR" sz="2400" b="1" smtClean="0"/>
              <a:t>Kurumun düzenli işleyişini sağlamak,</a:t>
            </a:r>
          </a:p>
          <a:p>
            <a:pPr eaLnBrk="1" hangingPunct="1">
              <a:lnSpc>
                <a:spcPct val="90000"/>
              </a:lnSpc>
            </a:pPr>
            <a:r>
              <a:rPr lang="tr-TR" sz="2400" b="1" smtClean="0"/>
              <a:t>Personel eksikliği ve fazlalığı sorununu önlemek,</a:t>
            </a:r>
          </a:p>
          <a:p>
            <a:pPr eaLnBrk="1" hangingPunct="1">
              <a:lnSpc>
                <a:spcPct val="90000"/>
              </a:lnSpc>
            </a:pPr>
            <a:r>
              <a:rPr lang="tr-TR" sz="2400" b="1" smtClean="0"/>
              <a:t>Personel maliyetlerini kontrol etmek, düşürmek,</a:t>
            </a:r>
          </a:p>
          <a:p>
            <a:pPr eaLnBrk="1" hangingPunct="1">
              <a:lnSpc>
                <a:spcPct val="90000"/>
              </a:lnSpc>
            </a:pPr>
            <a:r>
              <a:rPr lang="tr-TR" sz="2400" b="1" smtClean="0"/>
              <a:t>Mevcut personelin kapasitesinden optimum düzeyde yararlanmak,</a:t>
            </a:r>
          </a:p>
          <a:p>
            <a:pPr eaLnBrk="1" hangingPunct="1">
              <a:lnSpc>
                <a:spcPct val="90000"/>
              </a:lnSpc>
            </a:pPr>
            <a:r>
              <a:rPr lang="tr-TR" sz="2400" b="1" smtClean="0"/>
              <a:t>Personel istihdamında ekonomikliği sağlamak.</a:t>
            </a:r>
          </a:p>
        </p:txBody>
      </p:sp>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4000" dirty="0" smtClean="0"/>
              <a:t>İşletmeler Neden İnsan Kaynakları Planlaması Yapmalıdır? </a:t>
            </a:r>
            <a:endParaRPr lang="tr-TR" sz="4000" dirty="0"/>
          </a:p>
        </p:txBody>
      </p:sp>
      <p:sp>
        <p:nvSpPr>
          <p:cNvPr id="3" name="2 İçerik Yer Tutucusu"/>
          <p:cNvSpPr>
            <a:spLocks noGrp="1"/>
          </p:cNvSpPr>
          <p:nvPr>
            <p:ph idx="1"/>
          </p:nvPr>
        </p:nvSpPr>
        <p:spPr/>
        <p:txBody>
          <a:bodyPr/>
          <a:lstStyle/>
          <a:p>
            <a:r>
              <a:rPr lang="tr-TR" dirty="0" smtClean="0"/>
              <a:t>Gelecekteki personel gereksinimi</a:t>
            </a:r>
          </a:p>
          <a:p>
            <a:r>
              <a:rPr lang="tr-TR" dirty="0" smtClean="0"/>
              <a:t>Değişim</a:t>
            </a:r>
          </a:p>
          <a:p>
            <a:r>
              <a:rPr lang="tr-TR" dirty="0" smtClean="0"/>
              <a:t>Yüksek bilgi ve beceriye sahip personelin sağlanması</a:t>
            </a:r>
          </a:p>
          <a:p>
            <a:r>
              <a:rPr lang="tr-TR" dirty="0" smtClean="0"/>
              <a:t>Stratejik planlama</a:t>
            </a:r>
          </a:p>
          <a:p>
            <a:r>
              <a:rPr lang="tr-TR" dirty="0" smtClean="0"/>
              <a:t>İnsan kaynakları planlamasının temel oluşu</a:t>
            </a:r>
            <a:endParaRPr lang="tr-TR" dirty="0"/>
          </a:p>
        </p:txBody>
      </p:sp>
    </p:spTree>
  </p:cSld>
  <p:clrMapOvr>
    <a:masterClrMapping/>
  </p:clrMapOvr>
  <p:transition spd="med">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ChangeArrowheads="1"/>
          </p:cNvSpPr>
          <p:nvPr/>
        </p:nvSpPr>
        <p:spPr bwMode="auto">
          <a:xfrm>
            <a:off x="762000" y="2057400"/>
            <a:ext cx="2895600" cy="2362200"/>
          </a:xfrm>
          <a:prstGeom prst="rect">
            <a:avLst/>
          </a:prstGeom>
          <a:gradFill rotWithShape="0">
            <a:gsLst>
              <a:gs pos="0">
                <a:srgbClr val="FFFFFF"/>
              </a:gs>
              <a:gs pos="100000">
                <a:srgbClr val="CCD19D"/>
              </a:gs>
            </a:gsLst>
            <a:path path="shape">
              <a:fillToRect l="50000" t="50000" r="50000" b="50000"/>
            </a:path>
          </a:gradFill>
          <a:ln w="12700">
            <a:noFill/>
            <a:miter lim="800000"/>
            <a:headEnd type="none" w="sm" len="sm"/>
            <a:tailEnd type="none" w="sm" len="sm"/>
          </a:ln>
          <a:effectLst>
            <a:outerShdw dist="107763" dir="2700000" algn="ctr" rotWithShape="0">
              <a:schemeClr val="bg2"/>
            </a:outerShdw>
          </a:effectLst>
        </p:spPr>
        <p:txBody>
          <a:bodyPr wrap="none" anchor="ctr"/>
          <a:lstStyle/>
          <a:p>
            <a:pPr algn="ctr" eaLnBrk="0" hangingPunct="0">
              <a:spcBef>
                <a:spcPct val="20000"/>
              </a:spcBef>
              <a:defRPr/>
            </a:pPr>
            <a:r>
              <a:rPr kumimoji="0" lang="tr-TR" sz="2800">
                <a:solidFill>
                  <a:srgbClr val="292B89"/>
                </a:solidFill>
              </a:rPr>
              <a:t>İK</a:t>
            </a:r>
            <a:r>
              <a:rPr kumimoji="0" lang="en-US" sz="2800">
                <a:solidFill>
                  <a:srgbClr val="292B89"/>
                </a:solidFill>
              </a:rPr>
              <a:t> Plan</a:t>
            </a:r>
            <a:r>
              <a:rPr kumimoji="0" lang="tr-TR" sz="2800">
                <a:solidFill>
                  <a:srgbClr val="292B89"/>
                </a:solidFill>
              </a:rPr>
              <a:t>laması</a:t>
            </a:r>
            <a:endParaRPr kumimoji="0" lang="en-US" sz="2800">
              <a:solidFill>
                <a:srgbClr val="292B89"/>
              </a:solidFill>
            </a:endParaRPr>
          </a:p>
        </p:txBody>
      </p:sp>
      <p:sp>
        <p:nvSpPr>
          <p:cNvPr id="48132" name="Rectangle 4"/>
          <p:cNvSpPr>
            <a:spLocks noChangeArrowheads="1"/>
          </p:cNvSpPr>
          <p:nvPr/>
        </p:nvSpPr>
        <p:spPr bwMode="auto">
          <a:xfrm>
            <a:off x="5867400" y="2057400"/>
            <a:ext cx="2971800" cy="2438400"/>
          </a:xfrm>
          <a:prstGeom prst="rect">
            <a:avLst/>
          </a:prstGeom>
          <a:gradFill rotWithShape="0">
            <a:gsLst>
              <a:gs pos="0">
                <a:srgbClr val="FFFFFF"/>
              </a:gs>
              <a:gs pos="100000">
                <a:srgbClr val="CCD19D"/>
              </a:gs>
            </a:gsLst>
            <a:path path="shape">
              <a:fillToRect l="50000" t="50000" r="50000" b="50000"/>
            </a:path>
          </a:gradFill>
          <a:ln w="12700">
            <a:noFill/>
            <a:miter lim="800000"/>
            <a:headEnd type="none" w="sm" len="sm"/>
            <a:tailEnd type="none" w="sm" len="sm"/>
          </a:ln>
          <a:effectLst>
            <a:outerShdw dist="107763" dir="2700000" algn="ctr" rotWithShape="0">
              <a:schemeClr val="bg2"/>
            </a:outerShdw>
          </a:effectLst>
        </p:spPr>
        <p:txBody>
          <a:bodyPr wrap="none" anchor="ctr"/>
          <a:lstStyle/>
          <a:p>
            <a:pPr eaLnBrk="0" hangingPunct="0">
              <a:spcBef>
                <a:spcPct val="20000"/>
              </a:spcBef>
              <a:defRPr/>
            </a:pPr>
            <a:r>
              <a:rPr kumimoji="0" lang="en-US" sz="2800">
                <a:solidFill>
                  <a:srgbClr val="292B89"/>
                </a:solidFill>
              </a:rPr>
              <a:t>Strate</a:t>
            </a:r>
            <a:r>
              <a:rPr kumimoji="0" lang="tr-TR" sz="2800">
                <a:solidFill>
                  <a:srgbClr val="292B89"/>
                </a:solidFill>
              </a:rPr>
              <a:t>jik</a:t>
            </a:r>
            <a:r>
              <a:rPr kumimoji="0" lang="en-US" sz="2800">
                <a:solidFill>
                  <a:srgbClr val="292B89"/>
                </a:solidFill>
              </a:rPr>
              <a:t> Plan</a:t>
            </a:r>
            <a:r>
              <a:rPr kumimoji="0" lang="tr-TR" sz="2800">
                <a:solidFill>
                  <a:srgbClr val="292B89"/>
                </a:solidFill>
              </a:rPr>
              <a:t>lama</a:t>
            </a:r>
            <a:endParaRPr kumimoji="0" lang="en-US" sz="2800">
              <a:solidFill>
                <a:srgbClr val="292B89"/>
              </a:solidFill>
            </a:endParaRPr>
          </a:p>
        </p:txBody>
      </p:sp>
      <p:sp>
        <p:nvSpPr>
          <p:cNvPr id="6148" name="Line 5"/>
          <p:cNvSpPr>
            <a:spLocks noChangeShapeType="1"/>
          </p:cNvSpPr>
          <p:nvPr/>
        </p:nvSpPr>
        <p:spPr bwMode="auto">
          <a:xfrm>
            <a:off x="3733800" y="3581400"/>
            <a:ext cx="2133600" cy="0"/>
          </a:xfrm>
          <a:prstGeom prst="line">
            <a:avLst/>
          </a:prstGeom>
          <a:noFill/>
          <a:ln w="25400">
            <a:solidFill>
              <a:schemeClr val="tx1"/>
            </a:solidFill>
            <a:round/>
            <a:headEnd/>
            <a:tailEnd type="triangle" w="med" len="med"/>
          </a:ln>
        </p:spPr>
        <p:txBody>
          <a:bodyPr/>
          <a:lstStyle/>
          <a:p>
            <a:endParaRPr lang="tr-TR"/>
          </a:p>
        </p:txBody>
      </p:sp>
      <p:sp>
        <p:nvSpPr>
          <p:cNvPr id="6149" name="Line 6"/>
          <p:cNvSpPr>
            <a:spLocks noChangeShapeType="1"/>
          </p:cNvSpPr>
          <p:nvPr/>
        </p:nvSpPr>
        <p:spPr bwMode="auto">
          <a:xfrm flipH="1">
            <a:off x="3657600" y="3048000"/>
            <a:ext cx="2209800" cy="0"/>
          </a:xfrm>
          <a:prstGeom prst="line">
            <a:avLst/>
          </a:prstGeom>
          <a:noFill/>
          <a:ln w="25400">
            <a:solidFill>
              <a:schemeClr val="tx1"/>
            </a:solidFill>
            <a:round/>
            <a:headEnd/>
            <a:tailEnd type="triangle" w="med" len="med"/>
          </a:ln>
        </p:spPr>
        <p:txBody>
          <a:bodyPr/>
          <a:lstStyle/>
          <a:p>
            <a:endParaRPr lang="tr-TR"/>
          </a:p>
        </p:txBody>
      </p:sp>
      <p:sp>
        <p:nvSpPr>
          <p:cNvPr id="48135" name="Rectangle 7"/>
          <p:cNvSpPr>
            <a:spLocks noChangeArrowheads="1"/>
          </p:cNvSpPr>
          <p:nvPr/>
        </p:nvSpPr>
        <p:spPr bwMode="auto">
          <a:xfrm>
            <a:off x="1295400" y="5638800"/>
            <a:ext cx="7239000" cy="762000"/>
          </a:xfrm>
          <a:prstGeom prst="rect">
            <a:avLst/>
          </a:prstGeom>
          <a:gradFill rotWithShape="0">
            <a:gsLst>
              <a:gs pos="0">
                <a:srgbClr val="FFFFFF"/>
              </a:gs>
              <a:gs pos="100000">
                <a:srgbClr val="CCD19D"/>
              </a:gs>
            </a:gsLst>
            <a:path path="shape">
              <a:fillToRect l="50000" t="50000" r="50000" b="50000"/>
            </a:path>
          </a:gradFill>
          <a:ln w="12700">
            <a:noFill/>
            <a:miter lim="800000"/>
            <a:headEnd type="none" w="sm" len="sm"/>
            <a:tailEnd type="none" w="sm" len="sm"/>
          </a:ln>
          <a:effectLst>
            <a:outerShdw dist="107763" dir="2700000" algn="ctr" rotWithShape="0">
              <a:schemeClr val="bg2"/>
            </a:outerShdw>
          </a:effectLst>
        </p:spPr>
        <p:txBody>
          <a:bodyPr wrap="none" anchor="ctr"/>
          <a:lstStyle/>
          <a:p>
            <a:pPr eaLnBrk="0" hangingPunct="0">
              <a:lnSpc>
                <a:spcPct val="120000"/>
              </a:lnSpc>
              <a:buFontTx/>
              <a:buChar char="-"/>
              <a:defRPr/>
            </a:pPr>
            <a:r>
              <a:rPr kumimoji="0" lang="tr-TR" sz="2800">
                <a:solidFill>
                  <a:srgbClr val="000099"/>
                </a:solidFill>
              </a:rPr>
              <a:t>Karşılıklı, birbirini bütünleyen faaliyetler</a:t>
            </a:r>
            <a:endParaRPr kumimoji="0" lang="en-US" sz="2800">
              <a:solidFill>
                <a:srgbClr val="000099"/>
              </a:solidFill>
            </a:endParaRPr>
          </a:p>
        </p:txBody>
      </p:sp>
    </p:spTree>
  </p:cSld>
  <p:clrMapOvr>
    <a:masterClrMapping/>
  </p:clrMapOvr>
  <p:transition spd="med">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6"/>
          <p:cNvSpPr>
            <a:spLocks noGrp="1" noChangeArrowheads="1"/>
          </p:cNvSpPr>
          <p:nvPr>
            <p:ph type="title"/>
          </p:nvPr>
        </p:nvSpPr>
        <p:spPr>
          <a:xfrm>
            <a:off x="1371600" y="714356"/>
            <a:ext cx="7086600" cy="857256"/>
          </a:xfrm>
        </p:spPr>
        <p:txBody>
          <a:bodyPr/>
          <a:lstStyle/>
          <a:p>
            <a:pPr eaLnBrk="1" hangingPunct="1"/>
            <a:r>
              <a:rPr lang="tr-TR" dirty="0" smtClean="0"/>
              <a:t>İK Planlama süreci</a:t>
            </a:r>
          </a:p>
        </p:txBody>
      </p:sp>
      <p:sp>
        <p:nvSpPr>
          <p:cNvPr id="7171" name="Rectangle 7"/>
          <p:cNvSpPr>
            <a:spLocks noGrp="1" noChangeArrowheads="1"/>
          </p:cNvSpPr>
          <p:nvPr>
            <p:ph idx="1"/>
          </p:nvPr>
        </p:nvSpPr>
        <p:spPr>
          <a:xfrm>
            <a:off x="990600" y="2143116"/>
            <a:ext cx="7772400" cy="3800484"/>
          </a:xfrm>
        </p:spPr>
        <p:txBody>
          <a:bodyPr/>
          <a:lstStyle/>
          <a:p>
            <a:pPr eaLnBrk="1" hangingPunct="1"/>
            <a:r>
              <a:rPr lang="tr-TR" dirty="0" smtClean="0"/>
              <a:t>Stratejik planlama</a:t>
            </a:r>
          </a:p>
          <a:p>
            <a:pPr eaLnBrk="1" hangingPunct="1"/>
            <a:r>
              <a:rPr lang="tr-TR" dirty="0" smtClean="0"/>
              <a:t>Mevcut personel durumunun incelenmesi</a:t>
            </a:r>
          </a:p>
          <a:p>
            <a:pPr eaLnBrk="1" hangingPunct="1"/>
            <a:r>
              <a:rPr lang="tr-TR" dirty="0" smtClean="0"/>
              <a:t>Personel ihtiyacının tahmin </a:t>
            </a:r>
            <a:r>
              <a:rPr lang="tr-TR" dirty="0" smtClean="0"/>
              <a:t>edilmesi</a:t>
            </a:r>
            <a:endParaRPr lang="tr-TR" dirty="0" smtClean="0"/>
          </a:p>
          <a:p>
            <a:pPr eaLnBrk="1" hangingPunct="1"/>
            <a:r>
              <a:rPr lang="tr-TR" dirty="0" smtClean="0"/>
              <a:t>Değerlendirme ve uygulama</a:t>
            </a:r>
            <a:endParaRPr lang="tr-TR" dirty="0" smtClean="0"/>
          </a:p>
        </p:txBody>
      </p:sp>
    </p:spTree>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bwMode="auto">
          <a:xfrm>
            <a:off x="928662" y="1785926"/>
            <a:ext cx="1714512" cy="571504"/>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rPr>
              <a:t>Dış Çevre</a:t>
            </a:r>
            <a:endParaRPr kumimoji="0" lang="tr-TR" sz="2400" b="0" i="0" u="none" strike="noStrike" cap="none" normalizeH="0" baseline="0" dirty="0" smtClean="0">
              <a:ln>
                <a:noFill/>
              </a:ln>
              <a:solidFill>
                <a:schemeClr val="tx1"/>
              </a:solidFill>
              <a:effectLst/>
              <a:latin typeface="Times New Roman" pitchFamily="18" charset="0"/>
            </a:endParaRPr>
          </a:p>
        </p:txBody>
      </p:sp>
      <p:sp>
        <p:nvSpPr>
          <p:cNvPr id="5" name="4 Dikdörtgen"/>
          <p:cNvSpPr/>
          <p:nvPr/>
        </p:nvSpPr>
        <p:spPr bwMode="auto">
          <a:xfrm>
            <a:off x="1000100" y="3857628"/>
            <a:ext cx="1785950" cy="642942"/>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rPr>
              <a:t>İç Çevre</a:t>
            </a:r>
            <a:endParaRPr kumimoji="0" lang="tr-TR" sz="2400" b="0" i="0" u="none" strike="noStrike" cap="none" normalizeH="0" baseline="0" dirty="0" smtClean="0">
              <a:ln>
                <a:noFill/>
              </a:ln>
              <a:solidFill>
                <a:schemeClr val="tx1"/>
              </a:solidFill>
              <a:effectLst/>
              <a:latin typeface="Times New Roman" pitchFamily="18" charset="0"/>
            </a:endParaRPr>
          </a:p>
        </p:txBody>
      </p:sp>
      <p:sp>
        <p:nvSpPr>
          <p:cNvPr id="6" name="5 Dikdörtgen"/>
          <p:cNvSpPr/>
          <p:nvPr/>
        </p:nvSpPr>
        <p:spPr bwMode="auto">
          <a:xfrm>
            <a:off x="2071670" y="2786058"/>
            <a:ext cx="1857388" cy="571504"/>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Times New Roman" pitchFamily="18" charset="0"/>
              </a:rPr>
              <a:t>Stratejik Amaçlar</a:t>
            </a:r>
            <a:endParaRPr kumimoji="0" lang="tr-TR" sz="1800" b="0" i="0" u="none" strike="noStrike" cap="none" normalizeH="0" baseline="0" dirty="0" smtClean="0">
              <a:ln>
                <a:noFill/>
              </a:ln>
              <a:solidFill>
                <a:schemeClr val="tx1"/>
              </a:solidFill>
              <a:effectLst/>
              <a:latin typeface="Times New Roman" pitchFamily="18" charset="0"/>
            </a:endParaRPr>
          </a:p>
        </p:txBody>
      </p:sp>
      <p:sp>
        <p:nvSpPr>
          <p:cNvPr id="7" name="6 Dikdörtgen"/>
          <p:cNvSpPr/>
          <p:nvPr/>
        </p:nvSpPr>
        <p:spPr bwMode="auto">
          <a:xfrm>
            <a:off x="4572000" y="2786058"/>
            <a:ext cx="1500198" cy="571504"/>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Times New Roman" pitchFamily="18" charset="0"/>
              </a:rPr>
              <a:t>İK Planlaması</a:t>
            </a:r>
            <a:endParaRPr kumimoji="0" lang="tr-TR" sz="1800" b="0" i="0" u="none" strike="noStrike" cap="none" normalizeH="0" baseline="0" dirty="0" smtClean="0">
              <a:ln>
                <a:noFill/>
              </a:ln>
              <a:solidFill>
                <a:schemeClr val="tx1"/>
              </a:solidFill>
              <a:effectLst/>
              <a:latin typeface="Times New Roman" pitchFamily="18" charset="0"/>
            </a:endParaRPr>
          </a:p>
        </p:txBody>
      </p:sp>
      <p:sp>
        <p:nvSpPr>
          <p:cNvPr id="8" name="7 Dikdörtgen"/>
          <p:cNvSpPr/>
          <p:nvPr/>
        </p:nvSpPr>
        <p:spPr bwMode="auto">
          <a:xfrm>
            <a:off x="6143636" y="1857364"/>
            <a:ext cx="1500198" cy="571504"/>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Times New Roman" pitchFamily="18" charset="0"/>
              </a:rPr>
              <a:t>İK</a:t>
            </a:r>
            <a:r>
              <a:rPr kumimoji="0" lang="tr-TR" sz="1800" b="0" i="0" u="none" strike="noStrike" cap="none" normalizeH="0" dirty="0" smtClean="0">
                <a:ln>
                  <a:noFill/>
                </a:ln>
                <a:solidFill>
                  <a:schemeClr val="tx1"/>
                </a:solidFill>
                <a:effectLst/>
                <a:latin typeface="Times New Roman" pitchFamily="18" charset="0"/>
              </a:rPr>
              <a:t> Tahminleri</a:t>
            </a:r>
            <a:endParaRPr kumimoji="0" lang="tr-TR" sz="1800" b="0" i="0" u="none" strike="noStrike" cap="none" normalizeH="0" baseline="0" dirty="0" smtClean="0">
              <a:ln>
                <a:noFill/>
              </a:ln>
              <a:solidFill>
                <a:schemeClr val="tx1"/>
              </a:solidFill>
              <a:effectLst/>
              <a:latin typeface="Times New Roman" pitchFamily="18" charset="0"/>
            </a:endParaRPr>
          </a:p>
        </p:txBody>
      </p:sp>
      <p:sp>
        <p:nvSpPr>
          <p:cNvPr id="9" name="8 Dikdörtgen"/>
          <p:cNvSpPr/>
          <p:nvPr/>
        </p:nvSpPr>
        <p:spPr bwMode="auto">
          <a:xfrm>
            <a:off x="6215074" y="3714752"/>
            <a:ext cx="1571636" cy="571504"/>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Times New Roman" pitchFamily="18" charset="0"/>
              </a:rPr>
              <a:t>Mevcut</a:t>
            </a:r>
            <a:r>
              <a:rPr kumimoji="0" lang="tr-TR" sz="1800" b="0" i="0" u="none" strike="noStrike" cap="none" normalizeH="0" dirty="0" smtClean="0">
                <a:ln>
                  <a:noFill/>
                </a:ln>
                <a:solidFill>
                  <a:schemeClr val="tx1"/>
                </a:solidFill>
                <a:effectLst/>
                <a:latin typeface="Times New Roman" pitchFamily="18" charset="0"/>
              </a:rPr>
              <a:t> İK Profili</a:t>
            </a:r>
            <a:endParaRPr kumimoji="0" lang="tr-TR" sz="1800" b="0" i="0" u="none" strike="noStrike" cap="none" normalizeH="0" baseline="0" dirty="0" smtClean="0">
              <a:ln>
                <a:noFill/>
              </a:ln>
              <a:solidFill>
                <a:schemeClr val="tx1"/>
              </a:solidFill>
              <a:effectLst/>
              <a:latin typeface="Times New Roman" pitchFamily="18" charset="0"/>
            </a:endParaRPr>
          </a:p>
        </p:txBody>
      </p:sp>
      <p:sp>
        <p:nvSpPr>
          <p:cNvPr id="10" name="9 Dikdörtgen"/>
          <p:cNvSpPr/>
          <p:nvPr/>
        </p:nvSpPr>
        <p:spPr bwMode="auto">
          <a:xfrm>
            <a:off x="7286644" y="2786058"/>
            <a:ext cx="1571636" cy="571504"/>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Times New Roman" pitchFamily="18" charset="0"/>
              </a:rPr>
              <a:t>İK</a:t>
            </a:r>
            <a:r>
              <a:rPr kumimoji="0" lang="tr-TR" sz="1800" b="0" i="0" u="none" strike="noStrike" cap="none" normalizeH="0" dirty="0" smtClean="0">
                <a:ln>
                  <a:noFill/>
                </a:ln>
                <a:solidFill>
                  <a:schemeClr val="tx1"/>
                </a:solidFill>
                <a:effectLst/>
                <a:latin typeface="Times New Roman" pitchFamily="18" charset="0"/>
              </a:rPr>
              <a:t> Gereksinmesi</a:t>
            </a:r>
            <a:endParaRPr kumimoji="0" lang="tr-TR" sz="1800" b="0" i="0" u="none" strike="noStrike" cap="none" normalizeH="0" baseline="0" dirty="0" smtClean="0">
              <a:ln>
                <a:noFill/>
              </a:ln>
              <a:solidFill>
                <a:schemeClr val="tx1"/>
              </a:solidFill>
              <a:effectLst/>
              <a:latin typeface="Times New Roman" pitchFamily="18" charset="0"/>
            </a:endParaRPr>
          </a:p>
        </p:txBody>
      </p:sp>
      <p:sp>
        <p:nvSpPr>
          <p:cNvPr id="11" name="10 Başlık"/>
          <p:cNvSpPr>
            <a:spLocks noGrp="1"/>
          </p:cNvSpPr>
          <p:nvPr>
            <p:ph type="title" idx="4294967295"/>
          </p:nvPr>
        </p:nvSpPr>
        <p:spPr>
          <a:xfrm>
            <a:off x="1071563" y="457200"/>
            <a:ext cx="8072437" cy="1143000"/>
          </a:xfrm>
        </p:spPr>
        <p:txBody>
          <a:bodyPr/>
          <a:lstStyle/>
          <a:p>
            <a:r>
              <a:rPr lang="tr-TR" sz="1400" b="1" dirty="0" smtClean="0">
                <a:latin typeface="+mn-lt"/>
              </a:rPr>
              <a:t>STRATEJİK PLANLAMA                                                                        İNSAN KAYNAKLARI PLANLAMASI</a:t>
            </a:r>
            <a:endParaRPr lang="tr-TR" sz="1400" b="1" dirty="0">
              <a:latin typeface="+mn-lt"/>
            </a:endParaRPr>
          </a:p>
        </p:txBody>
      </p:sp>
      <p:cxnSp>
        <p:nvCxnSpPr>
          <p:cNvPr id="14" name="13 Düz Ok Bağlayıcısı"/>
          <p:cNvCxnSpPr/>
          <p:nvPr/>
        </p:nvCxnSpPr>
        <p:spPr bwMode="auto">
          <a:xfrm rot="5400000">
            <a:off x="679423" y="3106735"/>
            <a:ext cx="1500198" cy="1588"/>
          </a:xfrm>
          <a:prstGeom prst="straightConnector1">
            <a:avLst/>
          </a:prstGeom>
          <a:solidFill>
            <a:schemeClr val="accent1"/>
          </a:solidFill>
          <a:ln w="12700" cap="flat" cmpd="sng" algn="ctr">
            <a:solidFill>
              <a:schemeClr val="tx1"/>
            </a:solidFill>
            <a:prstDash val="solid"/>
            <a:round/>
            <a:headEnd type="arrow"/>
            <a:tailEnd type="arrow"/>
          </a:ln>
          <a:effectLst/>
        </p:spPr>
      </p:cxnSp>
      <p:cxnSp>
        <p:nvCxnSpPr>
          <p:cNvPr id="16" name="15 Düz Ok Bağlayıcısı"/>
          <p:cNvCxnSpPr/>
          <p:nvPr/>
        </p:nvCxnSpPr>
        <p:spPr bwMode="auto">
          <a:xfrm>
            <a:off x="1428728" y="2357430"/>
            <a:ext cx="1214446" cy="357190"/>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21" name="20 Düz Ok Bağlayıcısı"/>
          <p:cNvCxnSpPr/>
          <p:nvPr/>
        </p:nvCxnSpPr>
        <p:spPr bwMode="auto">
          <a:xfrm flipV="1">
            <a:off x="1428728" y="3357562"/>
            <a:ext cx="1214446" cy="428628"/>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24" name="23 Düz Ok Bağlayıcısı"/>
          <p:cNvCxnSpPr>
            <a:stCxn id="6" idx="3"/>
            <a:endCxn id="7" idx="1"/>
          </p:cNvCxnSpPr>
          <p:nvPr/>
        </p:nvCxnSpPr>
        <p:spPr bwMode="auto">
          <a:xfrm>
            <a:off x="3929058" y="3071810"/>
            <a:ext cx="642942" cy="1588"/>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29" name="28 Düz Bağlayıcı"/>
          <p:cNvCxnSpPr/>
          <p:nvPr/>
        </p:nvCxnSpPr>
        <p:spPr bwMode="auto">
          <a:xfrm rot="5400000" flipH="1" flipV="1">
            <a:off x="4787108" y="2428868"/>
            <a:ext cx="713586" cy="794"/>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2" name="31 Düz Ok Bağlayıcısı"/>
          <p:cNvCxnSpPr/>
          <p:nvPr/>
        </p:nvCxnSpPr>
        <p:spPr bwMode="auto">
          <a:xfrm>
            <a:off x="5143504" y="2071678"/>
            <a:ext cx="928694" cy="1588"/>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35" name="34 Düz Bağlayıcı"/>
          <p:cNvCxnSpPr/>
          <p:nvPr/>
        </p:nvCxnSpPr>
        <p:spPr bwMode="auto">
          <a:xfrm rot="5400000">
            <a:off x="4750595" y="3750471"/>
            <a:ext cx="785818" cy="158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41" name="40 Düz Ok Bağlayıcısı"/>
          <p:cNvCxnSpPr/>
          <p:nvPr/>
        </p:nvCxnSpPr>
        <p:spPr bwMode="auto">
          <a:xfrm>
            <a:off x="5143504" y="4143380"/>
            <a:ext cx="1000132" cy="1588"/>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43" name="42 Düz Ok Bağlayıcısı"/>
          <p:cNvCxnSpPr/>
          <p:nvPr/>
        </p:nvCxnSpPr>
        <p:spPr bwMode="auto">
          <a:xfrm rot="5400000">
            <a:off x="6144430" y="3071016"/>
            <a:ext cx="1143008" cy="1588"/>
          </a:xfrm>
          <a:prstGeom prst="straightConnector1">
            <a:avLst/>
          </a:prstGeom>
          <a:solidFill>
            <a:schemeClr val="accent1"/>
          </a:solidFill>
          <a:ln w="12700" cap="flat" cmpd="sng" algn="ctr">
            <a:solidFill>
              <a:schemeClr val="tx1"/>
            </a:solidFill>
            <a:prstDash val="solid"/>
            <a:round/>
            <a:headEnd type="arrow"/>
            <a:tailEnd type="arrow"/>
          </a:ln>
          <a:effectLst/>
        </p:spPr>
      </p:cxnSp>
      <p:cxnSp>
        <p:nvCxnSpPr>
          <p:cNvPr id="45" name="44 Düz Ok Bağlayıcısı"/>
          <p:cNvCxnSpPr>
            <a:endCxn id="10" idx="1"/>
          </p:cNvCxnSpPr>
          <p:nvPr/>
        </p:nvCxnSpPr>
        <p:spPr bwMode="auto">
          <a:xfrm>
            <a:off x="6715140" y="3071810"/>
            <a:ext cx="571504" cy="1588"/>
          </a:xfrm>
          <a:prstGeom prst="straightConnector1">
            <a:avLst/>
          </a:prstGeom>
          <a:solidFill>
            <a:schemeClr val="accent1"/>
          </a:solidFill>
          <a:ln w="12700" cap="flat" cmpd="sng" algn="ctr">
            <a:solidFill>
              <a:schemeClr val="tx1"/>
            </a:solidFill>
            <a:prstDash val="solid"/>
            <a:round/>
            <a:headEnd type="none" w="sm" len="sm"/>
            <a:tailEnd type="arrow"/>
          </a:ln>
          <a:effectLst/>
        </p:spPr>
      </p:cxnSp>
    </p:spTree>
  </p:cSld>
  <p:clrMapOvr>
    <a:masterClrMapping/>
  </p:clrMapOvr>
  <p:transition spd="med">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261" name="Group 69"/>
          <p:cNvGraphicFramePr>
            <a:graphicFrameLocks noGrp="1"/>
          </p:cNvGraphicFramePr>
          <p:nvPr/>
        </p:nvGraphicFramePr>
        <p:xfrm>
          <a:off x="306388" y="2914650"/>
          <a:ext cx="2089150" cy="1030224"/>
        </p:xfrm>
        <a:graphic>
          <a:graphicData uri="http://schemas.openxmlformats.org/drawingml/2006/table">
            <a:tbl>
              <a:tblPr/>
              <a:tblGrid>
                <a:gridCol w="2089150"/>
              </a:tblGrid>
              <a:tr h="288925">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tr-TR" sz="1600" b="1" i="0" u="none" strike="noStrike" cap="none" normalizeH="0" baseline="0" smtClean="0">
                          <a:ln>
                            <a:noFill/>
                          </a:ln>
                          <a:solidFill>
                            <a:schemeClr val="bg1"/>
                          </a:solidFill>
                          <a:effectLst/>
                          <a:latin typeface="Tahoma" pitchFamily="34" charset="0"/>
                        </a:rPr>
                        <a:t>AŞAMA 1</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r>
              <a:tr h="628650">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tr-TR" sz="1800" b="1" i="0" u="none" strike="noStrike" cap="none" normalizeH="0" baseline="0" dirty="0" smtClean="0">
                          <a:ln>
                            <a:noFill/>
                          </a:ln>
                          <a:solidFill>
                            <a:schemeClr val="tx1"/>
                          </a:solidFill>
                          <a:effectLst/>
                          <a:latin typeface="Tahoma" pitchFamily="34" charset="0"/>
                        </a:rPr>
                        <a:t>Dış Çevrenin </a:t>
                      </a:r>
                    </a:p>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tr-TR" sz="1800" b="1" i="0" u="none" strike="noStrike" cap="none" normalizeH="0" baseline="0" dirty="0" smtClean="0">
                          <a:ln>
                            <a:noFill/>
                          </a:ln>
                          <a:solidFill>
                            <a:schemeClr val="tx1"/>
                          </a:solidFill>
                          <a:effectLst/>
                          <a:latin typeface="Tahoma" pitchFamily="34" charset="0"/>
                        </a:rPr>
                        <a:t>Analizi</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graphicFrame>
        <p:nvGraphicFramePr>
          <p:cNvPr id="8256" name="Group 64"/>
          <p:cNvGraphicFramePr>
            <a:graphicFrameLocks noGrp="1"/>
          </p:cNvGraphicFramePr>
          <p:nvPr/>
        </p:nvGraphicFramePr>
        <p:xfrm>
          <a:off x="3330575" y="2914650"/>
          <a:ext cx="2089150" cy="999744"/>
        </p:xfrm>
        <a:graphic>
          <a:graphicData uri="http://schemas.openxmlformats.org/drawingml/2006/table">
            <a:tbl>
              <a:tblPr/>
              <a:tblGrid>
                <a:gridCol w="2089150"/>
              </a:tblGrid>
              <a:tr h="288925">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tr-TR" sz="1400" b="1" i="0" u="none" strike="noStrike" cap="none" normalizeH="0" baseline="0" smtClean="0">
                          <a:ln>
                            <a:noFill/>
                          </a:ln>
                          <a:solidFill>
                            <a:schemeClr val="bg1"/>
                          </a:solidFill>
                          <a:effectLst/>
                          <a:latin typeface="Tahoma" pitchFamily="34" charset="0"/>
                        </a:rPr>
                        <a:t>AŞAMA 2</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r>
              <a:tr h="628650">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tr-TR" sz="1800" b="1" i="0" u="none" strike="noStrike" cap="none" normalizeH="0" baseline="0" smtClean="0">
                          <a:ln>
                            <a:noFill/>
                          </a:ln>
                          <a:solidFill>
                            <a:schemeClr val="tx1"/>
                          </a:solidFill>
                          <a:effectLst/>
                          <a:latin typeface="Tahoma" pitchFamily="34" charset="0"/>
                        </a:rPr>
                        <a:t>İç Çevrenin </a:t>
                      </a:r>
                    </a:p>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tr-TR" sz="1800" b="1" i="0" u="none" strike="noStrike" cap="none" normalizeH="0" baseline="0" smtClean="0">
                          <a:ln>
                            <a:noFill/>
                          </a:ln>
                          <a:solidFill>
                            <a:schemeClr val="tx1"/>
                          </a:solidFill>
                          <a:effectLst/>
                          <a:latin typeface="Tahoma" pitchFamily="34" charset="0"/>
                        </a:rPr>
                        <a:t>Analizi</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graphicFrame>
        <p:nvGraphicFramePr>
          <p:cNvPr id="8267" name="Group 75"/>
          <p:cNvGraphicFramePr>
            <a:graphicFrameLocks noGrp="1"/>
          </p:cNvGraphicFramePr>
          <p:nvPr/>
        </p:nvGraphicFramePr>
        <p:xfrm>
          <a:off x="6354763" y="2914650"/>
          <a:ext cx="2089150" cy="944880"/>
        </p:xfrm>
        <a:graphic>
          <a:graphicData uri="http://schemas.openxmlformats.org/drawingml/2006/table">
            <a:tbl>
              <a:tblPr/>
              <a:tblGrid>
                <a:gridCol w="2089150"/>
              </a:tblGrid>
              <a:tr h="288925">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tr-TR" sz="1400" b="1" i="0" u="none" strike="noStrike" cap="none" normalizeH="0" baseline="0" smtClean="0">
                          <a:ln>
                            <a:noFill/>
                          </a:ln>
                          <a:solidFill>
                            <a:schemeClr val="bg1"/>
                          </a:solidFill>
                          <a:effectLst/>
                          <a:latin typeface="Tahoma" pitchFamily="34" charset="0"/>
                        </a:rPr>
                        <a:t>AŞAMA 3</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r>
              <a:tr h="628650">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tr-TR" sz="1800" b="1" i="0" u="none" strike="noStrike" cap="none" normalizeH="0" baseline="0" smtClean="0">
                          <a:ln>
                            <a:noFill/>
                          </a:ln>
                          <a:solidFill>
                            <a:schemeClr val="tx1"/>
                          </a:solidFill>
                          <a:effectLst/>
                          <a:latin typeface="Tahoma" pitchFamily="34" charset="0"/>
                        </a:rPr>
                        <a:t>Vizyon-misyon ve hedefler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graphicFrame>
        <p:nvGraphicFramePr>
          <p:cNvPr id="8273" name="Group 81"/>
          <p:cNvGraphicFramePr>
            <a:graphicFrameLocks noGrp="1"/>
          </p:cNvGraphicFramePr>
          <p:nvPr/>
        </p:nvGraphicFramePr>
        <p:xfrm>
          <a:off x="306388" y="5146675"/>
          <a:ext cx="2089150" cy="944880"/>
        </p:xfrm>
        <a:graphic>
          <a:graphicData uri="http://schemas.openxmlformats.org/drawingml/2006/table">
            <a:tbl>
              <a:tblPr/>
              <a:tblGrid>
                <a:gridCol w="2089150"/>
              </a:tblGrid>
              <a:tr h="288925">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tr-TR" sz="1400" b="1" i="0" u="none" strike="noStrike" cap="none" normalizeH="0" baseline="0" smtClean="0">
                          <a:ln>
                            <a:noFill/>
                          </a:ln>
                          <a:solidFill>
                            <a:schemeClr val="bg1"/>
                          </a:solidFill>
                          <a:effectLst/>
                          <a:latin typeface="Tahoma" pitchFamily="34" charset="0"/>
                        </a:rPr>
                        <a:t>AŞAMA 6</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r>
              <a:tr h="628650">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tr-TR" sz="1800" b="1" i="0" u="none" strike="noStrike" cap="none" normalizeH="0" baseline="0" smtClean="0">
                          <a:ln>
                            <a:noFill/>
                          </a:ln>
                          <a:solidFill>
                            <a:schemeClr val="tx1"/>
                          </a:solidFill>
                          <a:effectLst/>
                          <a:latin typeface="Tahoma" pitchFamily="34" charset="0"/>
                        </a:rPr>
                        <a:t>Stratejik Denetim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graphicFrame>
        <p:nvGraphicFramePr>
          <p:cNvPr id="8271" name="Group 79"/>
          <p:cNvGraphicFramePr>
            <a:graphicFrameLocks noGrp="1"/>
          </p:cNvGraphicFramePr>
          <p:nvPr/>
        </p:nvGraphicFramePr>
        <p:xfrm>
          <a:off x="3330575" y="5146675"/>
          <a:ext cx="2089150" cy="944880"/>
        </p:xfrm>
        <a:graphic>
          <a:graphicData uri="http://schemas.openxmlformats.org/drawingml/2006/table">
            <a:tbl>
              <a:tblPr/>
              <a:tblGrid>
                <a:gridCol w="2089150"/>
              </a:tblGrid>
              <a:tr h="288925">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tr-TR" sz="1400" b="1" i="0" u="none" strike="noStrike" cap="none" normalizeH="0" baseline="0" smtClean="0">
                          <a:ln>
                            <a:noFill/>
                          </a:ln>
                          <a:solidFill>
                            <a:schemeClr val="bg1"/>
                          </a:solidFill>
                          <a:effectLst/>
                          <a:latin typeface="Tahoma" pitchFamily="34" charset="0"/>
                        </a:rPr>
                        <a:t>AŞAMA 5</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r>
              <a:tr h="628650">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tr-TR" sz="1800" b="1" i="0" u="none" strike="noStrike" cap="none" normalizeH="0" baseline="0" smtClean="0">
                          <a:ln>
                            <a:noFill/>
                          </a:ln>
                          <a:solidFill>
                            <a:schemeClr val="tx1"/>
                          </a:solidFill>
                          <a:effectLst/>
                          <a:latin typeface="Tahoma" pitchFamily="34" charset="0"/>
                        </a:rPr>
                        <a:t>Stratejilerin Uygulanması</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graphicFrame>
        <p:nvGraphicFramePr>
          <p:cNvPr id="8269" name="Group 77"/>
          <p:cNvGraphicFramePr>
            <a:graphicFrameLocks noGrp="1"/>
          </p:cNvGraphicFramePr>
          <p:nvPr/>
        </p:nvGraphicFramePr>
        <p:xfrm>
          <a:off x="6354763" y="5146675"/>
          <a:ext cx="2089150" cy="944880"/>
        </p:xfrm>
        <a:graphic>
          <a:graphicData uri="http://schemas.openxmlformats.org/drawingml/2006/table">
            <a:tbl>
              <a:tblPr/>
              <a:tblGrid>
                <a:gridCol w="2089150"/>
              </a:tblGrid>
              <a:tr h="288925">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tr-TR" sz="1400" b="1" i="0" u="none" strike="noStrike" cap="none" normalizeH="0" baseline="0" smtClean="0">
                          <a:ln>
                            <a:noFill/>
                          </a:ln>
                          <a:solidFill>
                            <a:schemeClr val="bg1"/>
                          </a:solidFill>
                          <a:effectLst/>
                          <a:latin typeface="Tahoma" pitchFamily="34" charset="0"/>
                        </a:rPr>
                        <a:t>AŞAMA 4</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r>
              <a:tr h="628650">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tr-TR" sz="1800" b="1" i="0" u="none" strike="noStrike" cap="none" normalizeH="0" baseline="0" smtClean="0">
                          <a:ln>
                            <a:noFill/>
                          </a:ln>
                          <a:solidFill>
                            <a:schemeClr val="tx1"/>
                          </a:solidFill>
                          <a:effectLst/>
                          <a:latin typeface="Tahoma" pitchFamily="34" charset="0"/>
                        </a:rPr>
                        <a:t>Stratejilerin Belirlenmesi</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
        <p:nvSpPr>
          <p:cNvPr id="8242" name="AutoShape 57"/>
          <p:cNvSpPr>
            <a:spLocks noChangeArrowheads="1"/>
          </p:cNvSpPr>
          <p:nvPr/>
        </p:nvSpPr>
        <p:spPr bwMode="auto">
          <a:xfrm>
            <a:off x="2466975" y="3130550"/>
            <a:ext cx="863600" cy="360363"/>
          </a:xfrm>
          <a:prstGeom prst="rightArrow">
            <a:avLst>
              <a:gd name="adj1" fmla="val 50000"/>
              <a:gd name="adj2" fmla="val 59912"/>
            </a:avLst>
          </a:prstGeom>
          <a:solidFill>
            <a:schemeClr val="tx1"/>
          </a:solidFill>
          <a:ln w="9525">
            <a:solidFill>
              <a:schemeClr val="tx1"/>
            </a:solidFill>
            <a:miter lim="800000"/>
            <a:headEnd/>
            <a:tailEnd/>
          </a:ln>
        </p:spPr>
        <p:txBody>
          <a:bodyPr wrap="none" anchor="ctr"/>
          <a:lstStyle/>
          <a:p>
            <a:endParaRPr lang="tr-TR"/>
          </a:p>
        </p:txBody>
      </p:sp>
      <p:sp>
        <p:nvSpPr>
          <p:cNvPr id="8243" name="AutoShape 58"/>
          <p:cNvSpPr>
            <a:spLocks noChangeArrowheads="1"/>
          </p:cNvSpPr>
          <p:nvPr/>
        </p:nvSpPr>
        <p:spPr bwMode="auto">
          <a:xfrm>
            <a:off x="5491163" y="3203575"/>
            <a:ext cx="863600" cy="360363"/>
          </a:xfrm>
          <a:prstGeom prst="rightArrow">
            <a:avLst>
              <a:gd name="adj1" fmla="val 50000"/>
              <a:gd name="adj2" fmla="val 59912"/>
            </a:avLst>
          </a:prstGeom>
          <a:solidFill>
            <a:schemeClr val="tx1"/>
          </a:solidFill>
          <a:ln w="9525">
            <a:solidFill>
              <a:schemeClr val="tx1"/>
            </a:solidFill>
            <a:miter lim="800000"/>
            <a:headEnd/>
            <a:tailEnd/>
          </a:ln>
        </p:spPr>
        <p:txBody>
          <a:bodyPr wrap="none" anchor="ctr"/>
          <a:lstStyle/>
          <a:p>
            <a:endParaRPr lang="tr-TR"/>
          </a:p>
        </p:txBody>
      </p:sp>
      <p:sp>
        <p:nvSpPr>
          <p:cNvPr id="8244" name="AutoShape 59"/>
          <p:cNvSpPr>
            <a:spLocks noChangeArrowheads="1"/>
          </p:cNvSpPr>
          <p:nvPr/>
        </p:nvSpPr>
        <p:spPr bwMode="auto">
          <a:xfrm>
            <a:off x="7162800" y="4038600"/>
            <a:ext cx="504825" cy="792163"/>
          </a:xfrm>
          <a:prstGeom prst="downArrow">
            <a:avLst>
              <a:gd name="adj1" fmla="val 50000"/>
              <a:gd name="adj2" fmla="val 39230"/>
            </a:avLst>
          </a:prstGeom>
          <a:solidFill>
            <a:schemeClr val="tx1"/>
          </a:solidFill>
          <a:ln w="9525">
            <a:solidFill>
              <a:schemeClr val="tx1"/>
            </a:solidFill>
            <a:miter lim="800000"/>
            <a:headEnd/>
            <a:tailEnd/>
          </a:ln>
        </p:spPr>
        <p:txBody>
          <a:bodyPr vert="eaVert" wrap="none" anchor="ctr"/>
          <a:lstStyle/>
          <a:p>
            <a:endParaRPr lang="tr-TR"/>
          </a:p>
        </p:txBody>
      </p:sp>
      <p:sp>
        <p:nvSpPr>
          <p:cNvPr id="8245" name="AutoShape 60"/>
          <p:cNvSpPr>
            <a:spLocks noChangeArrowheads="1"/>
          </p:cNvSpPr>
          <p:nvPr/>
        </p:nvSpPr>
        <p:spPr bwMode="auto">
          <a:xfrm>
            <a:off x="5491163" y="5435600"/>
            <a:ext cx="792162" cy="360363"/>
          </a:xfrm>
          <a:prstGeom prst="leftArrow">
            <a:avLst>
              <a:gd name="adj1" fmla="val 50000"/>
              <a:gd name="adj2" fmla="val 54956"/>
            </a:avLst>
          </a:prstGeom>
          <a:solidFill>
            <a:schemeClr val="tx1"/>
          </a:solidFill>
          <a:ln w="9525">
            <a:solidFill>
              <a:schemeClr val="tx1"/>
            </a:solidFill>
            <a:miter lim="800000"/>
            <a:headEnd/>
            <a:tailEnd/>
          </a:ln>
        </p:spPr>
        <p:txBody>
          <a:bodyPr wrap="none" anchor="ctr"/>
          <a:lstStyle/>
          <a:p>
            <a:endParaRPr lang="tr-TR"/>
          </a:p>
        </p:txBody>
      </p:sp>
      <p:sp>
        <p:nvSpPr>
          <p:cNvPr id="8246" name="AutoShape 61"/>
          <p:cNvSpPr>
            <a:spLocks noChangeArrowheads="1"/>
          </p:cNvSpPr>
          <p:nvPr/>
        </p:nvSpPr>
        <p:spPr bwMode="auto">
          <a:xfrm>
            <a:off x="2466975" y="5435600"/>
            <a:ext cx="792163" cy="360363"/>
          </a:xfrm>
          <a:prstGeom prst="leftArrow">
            <a:avLst>
              <a:gd name="adj1" fmla="val 50000"/>
              <a:gd name="adj2" fmla="val 54956"/>
            </a:avLst>
          </a:prstGeom>
          <a:solidFill>
            <a:schemeClr val="tx1"/>
          </a:solidFill>
          <a:ln w="9525">
            <a:solidFill>
              <a:schemeClr val="tx1"/>
            </a:solidFill>
            <a:miter lim="800000"/>
            <a:headEnd/>
            <a:tailEnd/>
          </a:ln>
        </p:spPr>
        <p:txBody>
          <a:bodyPr wrap="none" anchor="ctr"/>
          <a:lstStyle/>
          <a:p>
            <a:endParaRPr lang="tr-TR"/>
          </a:p>
        </p:txBody>
      </p:sp>
      <p:sp>
        <p:nvSpPr>
          <p:cNvPr id="8247" name="AutoShape 62"/>
          <p:cNvSpPr>
            <a:spLocks noChangeArrowheads="1"/>
          </p:cNvSpPr>
          <p:nvPr/>
        </p:nvSpPr>
        <p:spPr bwMode="auto">
          <a:xfrm>
            <a:off x="1098550" y="4138613"/>
            <a:ext cx="503238" cy="720725"/>
          </a:xfrm>
          <a:prstGeom prst="upArrow">
            <a:avLst>
              <a:gd name="adj1" fmla="val 50000"/>
              <a:gd name="adj2" fmla="val 35804"/>
            </a:avLst>
          </a:prstGeom>
          <a:solidFill>
            <a:schemeClr val="tx1"/>
          </a:solidFill>
          <a:ln w="9525">
            <a:solidFill>
              <a:schemeClr val="tx1"/>
            </a:solidFill>
            <a:miter lim="800000"/>
            <a:headEnd/>
            <a:tailEnd/>
          </a:ln>
        </p:spPr>
        <p:txBody>
          <a:bodyPr vert="eaVert" wrap="none" anchor="ctr"/>
          <a:lstStyle/>
          <a:p>
            <a:endParaRPr lang="tr-TR"/>
          </a:p>
        </p:txBody>
      </p:sp>
      <p:sp>
        <p:nvSpPr>
          <p:cNvPr id="8248" name="Rectangle 63"/>
          <p:cNvSpPr>
            <a:spLocks noGrp="1" noChangeArrowheads="1"/>
          </p:cNvSpPr>
          <p:nvPr>
            <p:ph type="title"/>
          </p:nvPr>
        </p:nvSpPr>
        <p:spPr>
          <a:xfrm>
            <a:off x="1295400" y="571480"/>
            <a:ext cx="7086600" cy="1000132"/>
          </a:xfrm>
        </p:spPr>
        <p:txBody>
          <a:bodyPr/>
          <a:lstStyle/>
          <a:p>
            <a:pPr eaLnBrk="1" hangingPunct="1"/>
            <a:r>
              <a:rPr lang="tr-TR" dirty="0" smtClean="0"/>
              <a:t> 1. Stratejik </a:t>
            </a:r>
            <a:r>
              <a:rPr lang="tr-TR" dirty="0" smtClean="0"/>
              <a:t>yönetim süreci</a:t>
            </a:r>
          </a:p>
        </p:txBody>
      </p:sp>
    </p:spTree>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6"/>
          <p:cNvSpPr>
            <a:spLocks noGrp="1" noChangeArrowheads="1"/>
          </p:cNvSpPr>
          <p:nvPr>
            <p:ph type="title"/>
          </p:nvPr>
        </p:nvSpPr>
        <p:spPr>
          <a:xfrm>
            <a:off x="1295400" y="357166"/>
            <a:ext cx="7086600" cy="1852634"/>
          </a:xfrm>
        </p:spPr>
        <p:txBody>
          <a:bodyPr/>
          <a:lstStyle/>
          <a:p>
            <a:pPr eaLnBrk="1" hangingPunct="1"/>
            <a:r>
              <a:rPr lang="tr-TR" dirty="0" smtClean="0"/>
              <a:t>2. Mevcut personel </a:t>
            </a:r>
            <a:r>
              <a:rPr lang="tr-TR" dirty="0" smtClean="0"/>
              <a:t>durumun belirlenmesi</a:t>
            </a:r>
          </a:p>
        </p:txBody>
      </p:sp>
      <p:sp>
        <p:nvSpPr>
          <p:cNvPr id="9219" name="Rectangle 7"/>
          <p:cNvSpPr>
            <a:spLocks noGrp="1" noChangeArrowheads="1"/>
          </p:cNvSpPr>
          <p:nvPr>
            <p:ph idx="1"/>
          </p:nvPr>
        </p:nvSpPr>
        <p:spPr>
          <a:xfrm>
            <a:off x="1371600" y="2438400"/>
            <a:ext cx="7086600" cy="3581400"/>
          </a:xfrm>
        </p:spPr>
        <p:txBody>
          <a:bodyPr/>
          <a:lstStyle/>
          <a:p>
            <a:pPr eaLnBrk="1" hangingPunct="1"/>
            <a:r>
              <a:rPr lang="tr-TR" dirty="0" smtClean="0"/>
              <a:t>İş tanım ve gereklerinin incelenmesi</a:t>
            </a:r>
          </a:p>
          <a:p>
            <a:pPr eaLnBrk="1" hangingPunct="1"/>
            <a:r>
              <a:rPr lang="tr-TR" dirty="0" smtClean="0"/>
              <a:t>İnsan kaynakları envanterinin hazırlanması</a:t>
            </a:r>
          </a:p>
          <a:p>
            <a:pPr eaLnBrk="1" hangingPunct="1"/>
            <a:r>
              <a:rPr lang="tr-TR" dirty="0" smtClean="0"/>
              <a:t>Personel hareketliliğinin incelenmesi</a:t>
            </a:r>
            <a:endParaRPr lang="tr-TR" dirty="0" smtClean="0"/>
          </a:p>
          <a:p>
            <a:pPr eaLnBrk="1" hangingPunct="1"/>
            <a:endParaRPr lang="tr-TR" dirty="0" smtClean="0"/>
          </a:p>
        </p:txBody>
      </p:sp>
    </p:spTree>
  </p:cSld>
  <p:clrMapOvr>
    <a:masterClrMapping/>
  </p:clrMapOvr>
  <p:transition spd="med">
    <p:wipe dir="r"/>
  </p:transition>
</p:sld>
</file>

<file path=ppt/tags/tag1.xml><?xml version="1.0" encoding="utf-8"?>
<p:tagLst xmlns:a="http://schemas.openxmlformats.org/drawingml/2006/main" xmlns:r="http://schemas.openxmlformats.org/officeDocument/2006/relationships" xmlns:p="http://schemas.openxmlformats.org/presentationml/2006/main">
  <p:tag name="BRANCHTO" val="262"/>
  <p:tag name="HOTSPOTTYPE" val="DefinedInNavigator"/>
  <p:tag name="DEFINEDINNAVIGATOR" val="True"/>
</p:tagLst>
</file>

<file path=ppt/theme/theme1.xml><?xml version="1.0" encoding="utf-8"?>
<a:theme xmlns:a="http://schemas.openxmlformats.org/drawingml/2006/main" name="Tema2">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Tema2</Template>
  <TotalTime>529</TotalTime>
  <Words>480</Words>
  <Application>Microsoft PowerPoint 7.0</Application>
  <PresentationFormat>Ekran Gösterisi (4:3)</PresentationFormat>
  <Paragraphs>99</Paragraphs>
  <Slides>19</Slides>
  <Notes>7</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Tema2</vt:lpstr>
      <vt:lpstr>İnsan Kaynakları Planlaması</vt:lpstr>
      <vt:lpstr>İnsan Kaynakları (İK) Planlaması</vt:lpstr>
      <vt:lpstr>İK Planlama Amaçları</vt:lpstr>
      <vt:lpstr>İşletmeler Neden İnsan Kaynakları Planlaması Yapmalıdır? </vt:lpstr>
      <vt:lpstr>Slayt 5</vt:lpstr>
      <vt:lpstr>İK Planlama süreci</vt:lpstr>
      <vt:lpstr>STRATEJİK PLANLAMA                                                                        İNSAN KAYNAKLARI PLANLAMASI</vt:lpstr>
      <vt:lpstr> 1. Stratejik yönetim süreci</vt:lpstr>
      <vt:lpstr>2. Mevcut personel durumun belirlenmesi</vt:lpstr>
      <vt:lpstr>3. Personel ihtiyacının tahmin edilmesi</vt:lpstr>
      <vt:lpstr>1.Delphi Tekniği</vt:lpstr>
      <vt:lpstr>2. İş Standartları Yöntemi</vt:lpstr>
      <vt:lpstr>3. Zaman Serileri Yöntemi</vt:lpstr>
      <vt:lpstr>Slayt 14</vt:lpstr>
      <vt:lpstr>4. Regresyon Analizi</vt:lpstr>
      <vt:lpstr>5. Simulasyon</vt:lpstr>
      <vt:lpstr>Son Aşama: Değerlendirme ve Uygulama </vt:lpstr>
      <vt:lpstr>Personel fazlası sorununun giderilmesi</vt:lpstr>
      <vt:lpstr>Personel eksikliği sorunu</vt:lpstr>
    </vt:vector>
  </TitlesOfParts>
  <Company>uuu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Strateji Önerme</dc:title>
  <dc:creator>qqq</dc:creator>
  <cp:lastModifiedBy>DELL</cp:lastModifiedBy>
  <cp:revision>22</cp:revision>
  <cp:lastPrinted>1601-01-01T00:00:00Z</cp:lastPrinted>
  <dcterms:created xsi:type="dcterms:W3CDTF">2003-01-15T12:07:21Z</dcterms:created>
  <dcterms:modified xsi:type="dcterms:W3CDTF">2015-03-08T10:32:42Z</dcterms:modified>
</cp:coreProperties>
</file>