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82" r:id="rId4"/>
    <p:sldId id="1119" r:id="rId5"/>
    <p:sldId id="1129" r:id="rId6"/>
    <p:sldId id="1189" r:id="rId7"/>
    <p:sldId id="1123" r:id="rId8"/>
    <p:sldId id="1190" r:id="rId9"/>
    <p:sldId id="1124" r:id="rId10"/>
    <p:sldId id="1125" r:id="rId11"/>
    <p:sldId id="1120"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3" d="100"/>
          <a:sy n="63" d="100"/>
        </p:scale>
        <p:origin x="66" y="33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103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Hukukun Temel İlkeleri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(3-0)5</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a:t>
            </a:r>
            <a:r>
              <a:rPr lang="tr-TR" sz="1600" b="1" dirty="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Erdem ERCAN </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7" cy="4770537"/>
          </a:xfrm>
          <a:prstGeom prst="rect">
            <a:avLst/>
          </a:prstGeom>
        </p:spPr>
        <p:txBody>
          <a:bodyPr wrap="square">
            <a:spAutoFit/>
          </a:bodyPr>
          <a:lstStyle/>
          <a:p>
            <a:pPr marL="342900" indent="-342900" algn="just">
              <a:spcBef>
                <a:spcPts val="600"/>
              </a:spcBef>
              <a:buClr>
                <a:srgbClr val="000099"/>
              </a:buClr>
              <a:buFont typeface="Wingdings" panose="05000000000000000000" pitchFamily="2" charset="2"/>
              <a:buChar char="q"/>
            </a:pP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algn="just">
              <a:spcBef>
                <a:spcPts val="600"/>
              </a:spcBef>
              <a:buClr>
                <a:srgbClr val="000099"/>
              </a:buClr>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4. HÜKÜMSÜZLÜK: </a:t>
            </a:r>
          </a:p>
          <a:p>
            <a:pPr marL="342900" indent="-342900" algn="just">
              <a:spcBef>
                <a:spcPts val="600"/>
              </a:spcBef>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Bir hukuki işlemin çeşitli </a:t>
            </a:r>
            <a:r>
              <a:rPr lang="tr-TR" sz="2400" dirty="0" smtClean="0">
                <a:latin typeface="Times New Roman" panose="02020603050405020304" pitchFamily="18" charset="0"/>
                <a:cs typeface="Times New Roman" panose="02020603050405020304" pitchFamily="18" charset="0"/>
              </a:rPr>
              <a:t>nedenlerle </a:t>
            </a:r>
            <a:r>
              <a:rPr lang="tr-TR" sz="2400" dirty="0">
                <a:latin typeface="Times New Roman" panose="02020603050405020304" pitchFamily="18" charset="0"/>
                <a:cs typeface="Times New Roman" panose="02020603050405020304" pitchFamily="18" charset="0"/>
              </a:rPr>
              <a:t>geçersiz </a:t>
            </a:r>
            <a:r>
              <a:rPr lang="tr-TR" sz="2400" dirty="0" smtClean="0">
                <a:latin typeface="Times New Roman" panose="02020603050405020304" pitchFamily="18" charset="0"/>
                <a:cs typeface="Times New Roman" panose="02020603050405020304" pitchFamily="18" charset="0"/>
              </a:rPr>
              <a:t>olması veya geçersiz kılınabilmesi </a:t>
            </a:r>
            <a:r>
              <a:rPr lang="tr-TR" sz="2400" dirty="0">
                <a:latin typeface="Times New Roman" panose="02020603050405020304" pitchFamily="18" charset="0"/>
                <a:cs typeface="Times New Roman" panose="02020603050405020304" pitchFamily="18" charset="0"/>
              </a:rPr>
              <a:t>durumudur</a:t>
            </a:r>
            <a:r>
              <a:rPr lang="tr-TR" sz="2400" dirty="0" smtClean="0">
                <a:latin typeface="Times New Roman" panose="02020603050405020304" pitchFamily="18" charset="0"/>
                <a:cs typeface="Times New Roman" panose="02020603050405020304" pitchFamily="18" charset="0"/>
              </a:rPr>
              <a:t>.</a:t>
            </a:r>
          </a:p>
          <a:p>
            <a:pPr marL="342900" indent="-342900" algn="just">
              <a:spcBef>
                <a:spcPts val="600"/>
              </a:spcBef>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Hükümsüzlük </a:t>
            </a:r>
            <a:r>
              <a:rPr lang="tr-TR" sz="2400" dirty="0">
                <a:latin typeface="Times New Roman" panose="02020603050405020304" pitchFamily="18" charset="0"/>
                <a:cs typeface="Times New Roman" panose="02020603050405020304" pitchFamily="18" charset="0"/>
              </a:rPr>
              <a:t>yaptırımının; Yokluk, mutlak butlan, kısmi butlan, tek taraflı </a:t>
            </a:r>
            <a:r>
              <a:rPr lang="tr-TR" sz="2400" dirty="0" err="1">
                <a:latin typeface="Times New Roman" panose="02020603050405020304" pitchFamily="18" charset="0"/>
                <a:cs typeface="Times New Roman" panose="02020603050405020304" pitchFamily="18" charset="0"/>
              </a:rPr>
              <a:t>bağlamazlık</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şeklinde </a:t>
            </a:r>
            <a:r>
              <a:rPr lang="tr-TR" sz="2400" dirty="0">
                <a:latin typeface="Times New Roman" panose="02020603050405020304" pitchFamily="18" charset="0"/>
                <a:cs typeface="Times New Roman" panose="02020603050405020304" pitchFamily="18" charset="0"/>
              </a:rPr>
              <a:t>beş hali vardır. </a:t>
            </a:r>
            <a:endParaRPr lang="tr-TR" sz="2400" dirty="0" smtClean="0">
              <a:latin typeface="Times New Roman" panose="02020603050405020304" pitchFamily="18" charset="0"/>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endParaRPr lang="tr-TR" sz="2400" dirty="0" smtClean="0">
              <a:latin typeface="Times New Roman" panose="02020603050405020304" pitchFamily="18" charset="0"/>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endParaRPr lang="tr-TR" sz="2400" dirty="0" smtClean="0">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Hukukta Yaptırım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8716255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016930"/>
            <a:ext cx="8517837" cy="5509200"/>
          </a:xfrm>
          <a:prstGeom prst="rect">
            <a:avLst/>
          </a:prstGeom>
        </p:spPr>
        <p:txBody>
          <a:bodyPr wrap="square">
            <a:spAutoFit/>
          </a:bodyPr>
          <a:lstStyle/>
          <a:p>
            <a:pPr marL="342900" indent="-342900" algn="just">
              <a:spcBef>
                <a:spcPts val="600"/>
              </a:spcBef>
              <a:buClr>
                <a:srgbClr val="000099"/>
              </a:buClr>
              <a:buFont typeface="Wingdings" panose="05000000000000000000" pitchFamily="2" charset="2"/>
              <a:buChar char="q"/>
            </a:pPr>
            <a:endPar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marL="342900" indent="-342900" algn="just">
              <a:spcBef>
                <a:spcPts val="600"/>
              </a:spcBef>
              <a:buClr>
                <a:srgbClr val="000099"/>
              </a:buClr>
              <a:buFont typeface="Wingdings" panose="05000000000000000000" pitchFamily="2" charset="2"/>
              <a:buChar char="q"/>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A-Yokluk:</a:t>
            </a:r>
          </a:p>
          <a:p>
            <a:pPr marL="342900" indent="-342900" algn="just">
              <a:spcBef>
                <a:spcPts val="600"/>
              </a:spcBef>
              <a:buClr>
                <a:srgbClr val="000099"/>
              </a:buClr>
              <a:buFont typeface="Wingdings" panose="05000000000000000000" pitchFamily="2" charset="2"/>
              <a:buChar char="q"/>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marL="342900"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Hukuki </a:t>
            </a:r>
            <a:r>
              <a:rPr lang="tr-TR" sz="2400" dirty="0" smtClean="0">
                <a:latin typeface="Times New Roman" panose="02020603050405020304" pitchFamily="18" charset="0"/>
                <a:cs typeface="Times New Roman" panose="02020603050405020304" pitchFamily="18" charset="0"/>
              </a:rPr>
              <a:t>işlemin kurucu unsurlarından en az birinin bulunmaması </a:t>
            </a:r>
            <a:r>
              <a:rPr lang="tr-TR" sz="2400" dirty="0">
                <a:latin typeface="Times New Roman" panose="02020603050405020304" pitchFamily="18" charset="0"/>
                <a:cs typeface="Times New Roman" panose="02020603050405020304" pitchFamily="18" charset="0"/>
              </a:rPr>
              <a:t>halinde </a:t>
            </a:r>
            <a:r>
              <a:rPr lang="tr-TR" sz="2400" dirty="0" smtClean="0">
                <a:latin typeface="Times New Roman" panose="02020603050405020304" pitchFamily="18" charset="0"/>
                <a:cs typeface="Times New Roman" panose="02020603050405020304" pitchFamily="18" charset="0"/>
              </a:rPr>
              <a:t>hukuki işlem </a:t>
            </a:r>
            <a:r>
              <a:rPr lang="tr-TR" sz="2400" dirty="0">
                <a:latin typeface="Times New Roman" panose="02020603050405020304" pitchFamily="18" charset="0"/>
                <a:cs typeface="Times New Roman" panose="02020603050405020304" pitchFamily="18" charset="0"/>
              </a:rPr>
              <a:t>varlık kazanmaz, akdi ilişki kurulmaz, </a:t>
            </a:r>
            <a:r>
              <a:rPr lang="tr-TR" sz="2400" dirty="0" smtClean="0">
                <a:latin typeface="Times New Roman" panose="02020603050405020304" pitchFamily="18" charset="0"/>
                <a:cs typeface="Times New Roman" panose="02020603050405020304" pitchFamily="18" charset="0"/>
              </a:rPr>
              <a:t>işlem yok hükmündedir</a:t>
            </a:r>
            <a:r>
              <a:rPr lang="tr-TR" sz="2400" dirty="0" smtClean="0">
                <a:latin typeface="Times New Roman" panose="02020603050405020304" pitchFamily="18" charset="0"/>
                <a:cs typeface="Times New Roman" panose="02020603050405020304" pitchFamily="18" charset="0"/>
              </a:rPr>
              <a:t>.</a:t>
            </a:r>
          </a:p>
          <a:p>
            <a:pPr marL="342900" indent="-342900" algn="just">
              <a:spcBef>
                <a:spcPts val="600"/>
              </a:spcBef>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Örneğin</a:t>
            </a:r>
            <a:r>
              <a:rPr lang="tr-TR" sz="2400" dirty="0">
                <a:latin typeface="Times New Roman" panose="02020603050405020304" pitchFamily="18" charset="0"/>
                <a:cs typeface="Times New Roman" panose="02020603050405020304" pitchFamily="18" charset="0"/>
              </a:rPr>
              <a:t>, evlendirme memuru önünde yapılmamış evlenme </a:t>
            </a:r>
            <a:r>
              <a:rPr lang="tr-TR" sz="2400" dirty="0" smtClean="0">
                <a:latin typeface="Times New Roman" panose="02020603050405020304" pitchFamily="18" charset="0"/>
                <a:cs typeface="Times New Roman" panose="02020603050405020304" pitchFamily="18" charset="0"/>
              </a:rPr>
              <a:t>işlemi ya da </a:t>
            </a:r>
            <a:r>
              <a:rPr lang="tr-TR" sz="2400" dirty="0">
                <a:latin typeface="Times New Roman" panose="02020603050405020304" pitchFamily="18" charset="0"/>
                <a:cs typeface="Times New Roman" panose="02020603050405020304" pitchFamily="18" charset="0"/>
              </a:rPr>
              <a:t>dini nikah yok hükmündedir. Hukuk düzeninde hiçbir anlam ifade etmez.</a:t>
            </a:r>
          </a:p>
          <a:p>
            <a:pPr marL="342900" indent="-342900" algn="just">
              <a:spcBef>
                <a:spcPts val="600"/>
              </a:spcBef>
              <a:buClr>
                <a:srgbClr val="000099"/>
              </a:buClr>
              <a:buFont typeface="Wingdings" panose="05000000000000000000" pitchFamily="2" charset="2"/>
              <a:buChar char="q"/>
            </a:pPr>
            <a:endParaRPr lang="tr-TR" sz="2400" dirty="0" smtClean="0">
              <a:latin typeface="Times New Roman" panose="02020603050405020304" pitchFamily="18" charset="0"/>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endParaRPr lang="tr-TR" sz="2400" dirty="0" smtClean="0">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Hukukta Yaptırım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7062458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425744"/>
            <a:ext cx="8517837" cy="5432256"/>
          </a:xfrm>
          <a:prstGeom prst="rect">
            <a:avLst/>
          </a:prstGeom>
        </p:spPr>
        <p:txBody>
          <a:bodyPr wrap="square">
            <a:spAutoFit/>
          </a:bodyPr>
          <a:lstStyle/>
          <a:p>
            <a:pPr marL="342900" indent="-342900" algn="just">
              <a:spcBef>
                <a:spcPts val="600"/>
              </a:spcBef>
              <a:buClr>
                <a:srgbClr val="000099"/>
              </a:buClr>
              <a:buFont typeface="Wingdings" panose="05000000000000000000" pitchFamily="2" charset="2"/>
              <a:buChar char="q"/>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B-Mutlak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Butlan (Kesin Hükümsüzlük</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a:t>
            </a:r>
          </a:p>
          <a:p>
            <a:pPr marL="342900" indent="-342900" algn="just">
              <a:spcBef>
                <a:spcPts val="600"/>
              </a:spcBef>
              <a:buClr>
                <a:srgbClr val="000099"/>
              </a:buClr>
              <a:buFont typeface="Wingdings" panose="05000000000000000000" pitchFamily="2" charset="2"/>
              <a:buChar char="q"/>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marL="342900"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Kurucu </a:t>
            </a:r>
            <a:r>
              <a:rPr lang="tr-TR" sz="2400" dirty="0" smtClean="0">
                <a:latin typeface="Times New Roman" panose="02020603050405020304" pitchFamily="18" charset="0"/>
                <a:cs typeface="Times New Roman" panose="02020603050405020304" pitchFamily="18" charset="0"/>
              </a:rPr>
              <a:t>unsurları var olduğu için bir hukuki işlem yapılmış ise de, muteberlik şartlarının gerçekleşmemiş olması halinde hukuki işlem mutlak butlan ile batıldır yani kesin olarak hükümsüzdür. </a:t>
            </a:r>
            <a:endParaRPr lang="tr-TR" sz="2400" dirty="0" smtClean="0">
              <a:latin typeface="Times New Roman" panose="02020603050405020304" pitchFamily="18" charset="0"/>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endParaRPr lang="tr-TR" sz="2400" dirty="0" smtClean="0">
              <a:latin typeface="Times New Roman" panose="02020603050405020304" pitchFamily="18" charset="0"/>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cs typeface="Times New Roman" panose="02020603050405020304" pitchFamily="18" charset="0"/>
              </a:rPr>
              <a:t>Yokluk </a:t>
            </a:r>
            <a:r>
              <a:rPr lang="tr-TR" sz="2400" dirty="0">
                <a:latin typeface="Times New Roman" pitchFamily="18" charset="0"/>
                <a:cs typeface="Times New Roman" pitchFamily="18" charset="0"/>
              </a:rPr>
              <a:t>yaptırımına tabi bir hukuki işlem hiç doğmamış kabul edilirken mutlak butlanda işlem doğmuş ama geçersiz sayılmıştır. </a:t>
            </a:r>
            <a:r>
              <a:rPr lang="tr-TR" sz="2400" dirty="0" smtClean="0">
                <a:latin typeface="Times New Roman" pitchFamily="18" charset="0"/>
                <a:cs typeface="Times New Roman" pitchFamily="18" charset="0"/>
              </a:rPr>
              <a:t>Yok </a:t>
            </a:r>
            <a:r>
              <a:rPr lang="tr-TR" sz="2400" dirty="0">
                <a:latin typeface="Times New Roman" pitchFamily="18" charset="0"/>
                <a:cs typeface="Times New Roman" pitchFamily="18" charset="0"/>
              </a:rPr>
              <a:t>işlem hiç doğmamış, mutlak butlanla batıl işlem ise ölü doğmuş bir işlemdir.</a:t>
            </a:r>
          </a:p>
          <a:p>
            <a:pPr marL="342900" indent="-342900" algn="just">
              <a:spcBef>
                <a:spcPts val="600"/>
              </a:spcBef>
              <a:buClr>
                <a:srgbClr val="000099"/>
              </a:buClr>
              <a:buFont typeface="Wingdings" panose="05000000000000000000" pitchFamily="2" charset="2"/>
              <a:buChar char="q"/>
            </a:pPr>
            <a:endParaRPr lang="tr-TR" sz="2400" dirty="0" smtClean="0">
              <a:latin typeface="Times New Roman" panose="02020603050405020304" pitchFamily="18" charset="0"/>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endParaRPr lang="tr-TR" sz="2400" dirty="0" smtClean="0">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Clr>
                <a:srgbClr val="000099"/>
              </a:buClr>
              <a:buFont typeface="Wingdings" panose="05000000000000000000" pitchFamily="2" charset="2"/>
              <a:buChar char="q"/>
            </a:pPr>
            <a:endParaRPr lang="tr-TR" sz="24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Hukukta Yaptırım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0697768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127144"/>
            <a:ext cx="8517837" cy="4755148"/>
          </a:xfrm>
          <a:prstGeom prst="rect">
            <a:avLst/>
          </a:prstGeom>
        </p:spPr>
        <p:txBody>
          <a:bodyPr wrap="square">
            <a:spAutoFit/>
          </a:bodyPr>
          <a:lstStyle/>
          <a:p>
            <a:pPr marL="342900" indent="-342900" algn="just">
              <a:spcBef>
                <a:spcPts val="600"/>
              </a:spcBef>
              <a:buClr>
                <a:srgbClr val="000099"/>
              </a:buClr>
              <a:buFont typeface="Wingdings" panose="05000000000000000000" pitchFamily="2" charset="2"/>
              <a:buChar char="q"/>
            </a:pPr>
            <a:r>
              <a:rPr lang="tr-TR" sz="2400"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C</a:t>
            </a:r>
            <a:r>
              <a:rPr lang="tr-TR" sz="2400" b="1" dirty="0" smtClean="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sz="2400" b="1" dirty="0" err="1">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Nisbi</a:t>
            </a:r>
            <a:r>
              <a:rPr lang="tr-TR" sz="2400"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 Butlan (Göreceli Hükümsüzlük- İptal Edilebilirlik</a:t>
            </a:r>
            <a:r>
              <a:rPr lang="tr-TR" sz="2400" b="1" dirty="0" smtClean="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 </a:t>
            </a:r>
            <a:endPar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endParaRPr lang="tr-TR" sz="24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r>
              <a:rPr lang="tr-TR" sz="2400" dirty="0" err="1" smtClean="0">
                <a:latin typeface="Times New Roman" panose="02020603050405020304" pitchFamily="18" charset="0"/>
                <a:ea typeface="ＭＳ Ｐゴシック" panose="020B0600070205080204" pitchFamily="34" charset="-128"/>
                <a:cs typeface="Times New Roman" panose="02020603050405020304" pitchFamily="18" charset="0"/>
              </a:rPr>
              <a:t>Nisbi</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butlan, kanunun öngördüğü unsurlara sahip olan ve kanunun emredici hükümlerine aykırı olmayan bir işlemin, o işlemi oluşturan iradelerden birindeki sakatlık sebebiyle geçersiz sayılmasıdır</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a:t>
            </a:r>
          </a:p>
          <a:p>
            <a:pPr marL="342900"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İşlem</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 iradesi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sakatlanan kimsenin bunu ileri sürüp ispatlamasına kadar geçerlidir. Ancak iradenin sakatlandığının ortaya çıkmasıyla işlem geçersiz hale gelir. Şayet iradesi sakatlanan kimse buna rağmen sakatlığı ileri sürmezse işlem geçerli bir işlem olarak kabul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edilir. Başlıca </a:t>
            </a:r>
            <a:r>
              <a:rPr lang="tr-TR" sz="2400" dirty="0" err="1">
                <a:latin typeface="Times New Roman" panose="02020603050405020304" pitchFamily="18" charset="0"/>
                <a:ea typeface="ＭＳ Ｐゴシック" panose="020B0600070205080204" pitchFamily="34" charset="-128"/>
                <a:cs typeface="Times New Roman" panose="02020603050405020304" pitchFamily="18" charset="0"/>
              </a:rPr>
              <a:t>nisbi</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 butlan sebepleri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yanılma (hata), aldatma (hile)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ve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korkutmadır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ikrah</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a:t>
            </a:r>
            <a:endParaRPr lang="tr-TR" sz="2400"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Hukukta Yaptırım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5132105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127144"/>
            <a:ext cx="8517837" cy="4616648"/>
          </a:xfrm>
          <a:prstGeom prst="rect">
            <a:avLst/>
          </a:prstGeom>
        </p:spPr>
        <p:txBody>
          <a:bodyPr wrap="square">
            <a:spAutoFit/>
          </a:bodyPr>
          <a:lstStyle/>
          <a:p>
            <a:pPr marL="342900" indent="-342900" algn="just">
              <a:spcBef>
                <a:spcPts val="600"/>
              </a:spcBef>
              <a:buClr>
                <a:srgbClr val="000099"/>
              </a:buClr>
              <a:buFont typeface="Wingdings" panose="05000000000000000000" pitchFamily="2" charset="2"/>
              <a:buChar char="q"/>
            </a:pPr>
            <a:r>
              <a:rPr lang="tr-TR" sz="2400"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C</a:t>
            </a:r>
            <a:r>
              <a:rPr lang="tr-TR" sz="2400" b="1" dirty="0" smtClean="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tr-TR" sz="2400" b="1" dirty="0" err="1">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Nisbi</a:t>
            </a:r>
            <a:r>
              <a:rPr lang="tr-TR" sz="2400"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 Butlan (Göreceli Hükümsüzlük- İptal Edilebilirlik</a:t>
            </a:r>
            <a:r>
              <a:rPr lang="tr-TR" sz="2400" b="1" dirty="0" smtClean="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 </a:t>
            </a:r>
            <a:endPar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endParaRPr lang="tr-TR" sz="24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Örneğin</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bir hukuki işlemi tesis ederken aldatılan kişi bu durumu ispat ederse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işlem baştan itibaren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geçersiz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kılınır. Bu kimse aldatmaya maruz kaldığını bilmesine rağmen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sessiz kalır ise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işlem geçerli bir işlem gibi değerlendirilir</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a:t>
            </a:r>
          </a:p>
          <a:p>
            <a:pPr marL="342900" indent="-342900" algn="just">
              <a:spcBef>
                <a:spcPts val="600"/>
              </a:spcBef>
              <a:buClr>
                <a:srgbClr val="000099"/>
              </a:buClr>
              <a:buFont typeface="Wingdings" panose="05000000000000000000" pitchFamily="2" charset="2"/>
              <a:buChar char="q"/>
            </a:pPr>
            <a:endParaRPr lang="tr-TR" sz="24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r>
              <a:rPr lang="tr-TR" sz="2400" dirty="0" err="1">
                <a:latin typeface="Times New Roman" panose="02020603050405020304" pitchFamily="18" charset="0"/>
                <a:ea typeface="ＭＳ Ｐゴシック" panose="020B0600070205080204" pitchFamily="34" charset="-128"/>
                <a:cs typeface="Times New Roman" panose="02020603050405020304" pitchFamily="18" charset="0"/>
              </a:rPr>
              <a:t>Nisbi</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 butlanı iddia etmemek uğranılan zarar ve ziyan sebebiyle tazminat talep etme hakkını ortadan kaldırmaz</a:t>
            </a:r>
          </a:p>
          <a:p>
            <a:pPr marL="342900" indent="-342900" algn="just">
              <a:spcBef>
                <a:spcPts val="600"/>
              </a:spcBef>
              <a:buClr>
                <a:srgbClr val="000099"/>
              </a:buClr>
              <a:buFont typeface="Wingdings" panose="05000000000000000000" pitchFamily="2" charset="2"/>
              <a:buChar char="q"/>
            </a:pPr>
            <a:endParaRPr lang="tr-TR" sz="24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342900" indent="-342900" algn="just">
              <a:spcBef>
                <a:spcPts val="600"/>
              </a:spcBef>
              <a:spcAft>
                <a:spcPts val="600"/>
              </a:spcAft>
              <a:buClr>
                <a:srgbClr val="000099"/>
              </a:buClr>
              <a:buFont typeface="Wingdings" panose="05000000000000000000" pitchFamily="2" charset="2"/>
              <a:buChar char="q"/>
            </a:pPr>
            <a:endParaRPr lang="tr-TR" sz="2400"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Hukukta Yaptırım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886884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647598"/>
            <a:ext cx="8517837" cy="5724644"/>
          </a:xfrm>
          <a:prstGeom prst="rect">
            <a:avLst/>
          </a:prstGeom>
        </p:spPr>
        <p:txBody>
          <a:bodyPr wrap="square">
            <a:spAutoFit/>
          </a:bodyPr>
          <a:lstStyle/>
          <a:p>
            <a:pPr marL="342900" indent="-342900" algn="just">
              <a:spcBef>
                <a:spcPts val="600"/>
              </a:spcBef>
              <a:buClr>
                <a:srgbClr val="000099"/>
              </a:buClr>
              <a:buFont typeface="Wingdings" panose="05000000000000000000" pitchFamily="2" charset="2"/>
              <a:buChar char="q"/>
            </a:pPr>
            <a:endParaRPr lang="tr-TR" sz="2400" b="1" dirty="0" smtClean="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endParaRPr lang="tr-TR" sz="2400"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r>
              <a:rPr lang="tr-TR" sz="2400"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D</a:t>
            </a:r>
            <a:r>
              <a:rPr lang="tr-TR" sz="2400" b="1" dirty="0" smtClean="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 Kısmi </a:t>
            </a:r>
            <a:r>
              <a:rPr lang="tr-TR" sz="2400" b="1" dirty="0" smtClean="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Butlan:</a:t>
            </a:r>
          </a:p>
          <a:p>
            <a:pPr marL="342900" indent="-342900" algn="just">
              <a:spcBef>
                <a:spcPts val="600"/>
              </a:spcBef>
              <a:buClr>
                <a:srgbClr val="000099"/>
              </a:buClr>
              <a:buFont typeface="Wingdings" panose="05000000000000000000" pitchFamily="2" charset="2"/>
              <a:buChar char="q"/>
            </a:pPr>
            <a:endParaRPr lang="tr-TR" sz="2400"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Türk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Borçlar Kanunu’nun 20 </a:t>
            </a:r>
            <a:r>
              <a:rPr lang="tr-TR" sz="2400" dirty="0" err="1" smtClean="0">
                <a:latin typeface="Times New Roman" panose="02020603050405020304" pitchFamily="18" charset="0"/>
                <a:ea typeface="ＭＳ Ｐゴシック" panose="020B0600070205080204" pitchFamily="34" charset="-128"/>
                <a:cs typeface="Times New Roman" panose="02020603050405020304" pitchFamily="18" charset="0"/>
              </a:rPr>
              <a:t>nci</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maddesinin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ikinci fıkrasında yer alan;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“Bir akitteki sakatlığın akdin sadece bir kısmına inhisar ettiği hallerde akdin sadece o kısmı batıl </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olur; </a:t>
            </a:r>
            <a:r>
              <a:rPr lang="tr-TR" sz="2400" dirty="0">
                <a:latin typeface="Times New Roman" panose="02020603050405020304" pitchFamily="18" charset="0"/>
                <a:ea typeface="ＭＳ Ｐゴシック" panose="020B0600070205080204" pitchFamily="34" charset="-128"/>
                <a:cs typeface="Times New Roman" panose="02020603050405020304" pitchFamily="18" charset="0"/>
              </a:rPr>
              <a:t>fakat bu kısım olmaksızın akdin yapılmayacağı anlaşılırsa akit tamamıyla batıl sayılır</a:t>
            </a:r>
            <a:r>
              <a:rPr lang="tr-TR" sz="2400" dirty="0" smtClean="0">
                <a:latin typeface="Times New Roman" panose="02020603050405020304" pitchFamily="18" charset="0"/>
                <a:ea typeface="ＭＳ Ｐゴシック" panose="020B0600070205080204" pitchFamily="34" charset="-128"/>
                <a:cs typeface="Times New Roman" panose="02020603050405020304" pitchFamily="18" charset="0"/>
              </a:rPr>
              <a:t>.” hükmü uyarınca eğer bir sözleşmenin yalnızca bir veya birkaç maddesinde sakatlık varsa ve bu hükümlerin geçersiz olması tüm sözleşmeyi geçersiz kılmıyorsa butlan (hükümsüzlük) durumu kısmen mevcut olmaktadır.</a:t>
            </a:r>
          </a:p>
          <a:p>
            <a:pPr marL="342900" indent="-342900" algn="just">
              <a:spcBef>
                <a:spcPts val="600"/>
              </a:spcBef>
              <a:buClr>
                <a:srgbClr val="000099"/>
              </a:buClr>
              <a:buFont typeface="Wingdings" panose="05000000000000000000" pitchFamily="2" charset="2"/>
              <a:buChar char="q"/>
            </a:pPr>
            <a:endParaRPr lang="tr-TR" sz="24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342900" indent="-342900" algn="just">
              <a:spcBef>
                <a:spcPts val="600"/>
              </a:spcBef>
              <a:spcAft>
                <a:spcPts val="600"/>
              </a:spcAft>
              <a:buClr>
                <a:srgbClr val="000099"/>
              </a:buClr>
              <a:buFont typeface="Wingdings" panose="05000000000000000000" pitchFamily="2" charset="2"/>
              <a:buChar char="q"/>
            </a:pPr>
            <a:endParaRPr lang="tr-TR" sz="2400"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Hukukta Yaptırım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021332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7" cy="5170646"/>
          </a:xfrm>
          <a:prstGeom prst="rect">
            <a:avLst/>
          </a:prstGeom>
        </p:spPr>
        <p:txBody>
          <a:bodyPr wrap="square">
            <a:spAutoFit/>
          </a:bodyPr>
          <a:lstStyle/>
          <a:p>
            <a:pPr marL="342900" indent="-342900" algn="just">
              <a:spcBef>
                <a:spcPts val="600"/>
              </a:spcBef>
              <a:buClr>
                <a:srgbClr val="000099"/>
              </a:buClr>
              <a:buFont typeface="Wingdings" panose="05000000000000000000" pitchFamily="2" charset="2"/>
              <a:buChar char="q"/>
            </a:pPr>
            <a:r>
              <a:rPr lang="tr-TR" sz="2000" b="1" dirty="0" smtClean="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E. </a:t>
            </a:r>
            <a:r>
              <a:rPr lang="tr-TR" sz="2000" b="1" dirty="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Tek Taraflı </a:t>
            </a:r>
            <a:r>
              <a:rPr lang="tr-TR" sz="2000" b="1" dirty="0" err="1" smtClean="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Bağlamazlık</a:t>
            </a:r>
            <a:r>
              <a:rPr lang="tr-TR" sz="2000" b="1" dirty="0" smtClean="0">
                <a:solidFill>
                  <a:srgbClr val="160093"/>
                </a:solidFill>
                <a:latin typeface="Times New Roman" panose="02020603050405020304" pitchFamily="18" charset="0"/>
                <a:ea typeface="ＭＳ Ｐゴシック" panose="020B0600070205080204" pitchFamily="34" charset="-128"/>
                <a:cs typeface="Times New Roman" panose="02020603050405020304" pitchFamily="18" charset="0"/>
              </a:rPr>
              <a:t>:</a:t>
            </a:r>
            <a:endParaRPr lang="tr-TR" sz="2000" dirty="0">
              <a:latin typeface="Times New Roman" pitchFamily="18" charset="0"/>
              <a:cs typeface="Times New Roman" pitchFamily="18" charset="0"/>
            </a:endParaRPr>
          </a:p>
          <a:p>
            <a:pPr marL="342900" indent="-342900" algn="just">
              <a:spcBef>
                <a:spcPts val="600"/>
              </a:spcBef>
              <a:buClr>
                <a:srgbClr val="000099"/>
              </a:buClr>
              <a:buFont typeface="Wingdings" panose="05000000000000000000" pitchFamily="2" charset="2"/>
              <a:buChar char="q"/>
            </a:pPr>
            <a:r>
              <a:rPr lang="tr-TR" sz="2000" dirty="0" smtClean="0">
                <a:latin typeface="Times New Roman" pitchFamily="18" charset="0"/>
                <a:cs typeface="Times New Roman" pitchFamily="18" charset="0"/>
              </a:rPr>
              <a:t>Tek </a:t>
            </a:r>
            <a:r>
              <a:rPr lang="tr-TR" sz="2000" dirty="0">
                <a:latin typeface="Times New Roman" pitchFamily="18" charset="0"/>
                <a:cs typeface="Times New Roman" pitchFamily="18" charset="0"/>
              </a:rPr>
              <a:t>taraflı </a:t>
            </a:r>
            <a:r>
              <a:rPr lang="tr-TR" sz="2000" dirty="0" err="1">
                <a:latin typeface="Times New Roman" pitchFamily="18" charset="0"/>
                <a:cs typeface="Times New Roman" pitchFamily="18" charset="0"/>
              </a:rPr>
              <a:t>bağlamazlığın</a:t>
            </a:r>
            <a:r>
              <a:rPr lang="tr-TR" sz="2000" dirty="0">
                <a:latin typeface="Times New Roman" pitchFamily="18" charset="0"/>
                <a:cs typeface="Times New Roman" pitchFamily="18" charset="0"/>
              </a:rPr>
              <a:t> söz konusu olabileceği haller şunlardır:</a:t>
            </a:r>
          </a:p>
          <a:p>
            <a:pPr marL="342900" indent="-342900" algn="just">
              <a:spcBef>
                <a:spcPts val="600"/>
              </a:spcBef>
              <a:buClr>
                <a:srgbClr val="000099"/>
              </a:buClr>
              <a:buFont typeface="Wingdings" panose="05000000000000000000" pitchFamily="2" charset="2"/>
              <a:buChar char="q"/>
            </a:pPr>
            <a:r>
              <a:rPr lang="tr-TR" sz="2000" dirty="0">
                <a:latin typeface="Times New Roman" pitchFamily="18" charset="0"/>
                <a:cs typeface="Times New Roman" pitchFamily="18" charset="0"/>
              </a:rPr>
              <a:t>Temsilci temsil yetkisini aşmış ve temsil olunan adına hukuki işlem yapmışsa, bu işlem temsil olunanı bağlamaz. Temsilciyi ve akdin diğer tarafını bağlar.</a:t>
            </a:r>
          </a:p>
          <a:p>
            <a:pPr marL="342900" indent="-342900" algn="just">
              <a:spcBef>
                <a:spcPts val="600"/>
              </a:spcBef>
              <a:buClr>
                <a:srgbClr val="000099"/>
              </a:buClr>
              <a:buFont typeface="Wingdings" panose="05000000000000000000" pitchFamily="2" charset="2"/>
              <a:buChar char="q"/>
            </a:pPr>
            <a:r>
              <a:rPr lang="tr-TR" sz="2000" dirty="0">
                <a:latin typeface="Times New Roman" pitchFamily="18" charset="0"/>
                <a:cs typeface="Times New Roman" pitchFamily="18" charset="0"/>
              </a:rPr>
              <a:t>Sınırlı ehliyetsizler, kendilerini borç altına sokan hukuki işlemleri yasal temsilcisinin izni olmadan yaparsa, bu işlemler tek taraflı </a:t>
            </a:r>
            <a:r>
              <a:rPr lang="tr-TR" sz="2000" dirty="0" err="1">
                <a:latin typeface="Times New Roman" pitchFamily="18" charset="0"/>
                <a:cs typeface="Times New Roman" pitchFamily="18" charset="0"/>
              </a:rPr>
              <a:t>bağlamazlık</a:t>
            </a:r>
            <a:r>
              <a:rPr lang="tr-TR" sz="2000" dirty="0">
                <a:latin typeface="Times New Roman" pitchFamily="18" charset="0"/>
                <a:cs typeface="Times New Roman" pitchFamily="18" charset="0"/>
              </a:rPr>
              <a:t> yaptırımına tabi olurlar; yani karşı taraf bu işlemlerle bağlı olduğu halde sınırlı ehliyetsiz bağlı değildir.</a:t>
            </a:r>
          </a:p>
          <a:p>
            <a:pPr marL="342900" indent="-342900" algn="just">
              <a:spcBef>
                <a:spcPts val="600"/>
              </a:spcBef>
              <a:buClr>
                <a:srgbClr val="000099"/>
              </a:buClr>
              <a:buFont typeface="Wingdings" panose="05000000000000000000" pitchFamily="2" charset="2"/>
              <a:buChar char="q"/>
            </a:pPr>
            <a:r>
              <a:rPr lang="tr-TR" sz="2000" dirty="0">
                <a:latin typeface="Times New Roman" pitchFamily="18" charset="0"/>
                <a:cs typeface="Times New Roman" pitchFamily="18" charset="0"/>
              </a:rPr>
              <a:t>Örneğin, ayırt etme gücüne sahip bir küçüğün velisinin izni olmadan yaptığı sözleşme tek taraflı </a:t>
            </a:r>
            <a:r>
              <a:rPr lang="tr-TR" sz="2000" dirty="0" err="1">
                <a:latin typeface="Times New Roman" pitchFamily="18" charset="0"/>
                <a:cs typeface="Times New Roman" pitchFamily="18" charset="0"/>
              </a:rPr>
              <a:t>bağlamazlık</a:t>
            </a:r>
            <a:r>
              <a:rPr lang="tr-TR" sz="2000" dirty="0">
                <a:latin typeface="Times New Roman" pitchFamily="18" charset="0"/>
                <a:cs typeface="Times New Roman" pitchFamily="18" charset="0"/>
              </a:rPr>
              <a:t> yaptırımına tâbidir. Sözleşme küçüğü bağlamaz ama diğer tarafı bağlar. Velisinin onayı (icazeti) ile sözleşmenin eksikliği tamamlanmış olur ve küçüğü de bağlar hâle gelir. Veli onaylamazsa sözleşme baştan itibaren geçersiz olur.</a:t>
            </a:r>
          </a:p>
          <a:p>
            <a:pPr marL="342900" indent="-342900" algn="just">
              <a:spcBef>
                <a:spcPts val="600"/>
              </a:spcBef>
              <a:buClr>
                <a:srgbClr val="000099"/>
              </a:buClr>
              <a:buFont typeface="Wingdings" panose="05000000000000000000" pitchFamily="2" charset="2"/>
              <a:buChar char="q"/>
            </a:pPr>
            <a:endParaRPr lang="tr-TR" sz="2000" dirty="0">
              <a:latin typeface="Times New Roman" panose="02020603050405020304" pitchFamily="18" charset="0"/>
              <a:ea typeface="ＭＳ Ｐゴシック" panose="020B0600070205080204" pitchFamily="34" charset="-128"/>
              <a:cs typeface="Times New Roman" panose="02020603050405020304" pitchFamily="18"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dirty="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Hukukta Yaptırım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0070576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7" cy="5478423"/>
          </a:xfrm>
          <a:prstGeom prst="rect">
            <a:avLst/>
          </a:prstGeom>
        </p:spPr>
        <p:txBody>
          <a:bodyPr wrap="square">
            <a:spAutoFit/>
          </a:bodyPr>
          <a:lstStyle/>
          <a:p>
            <a:pPr marL="342900" indent="-342900" algn="just">
              <a:spcBef>
                <a:spcPts val="600"/>
              </a:spcBef>
              <a:buClr>
                <a:srgbClr val="000099"/>
              </a:buClr>
              <a:buFont typeface="Wingdings" panose="05000000000000000000" pitchFamily="2" charset="2"/>
              <a:buChar char="q"/>
            </a:pP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5. İPTAL:</a:t>
            </a:r>
          </a:p>
          <a:p>
            <a:pPr marL="342900" indent="-342900" algn="just">
              <a:spcBef>
                <a:spcPts val="600"/>
              </a:spcBef>
              <a:buClr>
                <a:srgbClr val="000099"/>
              </a:buClr>
              <a:buFont typeface="Wingdings" panose="05000000000000000000" pitchFamily="2" charset="2"/>
              <a:buChar char="q"/>
            </a:pPr>
            <a:r>
              <a:rPr lang="tr-TR" sz="2000" dirty="0" smtClean="0">
                <a:latin typeface="Times New Roman" panose="02020603050405020304" pitchFamily="18" charset="0"/>
                <a:cs typeface="Times New Roman" panose="02020603050405020304" pitchFamily="18" charset="0"/>
              </a:rPr>
              <a:t>Özel </a:t>
            </a:r>
            <a:r>
              <a:rPr lang="tr-TR" sz="2000" dirty="0">
                <a:latin typeface="Times New Roman" panose="02020603050405020304" pitchFamily="18" charset="0"/>
                <a:cs typeface="Times New Roman" panose="02020603050405020304" pitchFamily="18" charset="0"/>
              </a:rPr>
              <a:t>hukuka </a:t>
            </a:r>
            <a:r>
              <a:rPr lang="tr-TR" sz="2000" dirty="0" smtClean="0">
                <a:latin typeface="Times New Roman" panose="02020603050405020304" pitchFamily="18" charset="0"/>
                <a:cs typeface="Times New Roman" panose="02020603050405020304" pitchFamily="18" charset="0"/>
              </a:rPr>
              <a:t>tabi hukuki </a:t>
            </a:r>
            <a:r>
              <a:rPr lang="tr-TR" sz="2000" dirty="0">
                <a:latin typeface="Times New Roman" panose="02020603050405020304" pitchFamily="18" charset="0"/>
                <a:cs typeface="Times New Roman" panose="02020603050405020304" pitchFamily="18" charset="0"/>
              </a:rPr>
              <a:t>işlemlerde olduğu gibi idari işlemlerde de hukuka aykırılıklar söz konusu olabilir.</a:t>
            </a:r>
          </a:p>
          <a:p>
            <a:pPr marL="342900" indent="-342900" algn="just">
              <a:spcBef>
                <a:spcPts val="600"/>
              </a:spcBef>
              <a:buClr>
                <a:srgbClr val="000099"/>
              </a:buClr>
              <a:buFont typeface="Wingdings" panose="05000000000000000000" pitchFamily="2" charset="2"/>
              <a:buChar char="q"/>
            </a:pPr>
            <a:r>
              <a:rPr lang="tr-TR" sz="2000" dirty="0" smtClean="0">
                <a:latin typeface="Times New Roman" panose="02020603050405020304" pitchFamily="18" charset="0"/>
                <a:cs typeface="Times New Roman" panose="02020603050405020304" pitchFamily="18" charset="0"/>
              </a:rPr>
              <a:t>Hukuk </a:t>
            </a:r>
            <a:r>
              <a:rPr lang="tr-TR" sz="2000" dirty="0">
                <a:latin typeface="Times New Roman" panose="02020603050405020304" pitchFamily="18" charset="0"/>
                <a:cs typeface="Times New Roman" panose="02020603050405020304" pitchFamily="18" charset="0"/>
              </a:rPr>
              <a:t>kurallarına aykırı </a:t>
            </a:r>
            <a:r>
              <a:rPr lang="tr-TR" sz="2000" dirty="0" smtClean="0">
                <a:latin typeface="Times New Roman" panose="02020603050405020304" pitchFamily="18" charset="0"/>
                <a:cs typeface="Times New Roman" panose="02020603050405020304" pitchFamily="18" charset="0"/>
              </a:rPr>
              <a:t>nitelikte bir </a:t>
            </a:r>
            <a:r>
              <a:rPr lang="tr-TR" sz="2000" dirty="0">
                <a:latin typeface="Times New Roman" panose="02020603050405020304" pitchFamily="18" charset="0"/>
                <a:cs typeface="Times New Roman" panose="02020603050405020304" pitchFamily="18" charset="0"/>
              </a:rPr>
              <a:t>idari işlemlerin idari yargı organlarınca ortadan </a:t>
            </a:r>
            <a:r>
              <a:rPr lang="tr-TR" sz="2000" dirty="0" smtClean="0">
                <a:latin typeface="Times New Roman" panose="02020603050405020304" pitchFamily="18" charset="0"/>
                <a:cs typeface="Times New Roman" panose="02020603050405020304" pitchFamily="18" charset="0"/>
              </a:rPr>
              <a:t>kaldırılmasına </a:t>
            </a:r>
            <a:r>
              <a:rPr lang="tr-TR" sz="2000" dirty="0">
                <a:latin typeface="Times New Roman" panose="02020603050405020304" pitchFamily="18" charset="0"/>
                <a:cs typeface="Times New Roman" panose="02020603050405020304" pitchFamily="18" charset="0"/>
              </a:rPr>
              <a:t>iptal yaptırımı </a:t>
            </a:r>
            <a:r>
              <a:rPr lang="tr-TR" sz="2000" dirty="0" smtClean="0">
                <a:latin typeface="Times New Roman" panose="02020603050405020304" pitchFamily="18" charset="0"/>
                <a:cs typeface="Times New Roman" panose="02020603050405020304" pitchFamily="18" charset="0"/>
              </a:rPr>
              <a:t>denir.</a:t>
            </a:r>
          </a:p>
          <a:p>
            <a:pPr marL="342900" indent="-342900" algn="just">
              <a:spcBef>
                <a:spcPts val="600"/>
              </a:spcBef>
              <a:buClr>
                <a:srgbClr val="000099"/>
              </a:buClr>
              <a:buFont typeface="Wingdings" panose="05000000000000000000" pitchFamily="2" charset="2"/>
              <a:buChar char="q"/>
            </a:pPr>
            <a:r>
              <a:rPr lang="tr-TR" sz="2000" dirty="0" smtClean="0">
                <a:latin typeface="Times New Roman" panose="02020603050405020304" pitchFamily="18" charset="0"/>
                <a:cs typeface="Times New Roman" panose="02020603050405020304" pitchFamily="18" charset="0"/>
              </a:rPr>
              <a:t>Anayasa’ya </a:t>
            </a:r>
            <a:r>
              <a:rPr lang="tr-TR" sz="2000" dirty="0">
                <a:latin typeface="Times New Roman" panose="02020603050405020304" pitchFamily="18" charset="0"/>
                <a:cs typeface="Times New Roman" panose="02020603050405020304" pitchFamily="18" charset="0"/>
              </a:rPr>
              <a:t>göre, idarenin her türlü eylem ve işlemi yargı denetimine tabidir. Eğer idare organlarının yaptıkları işlemler yetki, şekil, sebep, konu veya amaç yönünden hukuk kurallarına aykırı ise bu işlemler aleyhine idari yargı organlarında iptal davası açılarak işlemin iptali yoluna gidilebilir</a:t>
            </a:r>
            <a:r>
              <a:rPr lang="tr-TR" sz="2000" dirty="0" smtClean="0">
                <a:latin typeface="Times New Roman" panose="02020603050405020304" pitchFamily="18" charset="0"/>
                <a:cs typeface="Times New Roman" panose="02020603050405020304" pitchFamily="18" charset="0"/>
              </a:rPr>
              <a:t>. İptal yaptırımının muhatabı İdare’dir.</a:t>
            </a:r>
          </a:p>
          <a:p>
            <a:pPr marL="342900" indent="-342900" algn="just">
              <a:spcBef>
                <a:spcPts val="600"/>
              </a:spcBef>
              <a:buClr>
                <a:srgbClr val="000099"/>
              </a:buClr>
              <a:buFont typeface="Wingdings" panose="05000000000000000000" pitchFamily="2" charset="2"/>
              <a:buChar char="q"/>
            </a:pPr>
            <a:r>
              <a:rPr lang="tr-TR" sz="2000" dirty="0" smtClean="0">
                <a:latin typeface="Times New Roman" panose="02020603050405020304" pitchFamily="18" charset="0"/>
                <a:cs typeface="Times New Roman" panose="02020603050405020304" pitchFamily="18" charset="0"/>
              </a:rPr>
              <a:t>İptal kararı verilmesi halinde, o idari işlem hiç yapılmamış veya baştan itibaren yokmuş gibi bir durum doğacaktır ki, idare bu durumu yargı kararını uygulamak suretiyle temin etmek zorundadır. Aksi halde yetkili kamu görevlileri suç işlemiş olur.</a:t>
            </a:r>
            <a:endParaRPr lang="tr-TR" sz="2000" dirty="0">
              <a:latin typeface="Times New Roman" panose="02020603050405020304" pitchFamily="18" charset="0"/>
              <a:cs typeface="Times New Roman" panose="02020603050405020304" pitchFamily="18" charset="0"/>
            </a:endParaRPr>
          </a:p>
          <a:p>
            <a:pPr marL="342900" indent="-342900" algn="just">
              <a:spcBef>
                <a:spcPts val="600"/>
              </a:spcBef>
              <a:buClr>
                <a:srgbClr val="000099"/>
              </a:buClr>
              <a:buFont typeface="Wingdings" panose="05000000000000000000" pitchFamily="2" charset="2"/>
              <a:buChar char="q"/>
            </a:pPr>
            <a:endParaRPr lang="tr-TR" sz="2000" dirty="0" smtClean="0">
              <a:latin typeface="Times New Roman" panose="02020603050405020304" pitchFamily="18" charset="0"/>
              <a:cs typeface="Times New Roman" panose="02020603050405020304" pitchFamily="18"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Hukukta Yaptırım Türleri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8195037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12867</TotalTime>
  <Words>677</Words>
  <Application>Microsoft Office PowerPoint</Application>
  <PresentationFormat>Ekran Gösterisi (4:3)</PresentationFormat>
  <Paragraphs>57</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9</vt:i4>
      </vt:variant>
    </vt:vector>
  </HeadingPairs>
  <TitlesOfParts>
    <vt:vector size="17"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Windows Kullanıcısı</cp:lastModifiedBy>
  <cp:revision>893</cp:revision>
  <cp:lastPrinted>2016-10-24T07:53:35Z</cp:lastPrinted>
  <dcterms:created xsi:type="dcterms:W3CDTF">2016-09-18T09:35:24Z</dcterms:created>
  <dcterms:modified xsi:type="dcterms:W3CDTF">2020-02-28T12:19:28Z</dcterms:modified>
</cp:coreProperties>
</file>